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449A72-3085-4336-9F53-CC059BAC2656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9388BE-DEFE-4727-871C-8694DCF15FD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0" y="503705"/>
          <a:ext cx="745907" cy="1123344"/>
        </a:xfrm>
        <a:prstGeom prst="ellipse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r>
            <a:rPr lang="ru-RU" sz="140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Спожи</a:t>
          </a:r>
        </a:p>
        <a:p>
          <a:r>
            <a:rPr lang="ru-RU" sz="140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вачі</a:t>
          </a:r>
        </a:p>
      </dgm:t>
    </dgm:pt>
    <dgm:pt modelId="{76D60E31-F94B-4747-B515-12C92CC61CA2}" type="parTrans" cxnId="{71B7B8A8-EB07-4F7F-82CF-B43BC1449DFD}">
      <dgm:prSet/>
      <dgm:spPr/>
      <dgm:t>
        <a:bodyPr/>
        <a:lstStyle/>
        <a:p>
          <a:endParaRPr lang="ru-RU"/>
        </a:p>
      </dgm:t>
    </dgm:pt>
    <dgm:pt modelId="{6F9FDEB0-EC7D-4F9B-AF56-76772358D369}" type="sibTrans" cxnId="{71B7B8A8-EB07-4F7F-82CF-B43BC1449DFD}">
      <dgm:prSet/>
      <dgm:spPr/>
      <dgm:t>
        <a:bodyPr/>
        <a:lstStyle/>
        <a:p>
          <a:endParaRPr lang="ru-RU"/>
        </a:p>
      </dgm:t>
    </dgm:pt>
    <dgm:pt modelId="{D334A60E-39DC-4C35-80B7-AC82887B121B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529020" y="802069"/>
          <a:ext cx="1306902" cy="715384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pPr algn="ctr"/>
          <a:r>
            <a:rPr lang="ru-RU" sz="14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комунікативна </a:t>
          </a:r>
        </a:p>
        <a:p>
          <a:pPr algn="ctr"/>
          <a:r>
            <a:rPr lang="ru-RU" sz="14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послуга</a:t>
          </a:r>
        </a:p>
      </dgm:t>
    </dgm:pt>
    <dgm:pt modelId="{8E61137F-046F-44DB-9A94-469CE9DCD0E2}" type="parTrans" cxnId="{51D736BE-B626-4393-91EE-24A612883E8D}">
      <dgm:prSet/>
      <dgm:spPr/>
      <dgm:t>
        <a:bodyPr/>
        <a:lstStyle/>
        <a:p>
          <a:endParaRPr lang="ru-RU"/>
        </a:p>
      </dgm:t>
    </dgm:pt>
    <dgm:pt modelId="{3891B658-B960-4ABA-9FB8-624CED012379}" type="sibTrans" cxnId="{51D736BE-B626-4393-91EE-24A612883E8D}">
      <dgm:prSet/>
      <dgm:spPr/>
      <dgm:t>
        <a:bodyPr/>
        <a:lstStyle/>
        <a:p>
          <a:endParaRPr lang="ru-RU"/>
        </a:p>
      </dgm:t>
    </dgm:pt>
    <dgm:pt modelId="{D25B2A64-1C4F-4363-8620-EF2B77A5C5A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677472" y="1516215"/>
          <a:ext cx="1164877" cy="746280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pPr algn="ctr"/>
          <a:r>
            <a:rPr lang="ru-RU" sz="14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сервісна послуга</a:t>
          </a:r>
        </a:p>
      </dgm:t>
    </dgm:pt>
    <dgm:pt modelId="{2F4C25C3-B656-47C0-910E-B648451036DB}" type="parTrans" cxnId="{CE784D1C-3A03-4313-81BD-FDBDC26A78C0}">
      <dgm:prSet/>
      <dgm:spPr/>
      <dgm:t>
        <a:bodyPr/>
        <a:lstStyle/>
        <a:p>
          <a:endParaRPr lang="ru-RU"/>
        </a:p>
      </dgm:t>
    </dgm:pt>
    <dgm:pt modelId="{03D81703-0A45-4294-918F-43AE0F784E38}" type="sibTrans" cxnId="{CE784D1C-3A03-4313-81BD-FDBDC26A78C0}">
      <dgm:prSet/>
      <dgm:spPr/>
      <dgm:t>
        <a:bodyPr/>
        <a:lstStyle/>
        <a:p>
          <a:endParaRPr lang="ru-RU"/>
        </a:p>
      </dgm:t>
    </dgm:pt>
    <dgm:pt modelId="{C2D50E6B-447E-4F20-8E46-E0187386FD1C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4009967" y="503705"/>
          <a:ext cx="846985" cy="1110932"/>
        </a:xfrm>
        <a:prstGeom prst="ellipse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20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Праців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120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ники, які ведуть прийом громадян </a:t>
          </a:r>
        </a:p>
      </dgm:t>
    </dgm:pt>
    <dgm:pt modelId="{6D5A546B-A93C-4B25-8F73-EDE6ED008E55}" type="parTrans" cxnId="{CDF7DF71-5824-47AE-90FB-CE27AC0F803D}">
      <dgm:prSet/>
      <dgm:spPr/>
      <dgm:t>
        <a:bodyPr/>
        <a:lstStyle/>
        <a:p>
          <a:endParaRPr lang="ru-RU"/>
        </a:p>
      </dgm:t>
    </dgm:pt>
    <dgm:pt modelId="{CBAF891B-4504-4A10-AB91-2A223D240717}" type="sibTrans" cxnId="{CDF7DF71-5824-47AE-90FB-CE27AC0F803D}">
      <dgm:prSet/>
      <dgm:spPr/>
      <dgm:t>
        <a:bodyPr/>
        <a:lstStyle/>
        <a:p>
          <a:endParaRPr lang="ru-RU"/>
        </a:p>
      </dgm:t>
    </dgm:pt>
    <dgm:pt modelId="{DBCED61F-64FC-48BD-A507-62AFBBF5B14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4606693" y="802069"/>
          <a:ext cx="1118861" cy="746280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pPr algn="ctr"/>
          <a:r>
            <a:rPr lang="ru-RU" sz="14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прийом громадян</a:t>
          </a:r>
        </a:p>
        <a:p>
          <a:pPr algn="l"/>
          <a:endParaRPr lang="ru-RU" sz="13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651D4F13-DDAF-40DE-9AEF-F138268C23BC}" type="parTrans" cxnId="{52C60922-A949-48FF-B61D-9B2914E1E391}">
      <dgm:prSet/>
      <dgm:spPr/>
      <dgm:t>
        <a:bodyPr/>
        <a:lstStyle/>
        <a:p>
          <a:endParaRPr lang="ru-RU"/>
        </a:p>
      </dgm:t>
    </dgm:pt>
    <dgm:pt modelId="{45ABD878-7423-462A-87B2-BA526984F665}" type="sibTrans" cxnId="{52C60922-A949-48FF-B61D-9B2914E1E391}">
      <dgm:prSet/>
      <dgm:spPr/>
      <dgm:t>
        <a:bodyPr/>
        <a:lstStyle/>
        <a:p>
          <a:endParaRPr lang="ru-RU"/>
        </a:p>
      </dgm:t>
    </dgm:pt>
    <dgm:pt modelId="{E2EF1711-9B13-4E78-967B-2C502A5F3EB6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4606693" y="1548350"/>
          <a:ext cx="1118861" cy="746280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pPr algn="ctr"/>
          <a:r>
            <a:rPr lang="ru-RU" sz="14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сервісна послуга</a:t>
          </a:r>
        </a:p>
      </dgm:t>
    </dgm:pt>
    <dgm:pt modelId="{A6432F9F-4454-4EB1-9A9C-4DE316A2FD1E}" type="parTrans" cxnId="{605A156A-DF07-425F-86C9-B000530BFDCB}">
      <dgm:prSet/>
      <dgm:spPr/>
      <dgm:t>
        <a:bodyPr/>
        <a:lstStyle/>
        <a:p>
          <a:endParaRPr lang="ru-RU"/>
        </a:p>
      </dgm:t>
    </dgm:pt>
    <dgm:pt modelId="{C68AAC7E-A481-470C-B86B-3B49DA35952B}" type="sibTrans" cxnId="{605A156A-DF07-425F-86C9-B000530BFDCB}">
      <dgm:prSet/>
      <dgm:spPr/>
      <dgm:t>
        <a:bodyPr/>
        <a:lstStyle/>
        <a:p>
          <a:endParaRPr lang="ru-RU"/>
        </a:p>
      </dgm:t>
    </dgm:pt>
    <dgm:pt modelId="{F415A8CC-AC85-48A8-B160-BEF4CB6F849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2062804" y="503705"/>
          <a:ext cx="828300" cy="1130125"/>
        </a:xfrm>
        <a:prstGeom prst="ellipse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r>
            <a:rPr lang="ru-RU" sz="140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Керівники комунальників</a:t>
          </a:r>
        </a:p>
      </dgm:t>
    </dgm:pt>
    <dgm:pt modelId="{80605E45-113C-4A3A-9F06-1A8DEE54F38C}" type="parTrans" cxnId="{BFD22378-ED1E-49D6-94E3-32405AC09BA3}">
      <dgm:prSet/>
      <dgm:spPr/>
      <dgm:t>
        <a:bodyPr/>
        <a:lstStyle/>
        <a:p>
          <a:endParaRPr lang="ru-RU"/>
        </a:p>
      </dgm:t>
    </dgm:pt>
    <dgm:pt modelId="{617D015C-0FCA-4176-A547-9900B718B699}" type="sibTrans" cxnId="{BFD22378-ED1E-49D6-94E3-32405AC09BA3}">
      <dgm:prSet/>
      <dgm:spPr/>
      <dgm:t>
        <a:bodyPr/>
        <a:lstStyle/>
        <a:p>
          <a:endParaRPr lang="ru-RU"/>
        </a:p>
      </dgm:t>
    </dgm:pt>
    <dgm:pt modelId="{2EE36FC6-FC5E-4D6A-ACD1-E52A0875427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2643004" y="849137"/>
          <a:ext cx="1162220" cy="929268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pPr algn="ctr">
            <a:lnSpc>
              <a:spcPct val="90000"/>
            </a:lnSpc>
          </a:pPr>
          <a:r>
            <a:rPr lang="ru-RU" sz="14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прийом       громадян</a:t>
          </a:r>
        </a:p>
        <a:p>
          <a:pPr algn="just">
            <a:lnSpc>
              <a:spcPct val="90000"/>
            </a:lnSpc>
          </a:pPr>
          <a:endParaRPr lang="ru-RU" sz="14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D82101E6-7E0D-4365-9130-1924F33C5FEA}" type="parTrans" cxnId="{AF30E6AD-05DD-4AB4-82A3-4B0E5D67B6EE}">
      <dgm:prSet/>
      <dgm:spPr/>
      <dgm:t>
        <a:bodyPr/>
        <a:lstStyle/>
        <a:p>
          <a:endParaRPr lang="ru-RU"/>
        </a:p>
      </dgm:t>
    </dgm:pt>
    <dgm:pt modelId="{A18BB372-D1B7-4578-8E13-846600AF995A}" type="sibTrans" cxnId="{AF30E6AD-05DD-4AB4-82A3-4B0E5D67B6EE}">
      <dgm:prSet/>
      <dgm:spPr/>
      <dgm:t>
        <a:bodyPr/>
        <a:lstStyle/>
        <a:p>
          <a:endParaRPr lang="ru-RU"/>
        </a:p>
      </dgm:t>
    </dgm:pt>
    <dgm:pt modelId="{5B01D2B4-B995-44C2-BAF6-F3333A41BC76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2610630" y="1582372"/>
          <a:ext cx="1196561" cy="746280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pPr algn="ctr"/>
          <a:r>
            <a:rPr lang="ru-RU" sz="14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сервісна послуга</a:t>
          </a:r>
        </a:p>
      </dgm:t>
    </dgm:pt>
    <dgm:pt modelId="{A58CBB29-DCD0-4581-AD4D-34A2EC2094E9}" type="parTrans" cxnId="{D20EFFAC-FFB0-4A4B-8AF6-144F1CDBD00F}">
      <dgm:prSet/>
      <dgm:spPr/>
      <dgm:t>
        <a:bodyPr/>
        <a:lstStyle/>
        <a:p>
          <a:endParaRPr lang="ru-RU"/>
        </a:p>
      </dgm:t>
    </dgm:pt>
    <dgm:pt modelId="{0B461FB9-9B35-41B7-B6E5-D7119B9BA88E}" type="sibTrans" cxnId="{D20EFFAC-FFB0-4A4B-8AF6-144F1CDBD00F}">
      <dgm:prSet/>
      <dgm:spPr/>
      <dgm:t>
        <a:bodyPr/>
        <a:lstStyle/>
        <a:p>
          <a:endParaRPr lang="ru-RU"/>
        </a:p>
      </dgm:t>
    </dgm:pt>
    <dgm:pt modelId="{B91E2274-51CE-42DE-A837-649833C22536}" type="pres">
      <dgm:prSet presAssocID="{A9449A72-3085-4336-9F53-CC059BAC265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89E2134-9584-45D0-8992-6407D4D88312}" type="pres">
      <dgm:prSet presAssocID="{C99388BE-DEFE-4727-871C-8694DCF15FD5}" presName="posSpace" presStyleCnt="0"/>
      <dgm:spPr/>
    </dgm:pt>
    <dgm:pt modelId="{27024E44-734A-41BF-AA29-178802A95DE7}" type="pres">
      <dgm:prSet presAssocID="{C99388BE-DEFE-4727-871C-8694DCF15FD5}" presName="vertFlow" presStyleCnt="0"/>
      <dgm:spPr/>
    </dgm:pt>
    <dgm:pt modelId="{C71DD74F-1230-4C39-9C46-EDCE7ED6C9B9}" type="pres">
      <dgm:prSet presAssocID="{C99388BE-DEFE-4727-871C-8694DCF15FD5}" presName="topSpace" presStyleCnt="0"/>
      <dgm:spPr/>
    </dgm:pt>
    <dgm:pt modelId="{EFEAD089-CC18-4648-BF4A-8DB676F56FA8}" type="pres">
      <dgm:prSet presAssocID="{C99388BE-DEFE-4727-871C-8694DCF15FD5}" presName="firstComp" presStyleCnt="0"/>
      <dgm:spPr/>
    </dgm:pt>
    <dgm:pt modelId="{CBF00641-699B-4AB9-AFF2-0F0AB63F585F}" type="pres">
      <dgm:prSet presAssocID="{C99388BE-DEFE-4727-871C-8694DCF15FD5}" presName="firstChild" presStyleLbl="bgAccFollowNode1" presStyleIdx="0" presStyleCnt="6" custScaleX="108077" custScaleY="95860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F036BD5-F5D4-47B6-A677-99B7F1445E5D}" type="pres">
      <dgm:prSet presAssocID="{C99388BE-DEFE-4727-871C-8694DCF15FD5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3E5DE5-E053-4CA7-8413-4BC5481C6C4F}" type="pres">
      <dgm:prSet presAssocID="{D25B2A64-1C4F-4363-8620-EF2B77A5C5A2}" presName="comp" presStyleCnt="0"/>
      <dgm:spPr/>
    </dgm:pt>
    <dgm:pt modelId="{20EA8B11-C732-416D-9A7C-BD513628E918}" type="pres">
      <dgm:prSet presAssocID="{D25B2A64-1C4F-4363-8620-EF2B77A5C5A2}" presName="child" presStyleLbl="bgAccFollowNode1" presStyleIdx="1" presStyleCnt="6" custScaleX="96332" custLinFactNeighborX="6404" custLinFactNeighborY="-166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8D0B321-7616-4394-9550-614773D51170}" type="pres">
      <dgm:prSet presAssocID="{D25B2A64-1C4F-4363-8620-EF2B77A5C5A2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2BA4D-1039-484E-8C2C-8C5ED95B5433}" type="pres">
      <dgm:prSet presAssocID="{C99388BE-DEFE-4727-871C-8694DCF15FD5}" presName="negSpace" presStyleCnt="0"/>
      <dgm:spPr/>
    </dgm:pt>
    <dgm:pt modelId="{E782F7A3-9C40-4A5F-9698-04F562076329}" type="pres">
      <dgm:prSet presAssocID="{C99388BE-DEFE-4727-871C-8694DCF15FD5}" presName="circle" presStyleLbl="node1" presStyleIdx="0" presStyleCnt="3" custScaleY="150601" custLinFactNeighborX="-10755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E9D841BA-F524-4A0D-9111-242DFCC96C43}" type="pres">
      <dgm:prSet presAssocID="{6F9FDEB0-EC7D-4F9B-AF56-76772358D369}" presName="transSpace" presStyleCnt="0"/>
      <dgm:spPr/>
    </dgm:pt>
    <dgm:pt modelId="{F14D22BD-254F-4F01-94CC-0B86A7391F85}" type="pres">
      <dgm:prSet presAssocID="{F415A8CC-AC85-48A8-B160-BEF4CB6F8495}" presName="posSpace" presStyleCnt="0"/>
      <dgm:spPr/>
    </dgm:pt>
    <dgm:pt modelId="{924412BE-09F2-4F99-8E65-7EB295A52C5E}" type="pres">
      <dgm:prSet presAssocID="{F415A8CC-AC85-48A8-B160-BEF4CB6F8495}" presName="vertFlow" presStyleCnt="0"/>
      <dgm:spPr/>
    </dgm:pt>
    <dgm:pt modelId="{0BF4E6AA-AD05-43B5-AE59-8D994BB97001}" type="pres">
      <dgm:prSet presAssocID="{F415A8CC-AC85-48A8-B160-BEF4CB6F8495}" presName="topSpace" presStyleCnt="0"/>
      <dgm:spPr/>
    </dgm:pt>
    <dgm:pt modelId="{DA17F69B-3607-471E-B12D-BAB532FD6514}" type="pres">
      <dgm:prSet presAssocID="{F415A8CC-AC85-48A8-B160-BEF4CB6F8495}" presName="firstComp" presStyleCnt="0"/>
      <dgm:spPr/>
    </dgm:pt>
    <dgm:pt modelId="{693BFE0B-6058-4A98-AF65-0CC63CDFAEF7}" type="pres">
      <dgm:prSet presAssocID="{F415A8CC-AC85-48A8-B160-BEF4CB6F8495}" presName="firstChild" presStyleLbl="bgAccFollowNode1" presStyleIdx="2" presStyleCnt="6" custScaleX="100446" custScaleY="124520" custLinFactNeighborX="3803" custLinFactNeighborY="6307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17C3B95-354D-489C-A1EC-67BEF37AE3FE}" type="pres">
      <dgm:prSet presAssocID="{F415A8CC-AC85-48A8-B160-BEF4CB6F8495}" presName="first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FC5E9-84B5-446B-B788-7D966A30FEE9}" type="pres">
      <dgm:prSet presAssocID="{5B01D2B4-B995-44C2-BAF6-F3333A41BC76}" presName="comp" presStyleCnt="0"/>
      <dgm:spPr/>
    </dgm:pt>
    <dgm:pt modelId="{BF0BA0AB-6587-424C-BB16-ECED662B1B6F}" type="pres">
      <dgm:prSet presAssocID="{5B01D2B4-B995-44C2-BAF6-F3333A41BC76}" presName="child" presStyleLbl="bgAccFollowNode1" presStyleIdx="3" presStyleCnt="6" custScaleX="103414" custLinFactNeighborX="2489" custLinFactNeighborY="-19961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A013877-3D98-487A-9A33-3391D6DB2C55}" type="pres">
      <dgm:prSet presAssocID="{5B01D2B4-B995-44C2-BAF6-F3333A41BC76}" presName="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25D44-7F87-4E5A-9D9D-F96185C72DE3}" type="pres">
      <dgm:prSet presAssocID="{F415A8CC-AC85-48A8-B160-BEF4CB6F8495}" presName="negSpace" presStyleCnt="0"/>
      <dgm:spPr/>
    </dgm:pt>
    <dgm:pt modelId="{7C15F383-9388-47E2-98BD-4255CA56330C}" type="pres">
      <dgm:prSet presAssocID="{F415A8CC-AC85-48A8-B160-BEF4CB6F8495}" presName="circle" presStyleLbl="node1" presStyleIdx="1" presStyleCnt="3" custScaleX="111046" custScaleY="151510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711F9DE9-398D-45F5-A336-33BF7594C05A}" type="pres">
      <dgm:prSet presAssocID="{617D015C-0FCA-4176-A547-9900B718B699}" presName="transSpace" presStyleCnt="0"/>
      <dgm:spPr/>
    </dgm:pt>
    <dgm:pt modelId="{D8B884D5-5214-4A65-8728-F65714AF711C}" type="pres">
      <dgm:prSet presAssocID="{C2D50E6B-447E-4F20-8E46-E0187386FD1C}" presName="posSpace" presStyleCnt="0"/>
      <dgm:spPr/>
    </dgm:pt>
    <dgm:pt modelId="{17ED0614-CB97-4AEE-B46B-7869375CFAB6}" type="pres">
      <dgm:prSet presAssocID="{C2D50E6B-447E-4F20-8E46-E0187386FD1C}" presName="vertFlow" presStyleCnt="0"/>
      <dgm:spPr/>
    </dgm:pt>
    <dgm:pt modelId="{838A81E9-F3B8-4175-AC0D-822CD2DC303C}" type="pres">
      <dgm:prSet presAssocID="{C2D50E6B-447E-4F20-8E46-E0187386FD1C}" presName="topSpace" presStyleCnt="0"/>
      <dgm:spPr/>
    </dgm:pt>
    <dgm:pt modelId="{9DC6637E-CAAA-4616-A075-FCA4EE799607}" type="pres">
      <dgm:prSet presAssocID="{C2D50E6B-447E-4F20-8E46-E0187386FD1C}" presName="firstComp" presStyleCnt="0"/>
      <dgm:spPr/>
    </dgm:pt>
    <dgm:pt modelId="{5781973E-A116-4E26-BE41-962B8FC1D8AD}" type="pres">
      <dgm:prSet presAssocID="{C2D50E6B-447E-4F20-8E46-E0187386FD1C}" presName="firstChild" presStyleLbl="bgAccFollowNode1" presStyleIdx="4" presStyleCnt="6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1267ECD-1EDE-4120-8A1E-FCDC760EDFAC}" type="pres">
      <dgm:prSet presAssocID="{C2D50E6B-447E-4F20-8E46-E0187386FD1C}" presName="first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8BB60-4512-4391-AFE5-E185A862887F}" type="pres">
      <dgm:prSet presAssocID="{E2EF1711-9B13-4E78-967B-2C502A5F3EB6}" presName="comp" presStyleCnt="0"/>
      <dgm:spPr/>
    </dgm:pt>
    <dgm:pt modelId="{21A5340C-E362-499A-B7F0-C50AD016A37C}" type="pres">
      <dgm:prSet presAssocID="{E2EF1711-9B13-4E78-967B-2C502A5F3EB6}" presName="child" presStyleLbl="bgAccFollowNode1" presStyleIdx="5" presStyleCnt="6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CB521ED-1D36-4919-85B4-430707A07254}" type="pres">
      <dgm:prSet presAssocID="{E2EF1711-9B13-4E78-967B-2C502A5F3EB6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1E9A1-B2D1-450A-9589-FFE104AB57D0}" type="pres">
      <dgm:prSet presAssocID="{C2D50E6B-447E-4F20-8E46-E0187386FD1C}" presName="negSpace" presStyleCnt="0"/>
      <dgm:spPr/>
    </dgm:pt>
    <dgm:pt modelId="{9AE5FE43-324B-4E98-BBC4-5B443C868503}" type="pres">
      <dgm:prSet presAssocID="{C2D50E6B-447E-4F20-8E46-E0187386FD1C}" presName="circle" presStyleLbl="node1" presStyleIdx="2" presStyleCnt="3" custScaleX="113551" custScaleY="148937"/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D20EFFAC-FFB0-4A4B-8AF6-144F1CDBD00F}" srcId="{F415A8CC-AC85-48A8-B160-BEF4CB6F8495}" destId="{5B01D2B4-B995-44C2-BAF6-F3333A41BC76}" srcOrd="1" destOrd="0" parTransId="{A58CBB29-DCD0-4581-AD4D-34A2EC2094E9}" sibTransId="{0B461FB9-9B35-41B7-B6E5-D7119B9BA88E}"/>
    <dgm:cxn modelId="{70116CAA-201B-43E9-B8C1-6F2C38F59CD2}" type="presOf" srcId="{2EE36FC6-FC5E-4D6A-ACD1-E52A08754275}" destId="{917C3B95-354D-489C-A1EC-67BEF37AE3FE}" srcOrd="1" destOrd="0" presId="urn:microsoft.com/office/officeart/2005/8/layout/hList9"/>
    <dgm:cxn modelId="{B8D42327-5F28-4930-9D13-F71B861BCB43}" type="presOf" srcId="{F415A8CC-AC85-48A8-B160-BEF4CB6F8495}" destId="{7C15F383-9388-47E2-98BD-4255CA56330C}" srcOrd="0" destOrd="0" presId="urn:microsoft.com/office/officeart/2005/8/layout/hList9"/>
    <dgm:cxn modelId="{A64B8FCD-6689-45AE-B9DB-FC7A0230BA91}" type="presOf" srcId="{DBCED61F-64FC-48BD-A507-62AFBBF5B14A}" destId="{5781973E-A116-4E26-BE41-962B8FC1D8AD}" srcOrd="0" destOrd="0" presId="urn:microsoft.com/office/officeart/2005/8/layout/hList9"/>
    <dgm:cxn modelId="{52C60922-A949-48FF-B61D-9B2914E1E391}" srcId="{C2D50E6B-447E-4F20-8E46-E0187386FD1C}" destId="{DBCED61F-64FC-48BD-A507-62AFBBF5B14A}" srcOrd="0" destOrd="0" parTransId="{651D4F13-DDAF-40DE-9AEF-F138268C23BC}" sibTransId="{45ABD878-7423-462A-87B2-BA526984F665}"/>
    <dgm:cxn modelId="{CE784D1C-3A03-4313-81BD-FDBDC26A78C0}" srcId="{C99388BE-DEFE-4727-871C-8694DCF15FD5}" destId="{D25B2A64-1C4F-4363-8620-EF2B77A5C5A2}" srcOrd="1" destOrd="0" parTransId="{2F4C25C3-B656-47C0-910E-B648451036DB}" sibTransId="{03D81703-0A45-4294-918F-43AE0F784E38}"/>
    <dgm:cxn modelId="{605A156A-DF07-425F-86C9-B000530BFDCB}" srcId="{C2D50E6B-447E-4F20-8E46-E0187386FD1C}" destId="{E2EF1711-9B13-4E78-967B-2C502A5F3EB6}" srcOrd="1" destOrd="0" parTransId="{A6432F9F-4454-4EB1-9A9C-4DE316A2FD1E}" sibTransId="{C68AAC7E-A481-470C-B86B-3B49DA35952B}"/>
    <dgm:cxn modelId="{442FD731-ABB8-4962-804B-DACF939C503F}" type="presOf" srcId="{E2EF1711-9B13-4E78-967B-2C502A5F3EB6}" destId="{2CB521ED-1D36-4919-85B4-430707A07254}" srcOrd="1" destOrd="0" presId="urn:microsoft.com/office/officeart/2005/8/layout/hList9"/>
    <dgm:cxn modelId="{4960A3DD-4858-42E8-A941-20077EE8C464}" type="presOf" srcId="{D334A60E-39DC-4C35-80B7-AC82887B121B}" destId="{AF036BD5-F5D4-47B6-A677-99B7F1445E5D}" srcOrd="1" destOrd="0" presId="urn:microsoft.com/office/officeart/2005/8/layout/hList9"/>
    <dgm:cxn modelId="{CDF7DF71-5824-47AE-90FB-CE27AC0F803D}" srcId="{A9449A72-3085-4336-9F53-CC059BAC2656}" destId="{C2D50E6B-447E-4F20-8E46-E0187386FD1C}" srcOrd="2" destOrd="0" parTransId="{6D5A546B-A93C-4B25-8F73-EDE6ED008E55}" sibTransId="{CBAF891B-4504-4A10-AB91-2A223D240717}"/>
    <dgm:cxn modelId="{8BE8E409-DA3B-413A-B8F6-A8810B6D1AE2}" type="presOf" srcId="{5B01D2B4-B995-44C2-BAF6-F3333A41BC76}" destId="{BF0BA0AB-6587-424C-BB16-ECED662B1B6F}" srcOrd="0" destOrd="0" presId="urn:microsoft.com/office/officeart/2005/8/layout/hList9"/>
    <dgm:cxn modelId="{DED1FDE1-B8ED-447C-9290-41634E48755C}" type="presOf" srcId="{D25B2A64-1C4F-4363-8620-EF2B77A5C5A2}" destId="{58D0B321-7616-4394-9550-614773D51170}" srcOrd="1" destOrd="0" presId="urn:microsoft.com/office/officeart/2005/8/layout/hList9"/>
    <dgm:cxn modelId="{FBA94C61-E5CC-425C-AD7E-299A67E2879F}" type="presOf" srcId="{C99388BE-DEFE-4727-871C-8694DCF15FD5}" destId="{E782F7A3-9C40-4A5F-9698-04F562076329}" srcOrd="0" destOrd="0" presId="urn:microsoft.com/office/officeart/2005/8/layout/hList9"/>
    <dgm:cxn modelId="{6A33B5E6-DE4D-4584-8E9D-C27C87B0204B}" type="presOf" srcId="{2EE36FC6-FC5E-4D6A-ACD1-E52A08754275}" destId="{693BFE0B-6058-4A98-AF65-0CC63CDFAEF7}" srcOrd="0" destOrd="0" presId="urn:microsoft.com/office/officeart/2005/8/layout/hList9"/>
    <dgm:cxn modelId="{0F29D99D-2C57-44F8-B44F-A24A49351415}" type="presOf" srcId="{A9449A72-3085-4336-9F53-CC059BAC2656}" destId="{B91E2274-51CE-42DE-A837-649833C22536}" srcOrd="0" destOrd="0" presId="urn:microsoft.com/office/officeart/2005/8/layout/hList9"/>
    <dgm:cxn modelId="{2AD31C20-F910-4AF0-AE64-46E065C5AB66}" type="presOf" srcId="{5B01D2B4-B995-44C2-BAF6-F3333A41BC76}" destId="{DA013877-3D98-487A-9A33-3391D6DB2C55}" srcOrd="1" destOrd="0" presId="urn:microsoft.com/office/officeart/2005/8/layout/hList9"/>
    <dgm:cxn modelId="{51D736BE-B626-4393-91EE-24A612883E8D}" srcId="{C99388BE-DEFE-4727-871C-8694DCF15FD5}" destId="{D334A60E-39DC-4C35-80B7-AC82887B121B}" srcOrd="0" destOrd="0" parTransId="{8E61137F-046F-44DB-9A94-469CE9DCD0E2}" sibTransId="{3891B658-B960-4ABA-9FB8-624CED012379}"/>
    <dgm:cxn modelId="{EFADD3A5-C3E0-4C32-AA1F-4E1122BF0A9E}" type="presOf" srcId="{DBCED61F-64FC-48BD-A507-62AFBBF5B14A}" destId="{91267ECD-1EDE-4120-8A1E-FCDC760EDFAC}" srcOrd="1" destOrd="0" presId="urn:microsoft.com/office/officeart/2005/8/layout/hList9"/>
    <dgm:cxn modelId="{05A865A7-DC56-4795-801D-24DEEFA8CF1F}" type="presOf" srcId="{D25B2A64-1C4F-4363-8620-EF2B77A5C5A2}" destId="{20EA8B11-C732-416D-9A7C-BD513628E918}" srcOrd="0" destOrd="0" presId="urn:microsoft.com/office/officeart/2005/8/layout/hList9"/>
    <dgm:cxn modelId="{AF30E6AD-05DD-4AB4-82A3-4B0E5D67B6EE}" srcId="{F415A8CC-AC85-48A8-B160-BEF4CB6F8495}" destId="{2EE36FC6-FC5E-4D6A-ACD1-E52A08754275}" srcOrd="0" destOrd="0" parTransId="{D82101E6-7E0D-4365-9130-1924F33C5FEA}" sibTransId="{A18BB372-D1B7-4578-8E13-846600AF995A}"/>
    <dgm:cxn modelId="{11BD5563-4663-4847-A0FE-4CD3A1EE2590}" type="presOf" srcId="{D334A60E-39DC-4C35-80B7-AC82887B121B}" destId="{CBF00641-699B-4AB9-AFF2-0F0AB63F585F}" srcOrd="0" destOrd="0" presId="urn:microsoft.com/office/officeart/2005/8/layout/hList9"/>
    <dgm:cxn modelId="{BFD22378-ED1E-49D6-94E3-32405AC09BA3}" srcId="{A9449A72-3085-4336-9F53-CC059BAC2656}" destId="{F415A8CC-AC85-48A8-B160-BEF4CB6F8495}" srcOrd="1" destOrd="0" parTransId="{80605E45-113C-4A3A-9F06-1A8DEE54F38C}" sibTransId="{617D015C-0FCA-4176-A547-9900B718B699}"/>
    <dgm:cxn modelId="{71B7B8A8-EB07-4F7F-82CF-B43BC1449DFD}" srcId="{A9449A72-3085-4336-9F53-CC059BAC2656}" destId="{C99388BE-DEFE-4727-871C-8694DCF15FD5}" srcOrd="0" destOrd="0" parTransId="{76D60E31-F94B-4747-B515-12C92CC61CA2}" sibTransId="{6F9FDEB0-EC7D-4F9B-AF56-76772358D369}"/>
    <dgm:cxn modelId="{5309EB63-CEF4-4E6B-A895-D62180752C58}" type="presOf" srcId="{C2D50E6B-447E-4F20-8E46-E0187386FD1C}" destId="{9AE5FE43-324B-4E98-BBC4-5B443C868503}" srcOrd="0" destOrd="0" presId="urn:microsoft.com/office/officeart/2005/8/layout/hList9"/>
    <dgm:cxn modelId="{8A462804-78B0-4DF6-BFB0-F57F6E8FC4CE}" type="presOf" srcId="{E2EF1711-9B13-4E78-967B-2C502A5F3EB6}" destId="{21A5340C-E362-499A-B7F0-C50AD016A37C}" srcOrd="0" destOrd="0" presId="urn:microsoft.com/office/officeart/2005/8/layout/hList9"/>
    <dgm:cxn modelId="{66CF9C9D-CB82-4B7B-A4C8-2A222E4FB9F7}" type="presParOf" srcId="{B91E2274-51CE-42DE-A837-649833C22536}" destId="{B89E2134-9584-45D0-8992-6407D4D88312}" srcOrd="0" destOrd="0" presId="urn:microsoft.com/office/officeart/2005/8/layout/hList9"/>
    <dgm:cxn modelId="{CC51843C-B6C1-4804-B174-07D0C20E0F10}" type="presParOf" srcId="{B91E2274-51CE-42DE-A837-649833C22536}" destId="{27024E44-734A-41BF-AA29-178802A95DE7}" srcOrd="1" destOrd="0" presId="urn:microsoft.com/office/officeart/2005/8/layout/hList9"/>
    <dgm:cxn modelId="{C19311D1-30C8-42BD-A707-9DF86AD07F35}" type="presParOf" srcId="{27024E44-734A-41BF-AA29-178802A95DE7}" destId="{C71DD74F-1230-4C39-9C46-EDCE7ED6C9B9}" srcOrd="0" destOrd="0" presId="urn:microsoft.com/office/officeart/2005/8/layout/hList9"/>
    <dgm:cxn modelId="{C9B837C4-4209-4162-AD0B-86D792F19798}" type="presParOf" srcId="{27024E44-734A-41BF-AA29-178802A95DE7}" destId="{EFEAD089-CC18-4648-BF4A-8DB676F56FA8}" srcOrd="1" destOrd="0" presId="urn:microsoft.com/office/officeart/2005/8/layout/hList9"/>
    <dgm:cxn modelId="{1A88102A-5A18-42A0-93F9-32216242EC6B}" type="presParOf" srcId="{EFEAD089-CC18-4648-BF4A-8DB676F56FA8}" destId="{CBF00641-699B-4AB9-AFF2-0F0AB63F585F}" srcOrd="0" destOrd="0" presId="urn:microsoft.com/office/officeart/2005/8/layout/hList9"/>
    <dgm:cxn modelId="{F0A869CE-8793-4EE3-B630-1774F906B602}" type="presParOf" srcId="{EFEAD089-CC18-4648-BF4A-8DB676F56FA8}" destId="{AF036BD5-F5D4-47B6-A677-99B7F1445E5D}" srcOrd="1" destOrd="0" presId="urn:microsoft.com/office/officeart/2005/8/layout/hList9"/>
    <dgm:cxn modelId="{B4CEC23C-F065-4F8A-9C8F-2E90B866B271}" type="presParOf" srcId="{27024E44-734A-41BF-AA29-178802A95DE7}" destId="{293E5DE5-E053-4CA7-8413-4BC5481C6C4F}" srcOrd="2" destOrd="0" presId="urn:microsoft.com/office/officeart/2005/8/layout/hList9"/>
    <dgm:cxn modelId="{71888901-39DC-4783-941A-939A8B394E0E}" type="presParOf" srcId="{293E5DE5-E053-4CA7-8413-4BC5481C6C4F}" destId="{20EA8B11-C732-416D-9A7C-BD513628E918}" srcOrd="0" destOrd="0" presId="urn:microsoft.com/office/officeart/2005/8/layout/hList9"/>
    <dgm:cxn modelId="{AF4CA060-1900-4021-945A-E0DEE2266EAA}" type="presParOf" srcId="{293E5DE5-E053-4CA7-8413-4BC5481C6C4F}" destId="{58D0B321-7616-4394-9550-614773D51170}" srcOrd="1" destOrd="0" presId="urn:microsoft.com/office/officeart/2005/8/layout/hList9"/>
    <dgm:cxn modelId="{AB44390C-3D58-48B3-BC7C-493604890BBB}" type="presParOf" srcId="{B91E2274-51CE-42DE-A837-649833C22536}" destId="{61E2BA4D-1039-484E-8C2C-8C5ED95B5433}" srcOrd="2" destOrd="0" presId="urn:microsoft.com/office/officeart/2005/8/layout/hList9"/>
    <dgm:cxn modelId="{0AFAE214-4790-4B11-86C1-8C9F05E5BC34}" type="presParOf" srcId="{B91E2274-51CE-42DE-A837-649833C22536}" destId="{E782F7A3-9C40-4A5F-9698-04F562076329}" srcOrd="3" destOrd="0" presId="urn:microsoft.com/office/officeart/2005/8/layout/hList9"/>
    <dgm:cxn modelId="{305DC7B8-9A75-420B-AA4A-29A4B58BB209}" type="presParOf" srcId="{B91E2274-51CE-42DE-A837-649833C22536}" destId="{E9D841BA-F524-4A0D-9111-242DFCC96C43}" srcOrd="4" destOrd="0" presId="urn:microsoft.com/office/officeart/2005/8/layout/hList9"/>
    <dgm:cxn modelId="{242CBE09-1FA6-49B6-BCCD-B9C83091EFAF}" type="presParOf" srcId="{B91E2274-51CE-42DE-A837-649833C22536}" destId="{F14D22BD-254F-4F01-94CC-0B86A7391F85}" srcOrd="5" destOrd="0" presId="urn:microsoft.com/office/officeart/2005/8/layout/hList9"/>
    <dgm:cxn modelId="{B600AB80-0E31-4532-A76F-1361A527D30D}" type="presParOf" srcId="{B91E2274-51CE-42DE-A837-649833C22536}" destId="{924412BE-09F2-4F99-8E65-7EB295A52C5E}" srcOrd="6" destOrd="0" presId="urn:microsoft.com/office/officeart/2005/8/layout/hList9"/>
    <dgm:cxn modelId="{D1AB107C-F65F-4771-A752-9B8D0631AD6E}" type="presParOf" srcId="{924412BE-09F2-4F99-8E65-7EB295A52C5E}" destId="{0BF4E6AA-AD05-43B5-AE59-8D994BB97001}" srcOrd="0" destOrd="0" presId="urn:microsoft.com/office/officeart/2005/8/layout/hList9"/>
    <dgm:cxn modelId="{DDCEFAA2-F7CD-4C7D-BC18-3D9BF6C0397D}" type="presParOf" srcId="{924412BE-09F2-4F99-8E65-7EB295A52C5E}" destId="{DA17F69B-3607-471E-B12D-BAB532FD6514}" srcOrd="1" destOrd="0" presId="urn:microsoft.com/office/officeart/2005/8/layout/hList9"/>
    <dgm:cxn modelId="{F7AF3B75-F356-42CF-9E28-6CE7F63E4037}" type="presParOf" srcId="{DA17F69B-3607-471E-B12D-BAB532FD6514}" destId="{693BFE0B-6058-4A98-AF65-0CC63CDFAEF7}" srcOrd="0" destOrd="0" presId="urn:microsoft.com/office/officeart/2005/8/layout/hList9"/>
    <dgm:cxn modelId="{59ABBB3A-5D0F-44C7-8833-31429B86CE56}" type="presParOf" srcId="{DA17F69B-3607-471E-B12D-BAB532FD6514}" destId="{917C3B95-354D-489C-A1EC-67BEF37AE3FE}" srcOrd="1" destOrd="0" presId="urn:microsoft.com/office/officeart/2005/8/layout/hList9"/>
    <dgm:cxn modelId="{9B1ECEEA-D99E-4DC0-A915-7230076E623A}" type="presParOf" srcId="{924412BE-09F2-4F99-8E65-7EB295A52C5E}" destId="{0D1FC5E9-84B5-446B-B788-7D966A30FEE9}" srcOrd="2" destOrd="0" presId="urn:microsoft.com/office/officeart/2005/8/layout/hList9"/>
    <dgm:cxn modelId="{CCD5CDB4-EC28-4D27-8BD7-F398CACD3124}" type="presParOf" srcId="{0D1FC5E9-84B5-446B-B788-7D966A30FEE9}" destId="{BF0BA0AB-6587-424C-BB16-ECED662B1B6F}" srcOrd="0" destOrd="0" presId="urn:microsoft.com/office/officeart/2005/8/layout/hList9"/>
    <dgm:cxn modelId="{D83F472D-5E6B-49D1-8165-0D2AA5154D8E}" type="presParOf" srcId="{0D1FC5E9-84B5-446B-B788-7D966A30FEE9}" destId="{DA013877-3D98-487A-9A33-3391D6DB2C55}" srcOrd="1" destOrd="0" presId="urn:microsoft.com/office/officeart/2005/8/layout/hList9"/>
    <dgm:cxn modelId="{A9A0A492-5368-4134-B14B-843B19E0FB23}" type="presParOf" srcId="{B91E2274-51CE-42DE-A837-649833C22536}" destId="{FB325D44-7F87-4E5A-9D9D-F96185C72DE3}" srcOrd="7" destOrd="0" presId="urn:microsoft.com/office/officeart/2005/8/layout/hList9"/>
    <dgm:cxn modelId="{B4B31314-AD24-4DDD-9998-4A0C8E9FDD49}" type="presParOf" srcId="{B91E2274-51CE-42DE-A837-649833C22536}" destId="{7C15F383-9388-47E2-98BD-4255CA56330C}" srcOrd="8" destOrd="0" presId="urn:microsoft.com/office/officeart/2005/8/layout/hList9"/>
    <dgm:cxn modelId="{82797362-E32F-4004-804B-5841EB7AC3C1}" type="presParOf" srcId="{B91E2274-51CE-42DE-A837-649833C22536}" destId="{711F9DE9-398D-45F5-A336-33BF7594C05A}" srcOrd="9" destOrd="0" presId="urn:microsoft.com/office/officeart/2005/8/layout/hList9"/>
    <dgm:cxn modelId="{5A287989-9CF3-40BA-9E0C-B92B513F7143}" type="presParOf" srcId="{B91E2274-51CE-42DE-A837-649833C22536}" destId="{D8B884D5-5214-4A65-8728-F65714AF711C}" srcOrd="10" destOrd="0" presId="urn:microsoft.com/office/officeart/2005/8/layout/hList9"/>
    <dgm:cxn modelId="{DDE3D2D3-155E-451E-AEEC-29FE671F1A98}" type="presParOf" srcId="{B91E2274-51CE-42DE-A837-649833C22536}" destId="{17ED0614-CB97-4AEE-B46B-7869375CFAB6}" srcOrd="11" destOrd="0" presId="urn:microsoft.com/office/officeart/2005/8/layout/hList9"/>
    <dgm:cxn modelId="{90581C29-98A9-4A44-86CD-C2490326223C}" type="presParOf" srcId="{17ED0614-CB97-4AEE-B46B-7869375CFAB6}" destId="{838A81E9-F3B8-4175-AC0D-822CD2DC303C}" srcOrd="0" destOrd="0" presId="urn:microsoft.com/office/officeart/2005/8/layout/hList9"/>
    <dgm:cxn modelId="{15F2A5CA-6F26-4D7E-BCF2-DEACF148C8DB}" type="presParOf" srcId="{17ED0614-CB97-4AEE-B46B-7869375CFAB6}" destId="{9DC6637E-CAAA-4616-A075-FCA4EE799607}" srcOrd="1" destOrd="0" presId="urn:microsoft.com/office/officeart/2005/8/layout/hList9"/>
    <dgm:cxn modelId="{4D86E7A6-BACD-4EB1-A3CC-B90521B105DE}" type="presParOf" srcId="{9DC6637E-CAAA-4616-A075-FCA4EE799607}" destId="{5781973E-A116-4E26-BE41-962B8FC1D8AD}" srcOrd="0" destOrd="0" presId="urn:microsoft.com/office/officeart/2005/8/layout/hList9"/>
    <dgm:cxn modelId="{384D8B71-CF20-49C7-A479-DABFE055BF49}" type="presParOf" srcId="{9DC6637E-CAAA-4616-A075-FCA4EE799607}" destId="{91267ECD-1EDE-4120-8A1E-FCDC760EDFAC}" srcOrd="1" destOrd="0" presId="urn:microsoft.com/office/officeart/2005/8/layout/hList9"/>
    <dgm:cxn modelId="{2CA73097-F9B4-434B-8F9E-BF822C0E63DB}" type="presParOf" srcId="{17ED0614-CB97-4AEE-B46B-7869375CFAB6}" destId="{0D18BB60-4512-4391-AFE5-E185A862887F}" srcOrd="2" destOrd="0" presId="urn:microsoft.com/office/officeart/2005/8/layout/hList9"/>
    <dgm:cxn modelId="{1B737FEE-654C-4990-B62A-60CF30C69DAD}" type="presParOf" srcId="{0D18BB60-4512-4391-AFE5-E185A862887F}" destId="{21A5340C-E362-499A-B7F0-C50AD016A37C}" srcOrd="0" destOrd="0" presId="urn:microsoft.com/office/officeart/2005/8/layout/hList9"/>
    <dgm:cxn modelId="{F17A0D6B-53E8-4939-A8A5-4615925A09D6}" type="presParOf" srcId="{0D18BB60-4512-4391-AFE5-E185A862887F}" destId="{2CB521ED-1D36-4919-85B4-430707A07254}" srcOrd="1" destOrd="0" presId="urn:microsoft.com/office/officeart/2005/8/layout/hList9"/>
    <dgm:cxn modelId="{D4028F74-7394-400F-962A-CE7C158368CE}" type="presParOf" srcId="{B91E2274-51CE-42DE-A837-649833C22536}" destId="{BA61E9A1-B2D1-450A-9589-FFE104AB57D0}" srcOrd="12" destOrd="0" presId="urn:microsoft.com/office/officeart/2005/8/layout/hList9"/>
    <dgm:cxn modelId="{B1A4C044-C219-46C2-9612-4C7CB3A2839A}" type="presParOf" srcId="{B91E2274-51CE-42DE-A837-649833C22536}" destId="{9AE5FE43-324B-4E98-BBC4-5B443C868503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00641-699B-4AB9-AFF2-0F0AB63F585F}">
      <dsp:nvSpPr>
        <dsp:cNvPr id="0" name=""/>
        <dsp:cNvSpPr/>
      </dsp:nvSpPr>
      <dsp:spPr>
        <a:xfrm>
          <a:off x="781016" y="1251651"/>
          <a:ext cx="1929435" cy="1056153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комунікативна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послуга</a:t>
          </a:r>
        </a:p>
      </dsp:txBody>
      <dsp:txXfrm>
        <a:off x="1089725" y="1251651"/>
        <a:ext cx="1620726" cy="1056153"/>
      </dsp:txXfrm>
    </dsp:sp>
    <dsp:sp modelId="{20EA8B11-C732-416D-9A7C-BD513628E918}">
      <dsp:nvSpPr>
        <dsp:cNvPr id="0" name=""/>
        <dsp:cNvSpPr/>
      </dsp:nvSpPr>
      <dsp:spPr>
        <a:xfrm>
          <a:off x="1000181" y="2305976"/>
          <a:ext cx="1719759" cy="1101766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сервісна послуга</a:t>
          </a:r>
        </a:p>
      </dsp:txBody>
      <dsp:txXfrm>
        <a:off x="1275342" y="2305976"/>
        <a:ext cx="1444597" cy="1101766"/>
      </dsp:txXfrm>
    </dsp:sp>
    <dsp:sp modelId="{E782F7A3-9C40-4A5F-9698-04F562076329}">
      <dsp:nvSpPr>
        <dsp:cNvPr id="0" name=""/>
        <dsp:cNvSpPr/>
      </dsp:nvSpPr>
      <dsp:spPr>
        <a:xfrm>
          <a:off x="1" y="811165"/>
          <a:ext cx="1101216" cy="1658442"/>
        </a:xfrm>
        <a:prstGeom prst="ellipse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Спожи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вачі</a:t>
          </a:r>
        </a:p>
      </dsp:txBody>
      <dsp:txXfrm>
        <a:off x="161270" y="1054038"/>
        <a:ext cx="778678" cy="1172696"/>
      </dsp:txXfrm>
    </dsp:sp>
    <dsp:sp modelId="{693BFE0B-6058-4A98-AF65-0CC63CDFAEF7}">
      <dsp:nvSpPr>
        <dsp:cNvPr id="0" name=""/>
        <dsp:cNvSpPr/>
      </dsp:nvSpPr>
      <dsp:spPr>
        <a:xfrm>
          <a:off x="3901981" y="1321140"/>
          <a:ext cx="1715836" cy="1371919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прийом       громадян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4176515" y="1321140"/>
        <a:ext cx="1441302" cy="1371919"/>
      </dsp:txXfrm>
    </dsp:sp>
    <dsp:sp modelId="{BF0BA0AB-6587-424C-BB16-ECED662B1B6F}">
      <dsp:nvSpPr>
        <dsp:cNvPr id="0" name=""/>
        <dsp:cNvSpPr/>
      </dsp:nvSpPr>
      <dsp:spPr>
        <a:xfrm>
          <a:off x="3854185" y="2403648"/>
          <a:ext cx="1766535" cy="1101766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сервісна послуга</a:t>
          </a:r>
        </a:p>
      </dsp:txBody>
      <dsp:txXfrm>
        <a:off x="4136831" y="2403648"/>
        <a:ext cx="1483890" cy="1101766"/>
      </dsp:txXfrm>
    </dsp:sp>
    <dsp:sp modelId="{7C15F383-9388-47E2-98BD-4255CA56330C}">
      <dsp:nvSpPr>
        <dsp:cNvPr id="0" name=""/>
        <dsp:cNvSpPr/>
      </dsp:nvSpPr>
      <dsp:spPr>
        <a:xfrm>
          <a:off x="3045407" y="811165"/>
          <a:ext cx="1222856" cy="1668452"/>
        </a:xfrm>
        <a:prstGeom prst="ellipse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Керівники комунальників</a:t>
          </a:r>
        </a:p>
      </dsp:txBody>
      <dsp:txXfrm>
        <a:off x="3224490" y="1055504"/>
        <a:ext cx="864690" cy="1179774"/>
      </dsp:txXfrm>
    </dsp:sp>
    <dsp:sp modelId="{5781973E-A116-4E26-BE41-962B8FC1D8AD}">
      <dsp:nvSpPr>
        <dsp:cNvPr id="0" name=""/>
        <dsp:cNvSpPr/>
      </dsp:nvSpPr>
      <dsp:spPr>
        <a:xfrm>
          <a:off x="6801060" y="1251651"/>
          <a:ext cx="1651824" cy="1101766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прийом громадян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7065352" y="1251651"/>
        <a:ext cx="1387532" cy="1101766"/>
      </dsp:txXfrm>
    </dsp:sp>
    <dsp:sp modelId="{21A5340C-E362-499A-B7F0-C50AD016A37C}">
      <dsp:nvSpPr>
        <dsp:cNvPr id="0" name=""/>
        <dsp:cNvSpPr/>
      </dsp:nvSpPr>
      <dsp:spPr>
        <a:xfrm>
          <a:off x="6801060" y="2353418"/>
          <a:ext cx="1651824" cy="1101766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сервісна послуга</a:t>
          </a:r>
        </a:p>
      </dsp:txBody>
      <dsp:txXfrm>
        <a:off x="7065352" y="2353418"/>
        <a:ext cx="1387532" cy="1101766"/>
      </dsp:txXfrm>
    </dsp:sp>
    <dsp:sp modelId="{9AE5FE43-324B-4E98-BBC4-5B443C868503}">
      <dsp:nvSpPr>
        <dsp:cNvPr id="0" name=""/>
        <dsp:cNvSpPr/>
      </dsp:nvSpPr>
      <dsp:spPr>
        <a:xfrm>
          <a:off x="5920087" y="811165"/>
          <a:ext cx="1250441" cy="1640118"/>
        </a:xfrm>
        <a:prstGeom prst="ellipse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Праців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ники, які ведуть прийом громадян </a:t>
          </a:r>
        </a:p>
      </dsp:txBody>
      <dsp:txXfrm>
        <a:off x="6103210" y="1051355"/>
        <a:ext cx="884195" cy="1159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ib.iitta.gov.ua/1651" TargetMode="External"/><Relationship Id="rId7" Type="http://schemas.openxmlformats.org/officeDocument/2006/relationships/hyperlink" Target="http://qame.ru/book/psychodiagnostic_systems/s_p_diagnosis/_&#1050;&#1086;&#1079;&#1083;&#1086;&#1074;%20&#1042;.&#1042;.,%20&#1057;&#1086;&#1094;&#1080;&#1072;&#1083;&#1100;&#1085;&#1086;-&#1087;&#1089;&#1080;&#1093;&#1086;&#1083;&#1086;&#1075;&#1080;&#1095;&#1077;&#1089;&#1082;&#1072;&#1103;%20&#1076;&#1080;&#1072;&#1075;&#1085;&#1086;&#1089;&#1090;&#1080;&#1082;&#1072;%20&#1088;&#1072;&#1079;&#1074;&#1080;&#1090;&#1080;&#1103;%20&#1083;&#1080;&#1095;&#1085;&#1086;&#1089;&#1090;&#1080;" TargetMode="External"/><Relationship Id="rId2" Type="http://schemas.openxmlformats.org/officeDocument/2006/relationships/hyperlink" Target="file:///C:\Users\user\Downloads\zaharchenko.pdf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1551.gov.ua/content/prodlemni-sfery-zhyttiediyalnosti-mista-za-period-z-22112013-po-11032014.html" TargetMode="External"/><Relationship Id="rId5" Type="http://schemas.openxmlformats.org/officeDocument/2006/relationships/hyperlink" Target="http://www.lir.lg.ua/nrk.doc" TargetMode="External"/><Relationship Id="rId4" Type="http://schemas.openxmlformats.org/officeDocument/2006/relationships/hyperlink" Target="http://lib.iitta.gov.ua/id/eprint/1646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olena_khorina@ukr.net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Перспективи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профес</a:t>
            </a:r>
            <a:r>
              <a:rPr lang="uk-UA" b="1" dirty="0" err="1" smtClean="0">
                <a:solidFill>
                  <a:srgbClr val="002060"/>
                </a:solidFill>
              </a:rPr>
              <a:t>ійного</a:t>
            </a:r>
            <a:r>
              <a:rPr lang="uk-UA" b="1" dirty="0" smtClean="0">
                <a:solidFill>
                  <a:srgbClr val="002060"/>
                </a:solidFill>
              </a:rPr>
              <a:t> розвитку працівників комунальної сфери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725144"/>
            <a:ext cx="7272808" cy="165618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Хо</a:t>
            </a:r>
            <a:r>
              <a:rPr lang="uk-UA" sz="2400" dirty="0" err="1" smtClean="0"/>
              <a:t>ріна</a:t>
            </a:r>
            <a:r>
              <a:rPr lang="uk-UA" sz="2400" dirty="0" smtClean="0"/>
              <a:t> О.І. </a:t>
            </a:r>
            <a:r>
              <a:rPr lang="uk-UA" sz="2400" dirty="0" err="1" smtClean="0"/>
              <a:t>мнс</a:t>
            </a:r>
            <a:r>
              <a:rPr lang="uk-UA" sz="2400" dirty="0" smtClean="0"/>
              <a:t> </a:t>
            </a:r>
          </a:p>
          <a:p>
            <a:r>
              <a:rPr lang="uk-UA" sz="2400" dirty="0" smtClean="0"/>
              <a:t>Інститут соціальної та політичної психології НАПН </a:t>
            </a:r>
          </a:p>
          <a:p>
            <a:r>
              <a:rPr lang="ru-RU" sz="2400" dirty="0" err="1" smtClean="0"/>
              <a:t>Київ</a:t>
            </a:r>
            <a:r>
              <a:rPr lang="ru-RU" sz="2400" dirty="0" smtClean="0"/>
              <a:t> – 29.10.2014 р.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094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1368152"/>
          </a:xfrm>
        </p:spPr>
        <p:txBody>
          <a:bodyPr>
            <a:normAutofit fontScale="90000"/>
          </a:bodyPr>
          <a:lstStyle/>
          <a:p>
            <a:r>
              <a:rPr lang="uk-UA" sz="3200" dirty="0">
                <a:solidFill>
                  <a:srgbClr val="002060"/>
                </a:solidFill>
              </a:rPr>
              <a:t>проблемні зони професійного розвитку працівників комунальної сфери: </a:t>
            </a:r>
            <a:br>
              <a:rPr lang="uk-UA" sz="3200" dirty="0">
                <a:solidFill>
                  <a:srgbClr val="002060"/>
                </a:solidFill>
              </a:rPr>
            </a:br>
            <a:endParaRPr lang="uk-UA" sz="32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52736"/>
            <a:ext cx="8291264" cy="5805264"/>
          </a:xfrm>
        </p:spPr>
        <p:txBody>
          <a:bodyPr>
            <a:no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uk-UA" sz="2400" dirty="0" smtClean="0"/>
              <a:t>на </a:t>
            </a:r>
            <a:r>
              <a:rPr lang="uk-UA" sz="2400" dirty="0"/>
              <a:t>психологічному рівні – ставлення працівника до себе, як до об’єкта чи суб’єкта, гідного поваги та задоволення власних потреб через професійну реалізацію; розуміння змісту послуги і її складових;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uk-UA" sz="2400" dirty="0"/>
              <a:t>на особистісному рівні – усвідомлення власної особистості і її впливу на професійну реалізацію, ресурсні і ризикові зони розвитку;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uk-UA" sz="2400" dirty="0"/>
              <a:t>на соціально-психологічному рівні – ставлення до споживачів послуг, як до об’єктів чи суб’єктів, гідних поваги та задоволення власних потреб через отримання кваліфікованої послуги; розуміння сутності взаємодії і комунікації; якості комунікації;  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uk-UA" sz="2400" dirty="0"/>
              <a:t>на професійному рівні – усвідомлення дефіциту ресурсів для розвитку і компетентного вибору ефективних способів подолання такого дефіциту. </a:t>
            </a:r>
          </a:p>
        </p:txBody>
      </p:sp>
    </p:spTree>
    <p:extLst>
      <p:ext uri="{BB962C8B-B14F-4D97-AF65-F5344CB8AC3E}">
        <p14:creationId xmlns:p14="http://schemas.microsoft.com/office/powerpoint/2010/main" val="25766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936" cy="1872208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 smtClean="0"/>
              <a:t/>
            </a:r>
            <a:br>
              <a:rPr lang="uk-UA" dirty="0" smtClean="0"/>
            </a:br>
            <a:r>
              <a:rPr lang="uk-UA" sz="2700" dirty="0" smtClean="0">
                <a:solidFill>
                  <a:srgbClr val="002060"/>
                </a:solidFill>
              </a:rPr>
              <a:t>використання </a:t>
            </a:r>
            <a:r>
              <a:rPr lang="uk-UA" sz="2700" dirty="0">
                <a:solidFill>
                  <a:srgbClr val="002060"/>
                </a:solidFill>
              </a:rPr>
              <a:t>психологічного та соціально-психологічного знання в професійному розвитку працівників комунальної сфери з метою задоволення потреб громадян в отриманні якісної кваліфікованої послуги, з одного боку. </a:t>
            </a:r>
            <a:r>
              <a:rPr lang="uk-UA" sz="2700" dirty="0" smtClean="0">
                <a:solidFill>
                  <a:srgbClr val="002060"/>
                </a:solidFill>
              </a:rPr>
              <a:t/>
            </a:r>
            <a:br>
              <a:rPr lang="uk-UA" sz="2700" dirty="0" smtClean="0">
                <a:solidFill>
                  <a:srgbClr val="002060"/>
                </a:solidFill>
              </a:rPr>
            </a:br>
            <a:r>
              <a:rPr lang="uk-UA" sz="2700" dirty="0" smtClean="0">
                <a:solidFill>
                  <a:srgbClr val="002060"/>
                </a:solidFill>
              </a:rPr>
              <a:t>А </a:t>
            </a:r>
            <a:r>
              <a:rPr lang="uk-UA" sz="2700" dirty="0">
                <a:solidFill>
                  <a:srgbClr val="002060"/>
                </a:solidFill>
              </a:rPr>
              <a:t>з другого боку, запровадження комунальниками системи комунікації зі споживачами</a:t>
            </a:r>
            <a:endParaRPr lang="uk-UA" sz="27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8363272" cy="432048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8352928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15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162050"/>
          </a:xfrm>
        </p:spPr>
        <p:txBody>
          <a:bodyPr>
            <a:noAutofit/>
          </a:bodyPr>
          <a:lstStyle/>
          <a:p>
            <a:r>
              <a:rPr lang="uk-UA" sz="2800" dirty="0">
                <a:solidFill>
                  <a:srgbClr val="002060"/>
                </a:solidFill>
              </a:rPr>
              <a:t>перспективи професійного розвитку працівників комунальної сфери можна умовно розділи на дві </a:t>
            </a:r>
            <a:r>
              <a:rPr lang="uk-UA" sz="2800" dirty="0" smtClean="0">
                <a:solidFill>
                  <a:srgbClr val="002060"/>
                </a:solidFill>
              </a:rPr>
              <a:t>частини:</a:t>
            </a:r>
            <a:endParaRPr lang="uk-UA" sz="28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19256" cy="5234260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600" dirty="0" smtClean="0"/>
              <a:t>перша </a:t>
            </a:r>
            <a:r>
              <a:rPr lang="uk-UA" sz="2600" dirty="0"/>
              <a:t>– це подолання наслідків існуючого стану справ</a:t>
            </a:r>
            <a:r>
              <a:rPr lang="uk-UA" sz="2600" dirty="0" smtClean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600" dirty="0" smtClean="0"/>
              <a:t>а </a:t>
            </a:r>
            <a:r>
              <a:rPr lang="uk-UA" sz="2600" dirty="0"/>
              <a:t>друга частина – це робота з переосмислення ставлення до себе і інших людей як до суб’єктів</a:t>
            </a:r>
            <a:r>
              <a:rPr lang="uk-UA" sz="2600" dirty="0" smtClean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600" dirty="0" smtClean="0"/>
              <a:t>відповідно</a:t>
            </a:r>
            <a:r>
              <a:rPr lang="uk-UA" sz="2600" dirty="0"/>
              <a:t>, ставлення до взаємодії, як до обміну ресурсами, </a:t>
            </a:r>
            <a:endParaRPr lang="uk-UA" sz="26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600" dirty="0" smtClean="0"/>
              <a:t>ставлення </a:t>
            </a:r>
            <a:r>
              <a:rPr lang="uk-UA" sz="2600" dirty="0"/>
              <a:t>до послуги, як до норми діяльності, </a:t>
            </a:r>
            <a:endParaRPr lang="uk-UA" sz="26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600" dirty="0" smtClean="0"/>
              <a:t>ставлення </a:t>
            </a:r>
            <a:r>
              <a:rPr lang="uk-UA" sz="2600" dirty="0"/>
              <a:t>до комунікації, як до засобу самовираження та порозуміння, тощо; </a:t>
            </a:r>
            <a:endParaRPr lang="uk-UA" sz="26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600" dirty="0" smtClean="0"/>
              <a:t>опрацювання </a:t>
            </a:r>
            <a:r>
              <a:rPr lang="uk-UA" sz="2600" dirty="0"/>
              <a:t>стратегій впровадження психологічного та соціально-психологічного знання в практику </a:t>
            </a:r>
            <a:r>
              <a:rPr lang="uk-UA" sz="2600" dirty="0" smtClean="0"/>
              <a:t>управління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35442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435280" cy="43204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Література 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764704"/>
            <a:ext cx="8435280" cy="5904656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uk-UA" sz="1550" dirty="0"/>
              <a:t>Захарченко В.М. НРК на шляху до впровадження - </a:t>
            </a:r>
            <a:r>
              <a:rPr lang="uk-UA" sz="1550" u="sng" dirty="0" smtClean="0">
                <a:hlinkClick r:id="rId2" action="ppaction://hlinkfile"/>
              </a:rPr>
              <a:t>file</a:t>
            </a:r>
            <a:r>
              <a:rPr lang="uk-UA" sz="1550" u="sng" dirty="0">
                <a:hlinkClick r:id="rId2" action="ppaction://hlinkfile"/>
              </a:rPr>
              <a:t>:///C:/Users/user/Downloads/zaharchenko.pdf</a:t>
            </a:r>
            <a:endParaRPr lang="uk-UA" sz="1550" dirty="0"/>
          </a:p>
          <a:p>
            <a:pPr marL="342900" lvl="0" indent="-342900">
              <a:buFont typeface="+mj-lt"/>
              <a:buAutoNum type="arabicPeriod"/>
            </a:pPr>
            <a:r>
              <a:rPr lang="ru-RU" sz="1550" dirty="0"/>
              <a:t>Кокун О. М. Психологія професійного становлення сучасного фахівця: Монографія. – К.: ДП "Інформ.-аналіт. агенство", 2012. – 200 с.  </a:t>
            </a:r>
            <a:r>
              <a:rPr lang="en-US" sz="1550" dirty="0"/>
              <a:t>– </a:t>
            </a:r>
            <a:r>
              <a:rPr lang="ru-RU" sz="1550" dirty="0"/>
              <a:t>  </a:t>
            </a:r>
            <a:r>
              <a:rPr lang="en-US" sz="1550" dirty="0"/>
              <a:t>режим доступу - </a:t>
            </a:r>
            <a:r>
              <a:rPr lang="en-US" sz="1550" u="sng" dirty="0">
                <a:hlinkClick r:id="rId3"/>
              </a:rPr>
              <a:t>http://lib.iitta.gov.ua/1651</a:t>
            </a:r>
            <a:r>
              <a:rPr lang="en-US" sz="1550" dirty="0"/>
              <a:t>.</a:t>
            </a:r>
            <a:endParaRPr lang="uk-UA" sz="1550" dirty="0"/>
          </a:p>
          <a:p>
            <a:pPr marL="342900" lvl="0" indent="-342900">
              <a:buFont typeface="+mj-lt"/>
              <a:buAutoNum type="arabicPeriod"/>
            </a:pPr>
            <a:r>
              <a:rPr lang="en-US" sz="1550" dirty="0"/>
              <a:t>Кокун, Олег Матвійович і Клименко, Віктор Васильович і Малхазов, Олександр Ромуальдович і Корніяка, Ольга Миколаївна та ін. </a:t>
            </a:r>
            <a:r>
              <a:rPr lang="ru-RU" sz="1550" dirty="0"/>
              <a:t>Психофізіологічне забезпечення становлення фахівця у професіях типу “людина-людина”: Монографія / За ред. О.М. Кокуна Монографія. Імекс-ЛТД, м.Кіровоград, Україна, 2013  – режим доступу - </a:t>
            </a:r>
            <a:r>
              <a:rPr lang="en-US" sz="1550" u="sng" dirty="0">
                <a:hlinkClick r:id="rId4"/>
              </a:rPr>
              <a:t>http</a:t>
            </a:r>
            <a:r>
              <a:rPr lang="ru-RU" sz="1550" u="sng" dirty="0">
                <a:hlinkClick r:id="rId4"/>
              </a:rPr>
              <a:t>://</a:t>
            </a:r>
            <a:r>
              <a:rPr lang="en-US" sz="1550" u="sng" dirty="0">
                <a:hlinkClick r:id="rId4"/>
              </a:rPr>
              <a:t>lib</a:t>
            </a:r>
            <a:r>
              <a:rPr lang="ru-RU" sz="1550" u="sng" dirty="0">
                <a:hlinkClick r:id="rId4"/>
              </a:rPr>
              <a:t>.</a:t>
            </a:r>
            <a:r>
              <a:rPr lang="en-US" sz="1550" u="sng" dirty="0">
                <a:hlinkClick r:id="rId4"/>
              </a:rPr>
              <a:t>iitta</a:t>
            </a:r>
            <a:r>
              <a:rPr lang="ru-RU" sz="1550" u="sng" dirty="0">
                <a:hlinkClick r:id="rId4"/>
              </a:rPr>
              <a:t>.</a:t>
            </a:r>
            <a:r>
              <a:rPr lang="en-US" sz="1550" u="sng" dirty="0">
                <a:hlinkClick r:id="rId4"/>
              </a:rPr>
              <a:t>gov</a:t>
            </a:r>
            <a:r>
              <a:rPr lang="ru-RU" sz="1550" u="sng" dirty="0">
                <a:hlinkClick r:id="rId4"/>
              </a:rPr>
              <a:t>.</a:t>
            </a:r>
            <a:r>
              <a:rPr lang="en-US" sz="1550" u="sng" dirty="0">
                <a:hlinkClick r:id="rId4"/>
              </a:rPr>
              <a:t>ua</a:t>
            </a:r>
            <a:r>
              <a:rPr lang="ru-RU" sz="1550" u="sng" dirty="0">
                <a:hlinkClick r:id="rId4"/>
              </a:rPr>
              <a:t>/</a:t>
            </a:r>
            <a:r>
              <a:rPr lang="en-US" sz="1550" u="sng" dirty="0">
                <a:hlinkClick r:id="rId4"/>
              </a:rPr>
              <a:t>id</a:t>
            </a:r>
            <a:r>
              <a:rPr lang="ru-RU" sz="1550" u="sng" dirty="0">
                <a:hlinkClick r:id="rId4"/>
              </a:rPr>
              <a:t>/</a:t>
            </a:r>
            <a:r>
              <a:rPr lang="en-US" sz="1550" u="sng" dirty="0">
                <a:hlinkClick r:id="rId4"/>
              </a:rPr>
              <a:t>eprint</a:t>
            </a:r>
            <a:r>
              <a:rPr lang="ru-RU" sz="1550" u="sng" dirty="0">
                <a:hlinkClick r:id="rId4"/>
              </a:rPr>
              <a:t>/1646</a:t>
            </a:r>
            <a:r>
              <a:rPr lang="ru-RU" sz="1550" dirty="0"/>
              <a:t>.</a:t>
            </a:r>
            <a:endParaRPr lang="uk-UA" sz="1550" dirty="0"/>
          </a:p>
          <a:p>
            <a:pPr marL="342900" lvl="0" indent="-342900">
              <a:buFont typeface="+mj-lt"/>
              <a:buAutoNum type="arabicPeriod"/>
            </a:pPr>
            <a:r>
              <a:rPr lang="uk-UA" sz="1550" dirty="0"/>
              <a:t>Наследов А.Д. SPSS - Компьютерный анализ данных в психологии и социальных науках. 2-е изд. — СПб.: Питер, 2005. —416 c.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1550" dirty="0"/>
              <a:t>Національна рамка </a:t>
            </a:r>
            <a:r>
              <a:rPr lang="uk-UA" sz="1550" dirty="0" err="1"/>
              <a:t>кваліфікацій–</a:t>
            </a:r>
            <a:r>
              <a:rPr lang="uk-UA" sz="1550" dirty="0"/>
              <a:t> режим доступу - </a:t>
            </a:r>
            <a:r>
              <a:rPr lang="ru-RU" sz="1550" u="sng" dirty="0" err="1">
                <a:hlinkClick r:id="rId5"/>
              </a:rPr>
              <a:t>www</a:t>
            </a:r>
            <a:r>
              <a:rPr lang="uk-UA" sz="1550" u="sng" dirty="0">
                <a:hlinkClick r:id="rId5"/>
              </a:rPr>
              <a:t>.</a:t>
            </a:r>
            <a:r>
              <a:rPr lang="ru-RU" sz="1550" u="sng" dirty="0" err="1">
                <a:hlinkClick r:id="rId5"/>
              </a:rPr>
              <a:t>lir</a:t>
            </a:r>
            <a:r>
              <a:rPr lang="uk-UA" sz="1550" u="sng" dirty="0">
                <a:hlinkClick r:id="rId5"/>
              </a:rPr>
              <a:t>.</a:t>
            </a:r>
            <a:r>
              <a:rPr lang="ru-RU" sz="1550" u="sng" dirty="0" err="1">
                <a:hlinkClick r:id="rId5"/>
              </a:rPr>
              <a:t>lg</a:t>
            </a:r>
            <a:r>
              <a:rPr lang="uk-UA" sz="1550" u="sng" dirty="0">
                <a:hlinkClick r:id="rId5"/>
              </a:rPr>
              <a:t>.</a:t>
            </a:r>
            <a:r>
              <a:rPr lang="ru-RU" sz="1550" u="sng" dirty="0">
                <a:hlinkClick r:id="rId5"/>
              </a:rPr>
              <a:t>ua</a:t>
            </a:r>
            <a:r>
              <a:rPr lang="uk-UA" sz="1550" u="sng" dirty="0">
                <a:hlinkClick r:id="rId5"/>
              </a:rPr>
              <a:t>/</a:t>
            </a:r>
            <a:r>
              <a:rPr lang="ru-RU" sz="1550" u="sng" dirty="0" err="1">
                <a:hlinkClick r:id="rId5"/>
              </a:rPr>
              <a:t>nrk</a:t>
            </a:r>
            <a:r>
              <a:rPr lang="uk-UA" sz="1550" u="sng" dirty="0">
                <a:hlinkClick r:id="rId5"/>
              </a:rPr>
              <a:t>.</a:t>
            </a:r>
            <a:r>
              <a:rPr lang="ru-RU" sz="1550" u="sng" dirty="0">
                <a:hlinkClick r:id="rId5"/>
              </a:rPr>
              <a:t>doc</a:t>
            </a:r>
            <a:endParaRPr lang="uk-UA" sz="1550" dirty="0"/>
          </a:p>
          <a:p>
            <a:pPr marL="342900" lvl="0" indent="-342900">
              <a:buFont typeface="+mj-lt"/>
              <a:buAutoNum type="arabicPeriod"/>
            </a:pPr>
            <a:r>
              <a:rPr lang="ru-RU" sz="1550" dirty="0"/>
              <a:t>Статистика надходження звернень громадян до КБУ "Контактний центр міста Києва" щодо проблемних сфер життєдіяльності міста за період з 22.11.2013 по 11.03.2014 – режим доступу - </a:t>
            </a:r>
            <a:r>
              <a:rPr lang="en-US" sz="1550" u="sng" dirty="0">
                <a:hlinkClick r:id="rId6"/>
              </a:rPr>
              <a:t>http</a:t>
            </a:r>
            <a:r>
              <a:rPr lang="ru-RU" sz="1550" u="sng" dirty="0">
                <a:hlinkClick r:id="rId6"/>
              </a:rPr>
              <a:t>://1551.</a:t>
            </a:r>
            <a:r>
              <a:rPr lang="en-US" sz="1550" u="sng" dirty="0">
                <a:hlinkClick r:id="rId6"/>
              </a:rPr>
              <a:t>gov</a:t>
            </a:r>
            <a:r>
              <a:rPr lang="ru-RU" sz="1550" u="sng" dirty="0">
                <a:hlinkClick r:id="rId6"/>
              </a:rPr>
              <a:t>.</a:t>
            </a:r>
            <a:r>
              <a:rPr lang="en-US" sz="1550" u="sng" dirty="0">
                <a:hlinkClick r:id="rId6"/>
              </a:rPr>
              <a:t>ua</a:t>
            </a:r>
            <a:r>
              <a:rPr lang="ru-RU" sz="1550" u="sng" dirty="0">
                <a:hlinkClick r:id="rId6"/>
              </a:rPr>
              <a:t>/</a:t>
            </a:r>
            <a:r>
              <a:rPr lang="en-US" sz="1550" u="sng" dirty="0">
                <a:hlinkClick r:id="rId6"/>
              </a:rPr>
              <a:t>content</a:t>
            </a:r>
            <a:r>
              <a:rPr lang="ru-RU" sz="1550" u="sng" dirty="0">
                <a:hlinkClick r:id="rId6"/>
              </a:rPr>
              <a:t>/</a:t>
            </a:r>
            <a:r>
              <a:rPr lang="en-US" sz="1550" u="sng" dirty="0">
                <a:hlinkClick r:id="rId6"/>
              </a:rPr>
              <a:t>prodlemni</a:t>
            </a:r>
            <a:r>
              <a:rPr lang="ru-RU" sz="1550" u="sng" dirty="0">
                <a:hlinkClick r:id="rId6"/>
              </a:rPr>
              <a:t>-</a:t>
            </a:r>
            <a:r>
              <a:rPr lang="en-US" sz="1550" u="sng" dirty="0">
                <a:hlinkClick r:id="rId6"/>
              </a:rPr>
              <a:t>sfery</a:t>
            </a:r>
            <a:r>
              <a:rPr lang="ru-RU" sz="1550" u="sng" dirty="0">
                <a:hlinkClick r:id="rId6"/>
              </a:rPr>
              <a:t>-</a:t>
            </a:r>
            <a:r>
              <a:rPr lang="en-US" sz="1550" u="sng" dirty="0">
                <a:hlinkClick r:id="rId6"/>
              </a:rPr>
              <a:t>zhyttiediyalnosti</a:t>
            </a:r>
            <a:r>
              <a:rPr lang="ru-RU" sz="1550" u="sng" dirty="0">
                <a:hlinkClick r:id="rId6"/>
              </a:rPr>
              <a:t>-</a:t>
            </a:r>
            <a:r>
              <a:rPr lang="en-US" sz="1550" u="sng" dirty="0">
                <a:hlinkClick r:id="rId6"/>
              </a:rPr>
              <a:t>mista</a:t>
            </a:r>
            <a:r>
              <a:rPr lang="ru-RU" sz="1550" u="sng" dirty="0">
                <a:hlinkClick r:id="rId6"/>
              </a:rPr>
              <a:t>-</a:t>
            </a:r>
            <a:r>
              <a:rPr lang="en-US" sz="1550" u="sng" dirty="0">
                <a:hlinkClick r:id="rId6"/>
              </a:rPr>
              <a:t>za</a:t>
            </a:r>
            <a:r>
              <a:rPr lang="ru-RU" sz="1550" u="sng" dirty="0">
                <a:hlinkClick r:id="rId6"/>
              </a:rPr>
              <a:t>-</a:t>
            </a:r>
            <a:r>
              <a:rPr lang="en-US" sz="1550" u="sng" dirty="0">
                <a:hlinkClick r:id="rId6"/>
              </a:rPr>
              <a:t>period</a:t>
            </a:r>
            <a:r>
              <a:rPr lang="ru-RU" sz="1550" u="sng" dirty="0">
                <a:hlinkClick r:id="rId6"/>
              </a:rPr>
              <a:t>-</a:t>
            </a:r>
            <a:r>
              <a:rPr lang="en-US" sz="1550" u="sng" dirty="0">
                <a:hlinkClick r:id="rId6"/>
              </a:rPr>
              <a:t>z</a:t>
            </a:r>
            <a:r>
              <a:rPr lang="ru-RU" sz="1550" u="sng" dirty="0">
                <a:hlinkClick r:id="rId6"/>
              </a:rPr>
              <a:t>-22112013-</a:t>
            </a:r>
            <a:r>
              <a:rPr lang="en-US" sz="1550" u="sng" dirty="0">
                <a:hlinkClick r:id="rId6"/>
              </a:rPr>
              <a:t>po</a:t>
            </a:r>
            <a:r>
              <a:rPr lang="ru-RU" sz="1550" u="sng" dirty="0">
                <a:hlinkClick r:id="rId6"/>
              </a:rPr>
              <a:t>-11032014.</a:t>
            </a:r>
            <a:r>
              <a:rPr lang="en-US" sz="1550" u="sng" dirty="0">
                <a:hlinkClick r:id="rId6"/>
              </a:rPr>
              <a:t>html</a:t>
            </a:r>
            <a:endParaRPr lang="uk-UA" sz="1550" dirty="0"/>
          </a:p>
          <a:p>
            <a:pPr marL="342900" lvl="0" indent="-342900">
              <a:buFont typeface="+mj-lt"/>
              <a:buAutoNum type="arabicPeriod"/>
            </a:pPr>
            <a:r>
              <a:rPr lang="ru-RU" sz="1550" dirty="0"/>
              <a:t>Фетискин Н.П., Козлов В.В., Мануйлов Г.М.. Социально-психологическая диагностика развития личности и малых групп. М. Изд-во Института Психотерапии. 2002</a:t>
            </a:r>
            <a:r>
              <a:rPr lang="uk-UA" sz="1550" dirty="0"/>
              <a:t>. С.490. – режим доступа - </a:t>
            </a:r>
            <a:r>
              <a:rPr lang="uk-UA" sz="1550" u="sng" dirty="0">
                <a:hlinkClick r:id="rId7"/>
              </a:rPr>
              <a:t>http://qame.ru/book/psychodiagnostic_systems/s_p_diagnosis/_Козлов%20В.В.,%20Социально-психологическая%20диагностика%20развития%20личности</a:t>
            </a:r>
            <a:r>
              <a:rPr lang="uk-UA" sz="1550" dirty="0"/>
              <a:t>%20и%20 малых%20групп.pdf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1550" dirty="0"/>
              <a:t>Хоріна О.І. Ресурсна складова професійної діяльності соціальних працівників //Психологічні перспективи. Спеціальний випуск «Психологія професійної діяльності працівників соціальної </a:t>
            </a:r>
            <a:r>
              <a:rPr lang="uk-UA" sz="1550" dirty="0" err="1"/>
              <a:t>сфери».-</a:t>
            </a:r>
            <a:r>
              <a:rPr lang="uk-UA" sz="1550" dirty="0"/>
              <a:t> Київ: Золоті ворота, 2011. -  С.88-99.</a:t>
            </a:r>
          </a:p>
          <a:p>
            <a:pPr marL="342900" indent="-342900">
              <a:buFont typeface="+mj-lt"/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397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52928" cy="6480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Д</a:t>
            </a:r>
            <a:r>
              <a:rPr lang="uk-UA" sz="3200" dirty="0" err="1" smtClean="0">
                <a:solidFill>
                  <a:srgbClr val="002060"/>
                </a:solidFill>
              </a:rPr>
              <a:t>якую</a:t>
            </a:r>
            <a:r>
              <a:rPr lang="uk-UA" sz="3200" dirty="0" smtClean="0">
                <a:solidFill>
                  <a:srgbClr val="002060"/>
                </a:solidFill>
              </a:rPr>
              <a:t> Вам за увагу! </a:t>
            </a:r>
            <a:endParaRPr lang="uk-UA" sz="32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363272" cy="516225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sz="3200" dirty="0" smtClean="0"/>
              <a:t>Шановні Колеги,</a:t>
            </a:r>
          </a:p>
          <a:p>
            <a:pPr algn="ctr"/>
            <a:r>
              <a:rPr lang="uk-UA" sz="3200" dirty="0" smtClean="0"/>
              <a:t>Конструктивну критику</a:t>
            </a:r>
            <a:r>
              <a:rPr lang="ru-RU" sz="3200" dirty="0" smtClean="0"/>
              <a:t>, </a:t>
            </a:r>
          </a:p>
          <a:p>
            <a:pPr algn="ctr"/>
            <a:r>
              <a:rPr lang="ru-RU" sz="3200" dirty="0" err="1" smtClean="0"/>
              <a:t>запитання</a:t>
            </a:r>
            <a:r>
              <a:rPr lang="ru-RU" sz="3200" dirty="0" smtClean="0"/>
              <a:t> і </a:t>
            </a:r>
            <a:r>
              <a:rPr lang="ru-RU" sz="3200" dirty="0" err="1" smtClean="0"/>
              <a:t>пропозиц</a:t>
            </a:r>
            <a:r>
              <a:rPr lang="uk-UA" sz="3200" dirty="0" err="1" smtClean="0"/>
              <a:t>ії</a:t>
            </a:r>
            <a:r>
              <a:rPr lang="uk-UA" sz="3200" dirty="0" smtClean="0"/>
              <a:t>  </a:t>
            </a:r>
          </a:p>
          <a:p>
            <a:pPr algn="ctr"/>
            <a:r>
              <a:rPr lang="uk-UA" sz="3200" dirty="0" smtClean="0"/>
              <a:t>приймаю на поштову скриньку: 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>
                <a:solidFill>
                  <a:srgbClr val="002060"/>
                </a:solidFill>
                <a:hlinkClick r:id="rId2"/>
              </a:rPr>
              <a:t>olena_khorina@ukr.net</a:t>
            </a:r>
            <a:endParaRPr lang="en-US" sz="3200" dirty="0" smtClean="0">
              <a:solidFill>
                <a:srgbClr val="002060"/>
              </a:solidFill>
            </a:endParaRPr>
          </a:p>
          <a:p>
            <a:pPr algn="ctr"/>
            <a:endParaRPr lang="en-US" sz="3200" dirty="0">
              <a:solidFill>
                <a:srgbClr val="002060"/>
              </a:solidFill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При</a:t>
            </a:r>
            <a:r>
              <a:rPr lang="uk-UA" sz="3200" dirty="0" smtClean="0">
                <a:solidFill>
                  <a:srgbClr val="002060"/>
                </a:solidFill>
              </a:rPr>
              <a:t>є</a:t>
            </a:r>
            <a:r>
              <a:rPr lang="ru-RU" sz="3200" dirty="0" err="1" smtClean="0">
                <a:solidFill>
                  <a:srgbClr val="002060"/>
                </a:solidFill>
              </a:rPr>
              <a:t>днуйтеся</a:t>
            </a:r>
            <a:r>
              <a:rPr lang="ru-RU" sz="3200" dirty="0" smtClean="0">
                <a:solidFill>
                  <a:srgbClr val="002060"/>
                </a:solidFill>
              </a:rPr>
              <a:t> до </a:t>
            </a:r>
            <a:r>
              <a:rPr lang="ru-RU" sz="3200" dirty="0" err="1" smtClean="0">
                <a:solidFill>
                  <a:srgbClr val="002060"/>
                </a:solidFill>
              </a:rPr>
              <a:t>профілю</a:t>
            </a:r>
            <a:r>
              <a:rPr lang="ru-RU" sz="3200" dirty="0" smtClean="0">
                <a:solidFill>
                  <a:srgbClr val="002060"/>
                </a:solidFill>
              </a:rPr>
              <a:t> в </a:t>
            </a:r>
            <a:r>
              <a:rPr lang="ru-RU" sz="3200" dirty="0" err="1" smtClean="0">
                <a:solidFill>
                  <a:srgbClr val="002060"/>
                </a:solidFill>
              </a:rPr>
              <a:t>соціальній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мережі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Фейсбук</a:t>
            </a:r>
            <a:r>
              <a:rPr lang="ru-RU" sz="3200" dirty="0" smtClean="0">
                <a:solidFill>
                  <a:srgbClr val="002060"/>
                </a:solidFill>
              </a:rPr>
              <a:t> – </a:t>
            </a:r>
            <a:r>
              <a:rPr lang="en-US" sz="3200" dirty="0" err="1" smtClean="0">
                <a:solidFill>
                  <a:srgbClr val="002060"/>
                </a:solidFill>
              </a:rPr>
              <a:t>Olena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Khorina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uk-UA" sz="3200" dirty="0" smtClean="0">
                <a:solidFill>
                  <a:srgbClr val="002060"/>
                </a:solidFill>
              </a:rPr>
              <a:t>і</a:t>
            </a:r>
          </a:p>
          <a:p>
            <a:pPr algn="ctr"/>
            <a:r>
              <a:rPr lang="uk-UA" sz="3200" dirty="0" smtClean="0">
                <a:solidFill>
                  <a:srgbClr val="002060"/>
                </a:solidFill>
              </a:rPr>
              <a:t>Ми разом проведемо цікаве і корисне дослідження!</a:t>
            </a:r>
            <a:r>
              <a:rPr lang="ru-RU" sz="3200" dirty="0" smtClean="0">
                <a:solidFill>
                  <a:srgbClr val="002060"/>
                </a:solidFill>
              </a:rPr>
              <a:t> З </a:t>
            </a:r>
            <a:r>
              <a:rPr lang="ru-RU" sz="3200" dirty="0" err="1" smtClean="0">
                <a:solidFill>
                  <a:srgbClr val="002060"/>
                </a:solidFill>
              </a:rPr>
              <a:t>подальшим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впровадженням</a:t>
            </a:r>
            <a:r>
              <a:rPr lang="ru-RU" sz="3200" dirty="0" smtClean="0">
                <a:solidFill>
                  <a:srgbClr val="002060"/>
                </a:solidFill>
              </a:rPr>
              <a:t>!!!</a:t>
            </a:r>
          </a:p>
          <a:p>
            <a:pPr algn="ctr"/>
            <a:endParaRPr lang="uk-UA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6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91264" cy="1139726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rgbClr val="002060"/>
                </a:solidFill>
              </a:rPr>
              <a:t>Структура виступу </a:t>
            </a:r>
            <a:endParaRPr lang="uk-UA" sz="4400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8147248" cy="4209331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uk-UA" sz="3600" dirty="0" smtClean="0"/>
              <a:t>Актуальність теми </a:t>
            </a:r>
          </a:p>
          <a:p>
            <a:pPr marL="342900" indent="-342900">
              <a:buAutoNum type="arabicPeriod"/>
            </a:pPr>
            <a:r>
              <a:rPr lang="uk-UA" sz="3600" dirty="0" smtClean="0"/>
              <a:t>Мета </a:t>
            </a:r>
          </a:p>
          <a:p>
            <a:pPr marL="342900" indent="-342900">
              <a:buAutoNum type="arabicPeriod"/>
            </a:pPr>
            <a:r>
              <a:rPr lang="uk-UA" sz="3600" dirty="0" smtClean="0"/>
              <a:t>Виклад основного матеріалу</a:t>
            </a:r>
          </a:p>
          <a:p>
            <a:pPr marL="342900" indent="-342900">
              <a:buAutoNum type="arabicPeriod"/>
            </a:pPr>
            <a:r>
              <a:rPr lang="uk-UA" sz="3600" dirty="0" smtClean="0"/>
              <a:t>Висновки</a:t>
            </a:r>
          </a:p>
          <a:p>
            <a:pPr marL="342900" indent="-342900">
              <a:buAutoNum type="arabicPeriod"/>
            </a:pPr>
            <a:r>
              <a:rPr lang="uk-UA" sz="3600" dirty="0" smtClean="0"/>
              <a:t>Література</a:t>
            </a:r>
          </a:p>
          <a:p>
            <a:pPr marL="342900" indent="-342900">
              <a:buAutoNum type="arabicPeriod"/>
            </a:pPr>
            <a:r>
              <a:rPr lang="uk-UA" sz="3600" dirty="0" smtClean="0"/>
              <a:t>Запитання і зворотні  </a:t>
            </a:r>
            <a:r>
              <a:rPr lang="uk-UA" sz="3600" dirty="0" err="1" smtClean="0"/>
              <a:t>зв</a:t>
            </a:r>
            <a:r>
              <a:rPr lang="en-US" sz="3600" dirty="0" smtClean="0"/>
              <a:t>’</a:t>
            </a:r>
            <a:r>
              <a:rPr lang="ru-RU" sz="3600" dirty="0" err="1" smtClean="0"/>
              <a:t>язки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7221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779686"/>
          </a:xfrm>
        </p:spPr>
        <p:txBody>
          <a:bodyPr>
            <a:noAutofit/>
          </a:bodyPr>
          <a:lstStyle/>
          <a:p>
            <a:pPr algn="ctr">
              <a:lnSpc>
                <a:spcPts val="2400"/>
              </a:lnSpc>
            </a:pPr>
            <a:r>
              <a:rPr lang="ru-RU" sz="4000" dirty="0" err="1" smtClean="0">
                <a:solidFill>
                  <a:srgbClr val="002060"/>
                </a:solidFill>
              </a:rPr>
              <a:t>Актуальн</a:t>
            </a:r>
            <a:r>
              <a:rPr lang="uk-UA" sz="4000" dirty="0" err="1" smtClean="0">
                <a:solidFill>
                  <a:srgbClr val="002060"/>
                </a:solidFill>
              </a:rPr>
              <a:t>ість</a:t>
            </a:r>
            <a:r>
              <a:rPr lang="uk-UA" sz="4000" dirty="0" smtClean="0">
                <a:solidFill>
                  <a:srgbClr val="002060"/>
                </a:solidFill>
              </a:rPr>
              <a:t> теми та постановка проблеми</a:t>
            </a:r>
            <a:endParaRPr lang="uk-UA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24744"/>
            <a:ext cx="8363272" cy="5544616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AutoNum type="arabicPeriod"/>
            </a:pPr>
            <a:r>
              <a:rPr lang="uk-UA" sz="2200" dirty="0" smtClean="0"/>
              <a:t>Українці готові до більшої відповідальності за якість свого життя, тому вимагають від сфери послуг, зокрема від комунальних служб, поважного ставлення. </a:t>
            </a:r>
          </a:p>
          <a:p>
            <a:pPr marL="342900" indent="-342900" algn="just">
              <a:buAutoNum type="arabicPeriod"/>
            </a:pPr>
            <a:r>
              <a:rPr lang="uk-UA" sz="2200" dirty="0" smtClean="0">
                <a:ea typeface="Calibri"/>
              </a:rPr>
              <a:t>За критерієм </a:t>
            </a:r>
            <a:r>
              <a:rPr lang="uk-UA" sz="2200" dirty="0">
                <a:ea typeface="Calibri"/>
              </a:rPr>
              <a:t>надання кваліфікованих послуг, громадяни і будуть оцінювати ефективність і доцільність перебування представників влади на керівних </a:t>
            </a:r>
            <a:r>
              <a:rPr lang="uk-UA" sz="2200" dirty="0" smtClean="0">
                <a:ea typeface="Calibri"/>
              </a:rPr>
              <a:t>посадах.</a:t>
            </a:r>
          </a:p>
          <a:p>
            <a:pPr marL="342900" indent="-342900" algn="just">
              <a:buAutoNum type="arabicPeriod"/>
            </a:pPr>
            <a:r>
              <a:rPr lang="uk-UA" sz="2200" dirty="0"/>
              <a:t>Сутність послуги, розуміння її змісту та структури, сприйняття та надання виявляються різними категоріями.  Попри існуючі корпоративні стандарти в галузі надання послуг, виникають складності, </a:t>
            </a:r>
            <a:r>
              <a:rPr lang="uk-UA" sz="2200" dirty="0" smtClean="0"/>
              <a:t>в </a:t>
            </a:r>
            <a:r>
              <a:rPr lang="uk-UA" sz="2200" dirty="0"/>
              <a:t>комунікації, площині взаємодії «суб’єкт надання послуг - суб’єкт споживання послуг</a:t>
            </a:r>
            <a:r>
              <a:rPr lang="uk-UA" sz="2200" dirty="0" smtClean="0"/>
              <a:t>».</a:t>
            </a:r>
          </a:p>
          <a:p>
            <a:pPr marL="342900" indent="-342900" algn="just">
              <a:buAutoNum type="arabicPeriod"/>
            </a:pPr>
            <a:r>
              <a:rPr lang="uk-UA" sz="2200" dirty="0" smtClean="0"/>
              <a:t>Різні уявлення суб’єктів </a:t>
            </a:r>
            <a:r>
              <a:rPr lang="uk-UA" sz="2200" dirty="0"/>
              <a:t>стосовно </a:t>
            </a:r>
            <a:r>
              <a:rPr lang="uk-UA" sz="2200" dirty="0" smtClean="0"/>
              <a:t>послуги. Ці уявлення не співвідносяться і не узгоджуються.</a:t>
            </a:r>
          </a:p>
          <a:p>
            <a:pPr marL="342900" indent="-342900" algn="just">
              <a:buAutoNum type="arabicPeriod"/>
            </a:pPr>
            <a:r>
              <a:rPr lang="uk-UA" sz="2200" dirty="0" smtClean="0"/>
              <a:t>В </a:t>
            </a:r>
            <a:r>
              <a:rPr lang="uk-UA" sz="2200" dirty="0"/>
              <a:t>плані професійного розвитку пункт «узгодження уявлень споживачів і фахівців з приводу сутності, змісту і структури послуги»</a:t>
            </a:r>
            <a:r>
              <a:rPr lang="uk-UA" sz="2200" dirty="0" smtClean="0"/>
              <a:t> відсутній. </a:t>
            </a:r>
          </a:p>
          <a:p>
            <a:pPr marL="342900" indent="-342900" algn="just">
              <a:buAutoNum type="arabicPeriod"/>
            </a:pPr>
            <a:r>
              <a:rPr lang="uk-UA" sz="2200" dirty="0">
                <a:ea typeface="Calibri"/>
              </a:rPr>
              <a:t>Порівняно з 2012 роком кількість звернень громадян з приводу комунального обслуг</a:t>
            </a:r>
            <a:r>
              <a:rPr lang="uk-UA" sz="2200" b="1" dirty="0">
                <a:ea typeface="Calibri"/>
              </a:rPr>
              <a:t>о</a:t>
            </a:r>
            <a:r>
              <a:rPr lang="uk-UA" sz="2200" dirty="0">
                <a:ea typeface="Calibri"/>
              </a:rPr>
              <a:t>вування зросла в 32 рази, про що свідчить офіційна статистика [6</a:t>
            </a:r>
            <a:r>
              <a:rPr lang="uk-UA" sz="2200" dirty="0" smtClean="0">
                <a:ea typeface="Calibri"/>
              </a:rPr>
              <a:t>].</a:t>
            </a:r>
          </a:p>
          <a:p>
            <a:pPr marL="342900" indent="-342900">
              <a:buAutoNum type="arabicPeriod"/>
            </a:pPr>
            <a:endParaRPr lang="uk-UA" dirty="0" smtClean="0">
              <a:ea typeface="Calibri"/>
            </a:endParaRPr>
          </a:p>
          <a:p>
            <a:pPr marL="342900" indent="-34290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586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635670"/>
          </a:xfrm>
        </p:spPr>
        <p:txBody>
          <a:bodyPr>
            <a:normAutofit/>
          </a:bodyPr>
          <a:lstStyle/>
          <a:p>
            <a:r>
              <a:rPr lang="ru-RU" sz="3200" dirty="0" err="1">
                <a:solidFill>
                  <a:srgbClr val="002060"/>
                </a:solidFill>
              </a:rPr>
              <a:t>Актуальн</a:t>
            </a:r>
            <a:r>
              <a:rPr lang="uk-UA" sz="3200" dirty="0" err="1">
                <a:solidFill>
                  <a:srgbClr val="002060"/>
                </a:solidFill>
              </a:rPr>
              <a:t>ість</a:t>
            </a:r>
            <a:r>
              <a:rPr lang="uk-UA" sz="3200" dirty="0">
                <a:solidFill>
                  <a:srgbClr val="002060"/>
                </a:solidFill>
              </a:rPr>
              <a:t> теми та постановка проблеми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200" dirty="0" smtClean="0"/>
              <a:t>7. Зростання </a:t>
            </a:r>
            <a:r>
              <a:rPr lang="uk-UA" sz="2200" dirty="0"/>
              <a:t>потреби киян в якісному комунальному обслуговуванні</a:t>
            </a:r>
            <a:r>
              <a:rPr lang="uk-UA" sz="2200" dirty="0" smtClean="0"/>
              <a:t>.</a:t>
            </a:r>
          </a:p>
          <a:p>
            <a:pPr marL="0" indent="0" algn="just">
              <a:buNone/>
            </a:pPr>
            <a:r>
              <a:rPr lang="uk-UA" sz="2200" dirty="0" smtClean="0"/>
              <a:t>8. Некваліфіковані кадри </a:t>
            </a:r>
            <a:r>
              <a:rPr lang="uk-UA" sz="2200" dirty="0"/>
              <a:t>в комунальних </a:t>
            </a:r>
            <a:r>
              <a:rPr lang="uk-UA" sz="2200" dirty="0" smtClean="0"/>
              <a:t>підприємствах; </a:t>
            </a:r>
          </a:p>
          <a:p>
            <a:pPr marL="0" indent="0" algn="just">
              <a:buNone/>
            </a:pPr>
            <a:r>
              <a:rPr lang="uk-UA" sz="2200" dirty="0" smtClean="0"/>
              <a:t>9. Проблема </a:t>
            </a:r>
            <a:r>
              <a:rPr lang="uk-UA" sz="2200" dirty="0"/>
              <a:t>координації робіт, погодження інтересів споживачів та </a:t>
            </a:r>
            <a:r>
              <a:rPr lang="uk-UA" sz="2200" dirty="0" smtClean="0"/>
              <a:t>комунальників; </a:t>
            </a:r>
          </a:p>
          <a:p>
            <a:pPr marL="0" indent="0" algn="just">
              <a:buNone/>
            </a:pPr>
            <a:r>
              <a:rPr lang="uk-UA" sz="2200" dirty="0" smtClean="0"/>
              <a:t>10. Проблема </a:t>
            </a:r>
            <a:r>
              <a:rPr lang="uk-UA" sz="2200" dirty="0"/>
              <a:t>перехрещень предметного змісту професійної діяльності на рівні виконавців комунальних послуг. </a:t>
            </a:r>
            <a:endParaRPr lang="uk-UA" sz="2200" dirty="0" smtClean="0"/>
          </a:p>
          <a:p>
            <a:pPr marL="0" indent="0" algn="just">
              <a:buNone/>
            </a:pPr>
            <a:r>
              <a:rPr lang="uk-UA" sz="2200" dirty="0" smtClean="0"/>
              <a:t>11. Збільшення  </a:t>
            </a:r>
            <a:r>
              <a:rPr lang="uk-UA" sz="2200" dirty="0"/>
              <a:t>навантаження на працівників комунальної сфери і відповідно, </a:t>
            </a:r>
            <a:r>
              <a:rPr lang="uk-UA" sz="2200" dirty="0" smtClean="0"/>
              <a:t>зниження якості послуг.</a:t>
            </a:r>
            <a:endParaRPr lang="uk-UA" sz="2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46228"/>
          </a:xfrm>
        </p:spPr>
        <p:txBody>
          <a:bodyPr>
            <a:noAutofit/>
          </a:bodyPr>
          <a:lstStyle/>
          <a:p>
            <a:pPr algn="ctr"/>
            <a:r>
              <a:rPr lang="uk-UA" sz="2400" i="1" dirty="0">
                <a:solidFill>
                  <a:srgbClr val="7030A0"/>
                </a:solidFill>
              </a:rPr>
              <a:t>Проблемою і водночас ресурсом  є неможливість чітко відокремити суто професійний розвиток, не розглядаючи особистісного, психологічного, соціально-психологічного напрямків розвитку фахівця</a:t>
            </a:r>
            <a:r>
              <a:rPr lang="uk-UA" sz="2400" dirty="0">
                <a:solidFill>
                  <a:srgbClr val="7030A0"/>
                </a:solidFill>
              </a:rPr>
              <a:t>. </a:t>
            </a:r>
            <a:endParaRPr lang="uk-UA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0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162050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rgbClr val="002060"/>
                </a:solidFill>
              </a:rPr>
              <a:t>погіршення якості послуг та оцінок громадян стосовно якості обслуговування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147248" cy="5090244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800" i="1" dirty="0" smtClean="0"/>
              <a:t>Проблемою</a:t>
            </a:r>
            <a:r>
              <a:rPr lang="uk-UA" sz="2800" dirty="0" smtClean="0"/>
              <a:t> </a:t>
            </a:r>
            <a:r>
              <a:rPr lang="uk-UA" sz="2800" dirty="0"/>
              <a:t>є нерозрізнення громадянами двох складових оцінки якості комунальних послуг: </a:t>
            </a:r>
            <a:endParaRPr lang="uk-UA" sz="2800" dirty="0" smtClean="0"/>
          </a:p>
          <a:p>
            <a:pPr marL="514350" indent="-514350" algn="just">
              <a:buAutoNum type="arabicParenR"/>
            </a:pPr>
            <a:r>
              <a:rPr lang="uk-UA" sz="2800" dirty="0" smtClean="0"/>
              <a:t>це </a:t>
            </a:r>
            <a:r>
              <a:rPr lang="uk-UA" sz="2800" dirty="0"/>
              <a:t>оцінка самої послуги і </a:t>
            </a:r>
            <a:endParaRPr lang="uk-UA" sz="2800" dirty="0" smtClean="0"/>
          </a:p>
          <a:p>
            <a:pPr marL="514350" indent="-514350" algn="just">
              <a:buAutoNum type="arabicParenR"/>
            </a:pPr>
            <a:r>
              <a:rPr lang="uk-UA" sz="2800" dirty="0" smtClean="0"/>
              <a:t>2)оцінка </a:t>
            </a:r>
            <a:r>
              <a:rPr lang="uk-UA" sz="2800" dirty="0"/>
              <a:t>якості комунікації в процесі звернення та отримання послуги. </a:t>
            </a:r>
            <a:endParaRPr lang="uk-UA" sz="2800" dirty="0" smtClean="0"/>
          </a:p>
          <a:p>
            <a:pPr algn="just"/>
            <a:r>
              <a:rPr lang="uk-UA" sz="2800" dirty="0" smtClean="0"/>
              <a:t>Парадокс </a:t>
            </a:r>
            <a:r>
              <a:rPr lang="uk-UA" sz="2800" dirty="0"/>
              <a:t>виникає тоді, коли </a:t>
            </a:r>
            <a:r>
              <a:rPr lang="uk-UA" sz="2800" i="1" dirty="0">
                <a:solidFill>
                  <a:srgbClr val="002060"/>
                </a:solidFill>
              </a:rPr>
              <a:t>кияни задоволені якістю надання послуги і не задоволені якістю комунікації комунальників в процесі її надання</a:t>
            </a:r>
            <a:r>
              <a:rPr lang="uk-UA" sz="2800" dirty="0"/>
              <a:t>. Тобто, професійна компетенція працівників  комунальних підприємств достатня, а комунікативна компетентність працівників недостатня.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01653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1162050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>
                <a:solidFill>
                  <a:srgbClr val="002060"/>
                </a:solidFill>
              </a:rPr>
              <a:t>Очікувана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громадянами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комунікативна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послуга</a:t>
            </a:r>
            <a:r>
              <a:rPr lang="ru-RU" sz="2400" dirty="0">
                <a:solidFill>
                  <a:srgbClr val="002060"/>
                </a:solidFill>
              </a:rPr>
              <a:t> з боку </a:t>
            </a:r>
            <a:r>
              <a:rPr lang="ru-RU" sz="2400" dirty="0" err="1">
                <a:solidFill>
                  <a:srgbClr val="002060"/>
                </a:solidFill>
              </a:rPr>
              <a:t>комунальників</a:t>
            </a:r>
            <a:r>
              <a:rPr lang="ru-RU" sz="2400" dirty="0">
                <a:solidFill>
                  <a:srgbClr val="002060"/>
                </a:solidFill>
              </a:rPr>
              <a:t> не </a:t>
            </a:r>
            <a:r>
              <a:rPr lang="ru-RU" sz="2400" dirty="0" err="1">
                <a:solidFill>
                  <a:srgbClr val="002060"/>
                </a:solidFill>
              </a:rPr>
              <a:t>задовольняється</a:t>
            </a:r>
            <a:r>
              <a:rPr lang="ru-RU" sz="2400" dirty="0">
                <a:solidFill>
                  <a:srgbClr val="002060"/>
                </a:solidFill>
              </a:rPr>
              <a:t> процедурою та простором </a:t>
            </a:r>
            <a:r>
              <a:rPr lang="ru-RU" sz="2400" dirty="0" err="1">
                <a:solidFill>
                  <a:srgbClr val="002060"/>
                </a:solidFill>
              </a:rPr>
              <a:t>комунікації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оскільки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немає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її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змісту</a:t>
            </a:r>
            <a:r>
              <a:rPr lang="ru-RU" sz="2400" dirty="0">
                <a:solidFill>
                  <a:srgbClr val="002060"/>
                </a:solidFill>
              </a:rPr>
              <a:t> (Рис.1)</a:t>
            </a:r>
            <a:endParaRPr lang="uk-UA" sz="24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628800"/>
            <a:ext cx="8291264" cy="4497363"/>
          </a:xfrm>
        </p:spPr>
        <p:txBody>
          <a:bodyPr/>
          <a:lstStyle/>
          <a:p>
            <a:endParaRPr lang="uk-UA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81249403"/>
              </p:ext>
            </p:extLst>
          </p:nvPr>
        </p:nvGraphicFramePr>
        <p:xfrm>
          <a:off x="395536" y="1556792"/>
          <a:ext cx="835292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14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435280" cy="108012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sz="3600" dirty="0" smtClean="0">
                <a:solidFill>
                  <a:srgbClr val="002060"/>
                </a:solidFill>
              </a:rPr>
              <a:t>ще одна колізія </a:t>
            </a:r>
            <a:r>
              <a:rPr lang="uk-UA" sz="3600" dirty="0">
                <a:solidFill>
                  <a:srgbClr val="002060"/>
                </a:solidFill>
              </a:rPr>
              <a:t/>
            </a:r>
            <a:br>
              <a:rPr lang="uk-UA" sz="3600" dirty="0">
                <a:solidFill>
                  <a:srgbClr val="002060"/>
                </a:solidFill>
              </a:rPr>
            </a:br>
            <a:r>
              <a:rPr lang="uk-UA" dirty="0" smtClean="0">
                <a:solidFill>
                  <a:srgbClr val="002060"/>
                </a:solidFill>
              </a:rPr>
              <a:t/>
            </a:r>
            <a:br>
              <a:rPr lang="uk-UA" dirty="0" smtClean="0">
                <a:solidFill>
                  <a:srgbClr val="002060"/>
                </a:solidFill>
              </a:rPr>
            </a:br>
            <a:endParaRPr lang="uk-UA" sz="22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8363272" cy="4569371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2060"/>
                </a:solidFill>
              </a:rPr>
              <a:t>Зміст послуги не створений в уявленні керівників та працівників комунальних підприємств, тому навичок та засобів комунікації не створюється, </a:t>
            </a:r>
            <a:r>
              <a:rPr lang="uk-UA" sz="2800" dirty="0" smtClean="0">
                <a:solidFill>
                  <a:srgbClr val="002060"/>
                </a:solidFill>
              </a:rPr>
              <a:t>адже </a:t>
            </a:r>
            <a:r>
              <a:rPr lang="uk-UA" sz="2800" dirty="0">
                <a:solidFill>
                  <a:srgbClr val="002060"/>
                </a:solidFill>
              </a:rPr>
              <a:t>проблема неусвідомлена. </a:t>
            </a:r>
            <a:endParaRPr lang="uk-UA" sz="28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srgbClr val="002060"/>
                </a:solidFill>
              </a:rPr>
              <a:t>Процедура </a:t>
            </a:r>
            <a:r>
              <a:rPr lang="uk-UA" sz="2800" dirty="0">
                <a:solidFill>
                  <a:srgbClr val="002060"/>
                </a:solidFill>
              </a:rPr>
              <a:t>не може замінити послугу. </a:t>
            </a:r>
            <a:endParaRPr lang="uk-UA" sz="28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srgbClr val="002060"/>
                </a:solidFill>
              </a:rPr>
              <a:t>Виникає </a:t>
            </a:r>
            <a:r>
              <a:rPr lang="uk-UA" sz="2800" dirty="0">
                <a:solidFill>
                  <a:srgbClr val="002060"/>
                </a:solidFill>
              </a:rPr>
              <a:t>колізія, коли і ресурси є, а комунікативної послуги немає; </a:t>
            </a:r>
            <a:endParaRPr lang="uk-UA" sz="28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srgbClr val="002060"/>
                </a:solidFill>
              </a:rPr>
              <a:t>і </a:t>
            </a:r>
            <a:r>
              <a:rPr lang="uk-UA" sz="2800" dirty="0">
                <a:solidFill>
                  <a:srgbClr val="002060"/>
                </a:solidFill>
              </a:rPr>
              <a:t>працівники намагаються добре працювати, а споживачі все одно скаржаться. </a:t>
            </a:r>
            <a:br>
              <a:rPr lang="uk-UA" sz="2800" dirty="0">
                <a:solidFill>
                  <a:srgbClr val="002060"/>
                </a:solidFill>
              </a:rPr>
            </a:b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6166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936" cy="1656184"/>
          </a:xfrm>
        </p:spPr>
        <p:txBody>
          <a:bodyPr>
            <a:noAutofit/>
          </a:bodyPr>
          <a:lstStyle/>
          <a:p>
            <a:pPr algn="just"/>
            <a:r>
              <a:rPr lang="uk-UA" sz="2400" dirty="0">
                <a:solidFill>
                  <a:srgbClr val="002060"/>
                </a:solidFill>
              </a:rPr>
              <a:t>існує потреба в дослідженні очікувань споживачів комунальної сфери стосовно змісту послуг і співвіднесенні таких очікувань до уяви керівників комунальних підприємств про </a:t>
            </a:r>
            <a:r>
              <a:rPr lang="uk-UA" sz="2400" dirty="0" smtClean="0">
                <a:solidFill>
                  <a:srgbClr val="002060"/>
                </a:solidFill>
              </a:rPr>
              <a:t>їх зміст </a:t>
            </a:r>
            <a:endParaRPr lang="uk-UA" sz="24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2132856"/>
            <a:ext cx="8219256" cy="4226148"/>
          </a:xfrm>
        </p:spPr>
        <p:txBody>
          <a:bodyPr>
            <a:noAutofit/>
          </a:bodyPr>
          <a:lstStyle/>
          <a:p>
            <a:pPr algn="just"/>
            <a:r>
              <a:rPr lang="uk-UA" sz="4000" dirty="0" smtClean="0"/>
              <a:t>Що </a:t>
            </a:r>
            <a:r>
              <a:rPr lang="uk-UA" sz="4000" dirty="0"/>
              <a:t>потрібно зробити на якісно іншому рівні, яким чином організувати діалог між комунальниками та споживачами, аби обидві сторони взаємодії відчували себе суб’єктами і отримували бажані результати? </a:t>
            </a:r>
          </a:p>
        </p:txBody>
      </p:sp>
    </p:spTree>
    <p:extLst>
      <p:ext uri="{BB962C8B-B14F-4D97-AF65-F5344CB8AC3E}">
        <p14:creationId xmlns:p14="http://schemas.microsoft.com/office/powerpoint/2010/main" val="107884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rgbClr val="002060"/>
                </a:solidFill>
              </a:rPr>
              <a:t>Взаємодія може бути ресурсною або ризиковою, деструктивною, виснажливою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19256" cy="50902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2800" dirty="0" smtClean="0"/>
              <a:t>Способи </a:t>
            </a:r>
            <a:r>
              <a:rPr lang="uk-UA" sz="2800" dirty="0"/>
              <a:t>трансформації ризикової, деструктивної взаємодії  на ресурсну, що створює блага для розвитку особистості, стосунків, взаємодії, автор статті досліджує вже 9 років [8</a:t>
            </a:r>
            <a:r>
              <a:rPr lang="uk-UA" sz="2800" dirty="0" smtClean="0"/>
              <a:t>].</a:t>
            </a:r>
          </a:p>
          <a:p>
            <a:pPr algn="just"/>
            <a:r>
              <a:rPr lang="uk-UA" sz="2800" dirty="0"/>
              <a:t>Я розглядаю ресурсну взаємодію і, відповідно, послугу як процес обміну ресурсами, який може бути еквівалентним/партнерським, нееквівалентним, і деструктивним, що виснажує і руйнує одну/обидві сторони взаємодії. </a:t>
            </a:r>
            <a:endParaRPr lang="uk-UA" sz="2800" dirty="0" smtClean="0"/>
          </a:p>
          <a:p>
            <a:pPr algn="just"/>
            <a:r>
              <a:rPr lang="uk-UA" sz="2800" i="1" dirty="0" smtClean="0"/>
              <a:t>Проведене </a:t>
            </a:r>
            <a:r>
              <a:rPr lang="uk-UA" sz="2800" i="1" dirty="0"/>
              <a:t>дослідження серед комунальників мало на меті перевірити робочі гіпотези з приводу витоків виснажливої взаємодії комунальників, які призводять до професійного вигорання і запропонувати перспективні кроки професійного розвитку керівникам і працівникам комунальної сфери</a:t>
            </a:r>
            <a:r>
              <a:rPr lang="uk-UA" sz="2800" dirty="0"/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48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1141</Words>
  <Application>Microsoft Office PowerPoint</Application>
  <PresentationFormat>Экран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Перспективи професійного розвитку працівників комунальної сфери</vt:lpstr>
      <vt:lpstr>Структура виступу </vt:lpstr>
      <vt:lpstr>Актуальність теми та постановка проблеми</vt:lpstr>
      <vt:lpstr>Актуальність теми та постановка проблеми</vt:lpstr>
      <vt:lpstr>погіршення якості послуг та оцінок громадян стосовно якості обслуговування</vt:lpstr>
      <vt:lpstr>Очікувана громадянами комунікативна послуга з боку комунальників не задовольняється процедурою та простором комунікації, оскільки немає її змісту (Рис.1)</vt:lpstr>
      <vt:lpstr>         ще одна колізія   </vt:lpstr>
      <vt:lpstr>існує потреба в дослідженні очікувань споживачів комунальної сфери стосовно змісту послуг і співвіднесенні таких очікувань до уяви керівників комунальних підприємств про їх зміст </vt:lpstr>
      <vt:lpstr>Взаємодія може бути ресурсною або ризиковою, деструктивною, виснажливою</vt:lpstr>
      <vt:lpstr>проблемні зони професійного розвитку працівників комунальної сфери:  </vt:lpstr>
      <vt:lpstr> використання психологічного та соціально-психологічного знання в професійному розвитку працівників комунальної сфери з метою задоволення потреб громадян в отриманні якісної кваліфікованої послуги, з одного боку.  А з другого боку, запровадження комунальниками системи комунікації зі споживачами</vt:lpstr>
      <vt:lpstr>перспективи професійного розвитку працівників комунальної сфери можна умовно розділи на дві частини:</vt:lpstr>
      <vt:lpstr>Література </vt:lpstr>
      <vt:lpstr>Дякую Вам за увагу!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Олена</dc:creator>
  <cp:lastModifiedBy>user</cp:lastModifiedBy>
  <cp:revision>10</cp:revision>
  <dcterms:created xsi:type="dcterms:W3CDTF">2014-10-28T21:41:53Z</dcterms:created>
  <dcterms:modified xsi:type="dcterms:W3CDTF">2014-10-28T23:00:45Z</dcterms:modified>
</cp:coreProperties>
</file>