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8" r:id="rId3"/>
    <p:sldId id="266" r:id="rId4"/>
    <p:sldId id="270" r:id="rId5"/>
    <p:sldId id="260" r:id="rId6"/>
    <p:sldId id="261" r:id="rId7"/>
    <p:sldId id="262" r:id="rId8"/>
    <p:sldId id="263" r:id="rId9"/>
    <p:sldId id="268" r:id="rId10"/>
    <p:sldId id="269"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343B5"/>
    <a:srgbClr val="000099"/>
    <a:srgbClr val="DAFEFB"/>
    <a:srgbClr val="FFFFD9"/>
    <a:srgbClr val="E9F6FB"/>
    <a:srgbClr val="006699"/>
    <a:srgbClr val="A31149"/>
    <a:srgbClr val="3333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p:scale>
          <a:sx n="90" d="100"/>
          <a:sy n="90" d="100"/>
        </p:scale>
        <p:origin x="66"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911423-BD2B-454C-BD23-2FE7AFE2BA0E}" type="doc">
      <dgm:prSet loTypeId="urn:microsoft.com/office/officeart/2005/8/layout/vList3" loCatId="list" qsTypeId="urn:microsoft.com/office/officeart/2005/8/quickstyle/simple1" qsCatId="simple" csTypeId="urn:microsoft.com/office/officeart/2005/8/colors/accent1_2" csCatId="accent1" phldr="1"/>
      <dgm:spPr/>
    </dgm:pt>
    <dgm:pt modelId="{8C759631-56F8-4841-889B-7248EC264DEC}">
      <dgm:prSet phldrT="[Текст]" custT="1"/>
      <dgm:spPr>
        <a:solidFill>
          <a:schemeClr val="accent6">
            <a:lumMod val="20000"/>
            <a:lumOff val="80000"/>
          </a:schemeClr>
        </a:solidFill>
      </dgm:spPr>
      <dgm:t>
        <a:bodyPr/>
        <a:lstStyle/>
        <a:p>
          <a:pPr algn="l"/>
          <a:r>
            <a:rPr lang="en-GB" sz="1400" dirty="0">
              <a:solidFill>
                <a:schemeClr val="tx1"/>
              </a:solidFill>
            </a:rPr>
            <a:t>We are living in conditions when we receive more data every day than ever before. </a:t>
          </a:r>
          <a:r>
            <a:rPr lang="en-US" sz="1400" dirty="0">
              <a:solidFill>
                <a:schemeClr val="tx1"/>
              </a:solidFill>
            </a:rPr>
            <a:t>B</a:t>
          </a:r>
          <a:r>
            <a:rPr lang="en-GB" sz="1400" dirty="0" err="1">
              <a:solidFill>
                <a:schemeClr val="tx1"/>
              </a:solidFill>
            </a:rPr>
            <a:t>ig</a:t>
          </a:r>
          <a:r>
            <a:rPr lang="en-GB" sz="1400" dirty="0">
              <a:solidFill>
                <a:schemeClr val="tx1"/>
              </a:solidFill>
            </a:rPr>
            <a:t> data and data analysis become the core of many fastest-growing jobs in the next five years. </a:t>
          </a:r>
          <a:endParaRPr lang="uk-UA" sz="1400" b="1" dirty="0">
            <a:solidFill>
              <a:schemeClr val="tx1"/>
            </a:solidFill>
            <a:latin typeface="Arial" panose="020B0604020202020204" pitchFamily="34" charset="0"/>
            <a:cs typeface="Arial" panose="020B0604020202020204" pitchFamily="34" charset="0"/>
          </a:endParaRPr>
        </a:p>
      </dgm:t>
    </dgm:pt>
    <dgm:pt modelId="{5072A294-0DF2-43E5-B9D5-39FC2403FE60}" type="parTrans" cxnId="{DB9A6ABC-FE33-4EF3-ABBD-3E984E4F3AE3}">
      <dgm:prSet/>
      <dgm:spPr/>
      <dgm:t>
        <a:bodyPr/>
        <a:lstStyle/>
        <a:p>
          <a:endParaRPr lang="uk-UA">
            <a:solidFill>
              <a:srgbClr val="58002C"/>
            </a:solidFill>
          </a:endParaRPr>
        </a:p>
      </dgm:t>
    </dgm:pt>
    <dgm:pt modelId="{7B4A15CD-886F-4D5B-9E7D-913191876AF0}" type="sibTrans" cxnId="{DB9A6ABC-FE33-4EF3-ABBD-3E984E4F3AE3}">
      <dgm:prSet/>
      <dgm:spPr/>
      <dgm:t>
        <a:bodyPr/>
        <a:lstStyle/>
        <a:p>
          <a:endParaRPr lang="uk-UA">
            <a:solidFill>
              <a:srgbClr val="58002C"/>
            </a:solidFill>
          </a:endParaRPr>
        </a:p>
      </dgm:t>
    </dgm:pt>
    <dgm:pt modelId="{C5A154A5-0D05-436A-B292-6322F6D25118}">
      <dgm:prSet phldrT="[Текст]" custT="1"/>
      <dgm:spPr>
        <a:solidFill>
          <a:schemeClr val="accent6">
            <a:lumMod val="20000"/>
            <a:lumOff val="80000"/>
          </a:schemeClr>
        </a:solidFill>
      </dgm:spPr>
      <dgm:t>
        <a:bodyPr/>
        <a:lstStyle/>
        <a:p>
          <a:pPr marL="0" lvl="0" indent="0" algn="l" defTabSz="889000">
            <a:lnSpc>
              <a:spcPct val="90000"/>
            </a:lnSpc>
            <a:spcBef>
              <a:spcPct val="0"/>
            </a:spcBef>
            <a:spcAft>
              <a:spcPct val="35000"/>
            </a:spcAft>
          </a:pPr>
          <a:r>
            <a:rPr lang="en-GB" sz="1400" kern="1200" dirty="0">
              <a:solidFill>
                <a:schemeClr val="tx1"/>
              </a:solidFill>
            </a:rPr>
            <a:t>Accelerating digital transformation of many areas of our life needs people working with streams of information of varying intensity, cognitive difficulty and responsibility.</a:t>
          </a:r>
          <a:endParaRPr lang="uk-UA" sz="1400" b="1" kern="1200" dirty="0">
            <a:solidFill>
              <a:schemeClr val="tx1"/>
            </a:solidFill>
            <a:latin typeface="Arial" panose="020B0604020202020204" pitchFamily="34" charset="0"/>
            <a:ea typeface="+mn-ea"/>
            <a:cs typeface="Arial" panose="020B0604020202020204" pitchFamily="34" charset="0"/>
          </a:endParaRPr>
        </a:p>
      </dgm:t>
    </dgm:pt>
    <dgm:pt modelId="{CEDBF125-A7AD-43F2-BA1A-29402A07D367}" type="parTrans" cxnId="{6EF3AE82-A50F-4C5C-A9D8-080AFA2DDB2A}">
      <dgm:prSet/>
      <dgm:spPr/>
      <dgm:t>
        <a:bodyPr/>
        <a:lstStyle/>
        <a:p>
          <a:endParaRPr lang="uk-UA">
            <a:solidFill>
              <a:srgbClr val="58002C"/>
            </a:solidFill>
          </a:endParaRPr>
        </a:p>
      </dgm:t>
    </dgm:pt>
    <dgm:pt modelId="{C8799D85-72F2-4A5F-B8DB-3AEC611C3BAA}" type="sibTrans" cxnId="{6EF3AE82-A50F-4C5C-A9D8-080AFA2DDB2A}">
      <dgm:prSet/>
      <dgm:spPr/>
      <dgm:t>
        <a:bodyPr/>
        <a:lstStyle/>
        <a:p>
          <a:endParaRPr lang="uk-UA">
            <a:solidFill>
              <a:srgbClr val="58002C"/>
            </a:solidFill>
          </a:endParaRPr>
        </a:p>
      </dgm:t>
    </dgm:pt>
    <dgm:pt modelId="{DA6AB232-AEEE-41D3-ACAC-C3AA74BC2D1C}">
      <dgm:prSet phldrT="[Текст]" custT="1"/>
      <dgm:spPr>
        <a:solidFill>
          <a:schemeClr val="accent6">
            <a:lumMod val="20000"/>
            <a:lumOff val="80000"/>
          </a:schemeClr>
        </a:solidFill>
      </dgm:spPr>
      <dgm:t>
        <a:bodyPr/>
        <a:lstStyle/>
        <a:p>
          <a:pPr algn="l"/>
          <a:r>
            <a:rPr lang="en-GB" sz="1400" dirty="0">
              <a:solidFill>
                <a:schemeClr val="tx1"/>
              </a:solidFill>
            </a:rPr>
            <a:t>Especially this is important for emergent industries where a human interoperates with digital technologies, is integrated with them and affected by information streams from them. </a:t>
          </a:r>
          <a:endParaRPr lang="uk-UA" sz="1400" b="1" dirty="0">
            <a:solidFill>
              <a:schemeClr val="tx1"/>
            </a:solidFill>
            <a:latin typeface="Arial" panose="020B0604020202020204" pitchFamily="34" charset="0"/>
            <a:cs typeface="Arial" panose="020B0604020202020204" pitchFamily="34" charset="0"/>
          </a:endParaRPr>
        </a:p>
      </dgm:t>
    </dgm:pt>
    <dgm:pt modelId="{E681A7E2-EEE2-4945-8DBA-278CA03B67E2}" type="parTrans" cxnId="{A388D280-B515-4CBB-9F39-2E389339B821}">
      <dgm:prSet/>
      <dgm:spPr/>
      <dgm:t>
        <a:bodyPr/>
        <a:lstStyle/>
        <a:p>
          <a:endParaRPr lang="uk-UA">
            <a:solidFill>
              <a:srgbClr val="58002C"/>
            </a:solidFill>
          </a:endParaRPr>
        </a:p>
      </dgm:t>
    </dgm:pt>
    <dgm:pt modelId="{464E5BB1-12EA-419E-9E91-FD5B178D73CF}" type="sibTrans" cxnId="{A388D280-B515-4CBB-9F39-2E389339B821}">
      <dgm:prSet/>
      <dgm:spPr/>
      <dgm:t>
        <a:bodyPr/>
        <a:lstStyle/>
        <a:p>
          <a:endParaRPr lang="uk-UA">
            <a:solidFill>
              <a:srgbClr val="58002C"/>
            </a:solidFill>
          </a:endParaRPr>
        </a:p>
      </dgm:t>
    </dgm:pt>
    <dgm:pt modelId="{2184D85C-5C43-4618-9421-AE1BD5C450F7}">
      <dgm:prSet/>
      <dgm:spPr>
        <a:solidFill>
          <a:schemeClr val="accent6">
            <a:lumMod val="20000"/>
            <a:lumOff val="80000"/>
          </a:schemeClr>
        </a:solidFill>
      </dgm:spPr>
      <dgm:t>
        <a:bodyPr/>
        <a:lstStyle/>
        <a:p>
          <a:endParaRPr lang="uk-UA">
            <a:solidFill>
              <a:srgbClr val="58002C"/>
            </a:solidFill>
          </a:endParaRPr>
        </a:p>
      </dgm:t>
    </dgm:pt>
    <dgm:pt modelId="{FBB86468-26BE-4EE6-9EEE-B329834A700A}" type="parTrans" cxnId="{52F7412F-F121-4712-A4CE-F47049455D73}">
      <dgm:prSet/>
      <dgm:spPr/>
      <dgm:t>
        <a:bodyPr/>
        <a:lstStyle/>
        <a:p>
          <a:endParaRPr lang="uk-UA">
            <a:solidFill>
              <a:srgbClr val="58002C"/>
            </a:solidFill>
          </a:endParaRPr>
        </a:p>
      </dgm:t>
    </dgm:pt>
    <dgm:pt modelId="{8386EFA2-8997-4CD8-8D46-9E6CD710731B}" type="sibTrans" cxnId="{52F7412F-F121-4712-A4CE-F47049455D73}">
      <dgm:prSet/>
      <dgm:spPr/>
      <dgm:t>
        <a:bodyPr/>
        <a:lstStyle/>
        <a:p>
          <a:endParaRPr lang="uk-UA">
            <a:solidFill>
              <a:srgbClr val="58002C"/>
            </a:solidFill>
          </a:endParaRPr>
        </a:p>
      </dgm:t>
    </dgm:pt>
    <dgm:pt modelId="{DE3E83F1-37D1-41EE-984C-DF3CB1A8D483}">
      <dgm:prSet/>
      <dgm:spPr>
        <a:solidFill>
          <a:schemeClr val="accent6">
            <a:lumMod val="20000"/>
            <a:lumOff val="80000"/>
          </a:schemeClr>
        </a:solidFill>
      </dgm:spPr>
      <dgm:t>
        <a:bodyPr/>
        <a:lstStyle/>
        <a:p>
          <a:endParaRPr lang="uk-UA">
            <a:solidFill>
              <a:srgbClr val="58002C"/>
            </a:solidFill>
          </a:endParaRPr>
        </a:p>
      </dgm:t>
    </dgm:pt>
    <dgm:pt modelId="{FF9C2812-F628-49AF-A9EB-9A12FC3F6336}" type="parTrans" cxnId="{C032486E-53C5-44E1-AFEA-401FCC2F6992}">
      <dgm:prSet/>
      <dgm:spPr/>
      <dgm:t>
        <a:bodyPr/>
        <a:lstStyle/>
        <a:p>
          <a:endParaRPr lang="uk-UA">
            <a:solidFill>
              <a:srgbClr val="58002C"/>
            </a:solidFill>
          </a:endParaRPr>
        </a:p>
      </dgm:t>
    </dgm:pt>
    <dgm:pt modelId="{2E51D5D9-7C6D-4058-9E1B-A43A448D4D4C}" type="sibTrans" cxnId="{C032486E-53C5-44E1-AFEA-401FCC2F6992}">
      <dgm:prSet/>
      <dgm:spPr/>
      <dgm:t>
        <a:bodyPr/>
        <a:lstStyle/>
        <a:p>
          <a:endParaRPr lang="uk-UA">
            <a:solidFill>
              <a:srgbClr val="58002C"/>
            </a:solidFill>
          </a:endParaRPr>
        </a:p>
      </dgm:t>
    </dgm:pt>
    <dgm:pt modelId="{F50DF57A-3DA1-4F3E-9C61-E1C50BE68F8C}">
      <dgm:prSet/>
      <dgm:spPr>
        <a:solidFill>
          <a:schemeClr val="accent6">
            <a:lumMod val="20000"/>
            <a:lumOff val="80000"/>
          </a:schemeClr>
        </a:solidFill>
      </dgm:spPr>
      <dgm:t>
        <a:bodyPr/>
        <a:lstStyle/>
        <a:p>
          <a:endParaRPr lang="uk-UA"/>
        </a:p>
      </dgm:t>
    </dgm:pt>
    <dgm:pt modelId="{9A70C531-994C-4F46-9D95-1E5CA8FB8CD1}" type="parTrans" cxnId="{326B5EBA-6CF3-4D39-9292-D0D64D6F7E33}">
      <dgm:prSet/>
      <dgm:spPr/>
      <dgm:t>
        <a:bodyPr/>
        <a:lstStyle/>
        <a:p>
          <a:endParaRPr lang="uk-UA"/>
        </a:p>
      </dgm:t>
    </dgm:pt>
    <dgm:pt modelId="{8BFC8752-E54E-4319-AA7C-DDB123664467}" type="sibTrans" cxnId="{326B5EBA-6CF3-4D39-9292-D0D64D6F7E33}">
      <dgm:prSet/>
      <dgm:spPr/>
      <dgm:t>
        <a:bodyPr/>
        <a:lstStyle/>
        <a:p>
          <a:endParaRPr lang="uk-UA"/>
        </a:p>
      </dgm:t>
    </dgm:pt>
    <dgm:pt modelId="{44D31164-8127-40B9-AC0E-55C5FF565AD3}" type="pres">
      <dgm:prSet presAssocID="{33911423-BD2B-454C-BD23-2FE7AFE2BA0E}" presName="linearFlow" presStyleCnt="0">
        <dgm:presLayoutVars>
          <dgm:dir/>
          <dgm:resizeHandles val="exact"/>
        </dgm:presLayoutVars>
      </dgm:prSet>
      <dgm:spPr/>
    </dgm:pt>
    <dgm:pt modelId="{25084329-E773-4F35-A4FE-43C2C07B0B4F}" type="pres">
      <dgm:prSet presAssocID="{8C759631-56F8-4841-889B-7248EC264DEC}" presName="composite" presStyleCnt="0"/>
      <dgm:spPr/>
    </dgm:pt>
    <dgm:pt modelId="{218F527C-7224-482F-BBE7-8F330B57771B}" type="pres">
      <dgm:prSet presAssocID="{8C759631-56F8-4841-889B-7248EC264DEC}" presName="imgShp" presStyleLbl="fgImgPlace1" presStyleIdx="0" presStyleCnt="6"/>
      <dgm:spPr>
        <a:blipFill>
          <a:blip xmlns:r="http://schemas.openxmlformats.org/officeDocument/2006/relationships" r:embed="rId1"/>
          <a:srcRect/>
          <a:stretch>
            <a:fillRect l="-29000" r="-29000"/>
          </a:stretch>
        </a:blipFill>
      </dgm:spPr>
    </dgm:pt>
    <dgm:pt modelId="{A942330C-CC51-4209-8A11-587412EA17E2}" type="pres">
      <dgm:prSet presAssocID="{8C759631-56F8-4841-889B-7248EC264DEC}" presName="txShp" presStyleLbl="node1" presStyleIdx="0" presStyleCnt="6" custScaleX="100082">
        <dgm:presLayoutVars>
          <dgm:bulletEnabled val="1"/>
        </dgm:presLayoutVars>
      </dgm:prSet>
      <dgm:spPr/>
    </dgm:pt>
    <dgm:pt modelId="{03698EC3-9149-402E-9344-0CA32DF8B9C1}" type="pres">
      <dgm:prSet presAssocID="{7B4A15CD-886F-4D5B-9E7D-913191876AF0}" presName="spacing" presStyleCnt="0"/>
      <dgm:spPr/>
    </dgm:pt>
    <dgm:pt modelId="{B7A97889-FE5E-4194-BD8F-E92E4F26EAF3}" type="pres">
      <dgm:prSet presAssocID="{C5A154A5-0D05-436A-B292-6322F6D25118}" presName="composite" presStyleCnt="0"/>
      <dgm:spPr/>
    </dgm:pt>
    <dgm:pt modelId="{83BC512F-D5EC-4847-A51D-04BA82AC1DED}" type="pres">
      <dgm:prSet presAssocID="{C5A154A5-0D05-436A-B292-6322F6D25118}"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035C308-AA9D-42CB-9364-C9B8E139E17A}" type="pres">
      <dgm:prSet presAssocID="{C5A154A5-0D05-436A-B292-6322F6D25118}" presName="txShp" presStyleLbl="node1" presStyleIdx="1" presStyleCnt="6">
        <dgm:presLayoutVars>
          <dgm:bulletEnabled val="1"/>
        </dgm:presLayoutVars>
      </dgm:prSet>
      <dgm:spPr/>
    </dgm:pt>
    <dgm:pt modelId="{CB38B6FE-A891-42E7-8C1E-219F15B70B8D}" type="pres">
      <dgm:prSet presAssocID="{C8799D85-72F2-4A5F-B8DB-3AEC611C3BAA}" presName="spacing" presStyleCnt="0"/>
      <dgm:spPr/>
    </dgm:pt>
    <dgm:pt modelId="{6C9FFFC5-4F80-41A1-95CD-9908EDF15971}" type="pres">
      <dgm:prSet presAssocID="{DA6AB232-AEEE-41D3-ACAC-C3AA74BC2D1C}" presName="composite" presStyleCnt="0"/>
      <dgm:spPr/>
    </dgm:pt>
    <dgm:pt modelId="{5ADD8AB8-4D31-45DD-B39F-045A80370DED}" type="pres">
      <dgm:prSet presAssocID="{DA6AB232-AEEE-41D3-ACAC-C3AA74BC2D1C}"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796CCDC-A8D0-4CF3-9586-81B76C405011}" type="pres">
      <dgm:prSet presAssocID="{DA6AB232-AEEE-41D3-ACAC-C3AA74BC2D1C}" presName="txShp" presStyleLbl="node1" presStyleIdx="2" presStyleCnt="6" custLinFactNeighborX="85" custLinFactNeighborY="-8644">
        <dgm:presLayoutVars>
          <dgm:bulletEnabled val="1"/>
        </dgm:presLayoutVars>
      </dgm:prSet>
      <dgm:spPr/>
    </dgm:pt>
    <dgm:pt modelId="{F1B3F267-65F0-4284-9261-5B9866373EDF}" type="pres">
      <dgm:prSet presAssocID="{464E5BB1-12EA-419E-9E91-FD5B178D73CF}" presName="spacing" presStyleCnt="0"/>
      <dgm:spPr/>
    </dgm:pt>
    <dgm:pt modelId="{8F2B84F7-1903-46DB-B8A4-272FBEBE4B83}" type="pres">
      <dgm:prSet presAssocID="{2184D85C-5C43-4618-9421-AE1BD5C450F7}" presName="composite" presStyleCnt="0"/>
      <dgm:spPr/>
    </dgm:pt>
    <dgm:pt modelId="{B7F6D76C-B34D-4902-A352-1283F1CA299C}" type="pres">
      <dgm:prSet presAssocID="{2184D85C-5C43-4618-9421-AE1BD5C450F7}"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36CECFFC-0FFD-44D5-827F-B1B1790DECF4}" type="pres">
      <dgm:prSet presAssocID="{2184D85C-5C43-4618-9421-AE1BD5C450F7}" presName="txShp" presStyleLbl="node1" presStyleIdx="3" presStyleCnt="6">
        <dgm:presLayoutVars>
          <dgm:bulletEnabled val="1"/>
        </dgm:presLayoutVars>
      </dgm:prSet>
      <dgm:spPr/>
    </dgm:pt>
    <dgm:pt modelId="{DA081C9E-E978-48C0-BE36-B7903CB7EC10}" type="pres">
      <dgm:prSet presAssocID="{8386EFA2-8997-4CD8-8D46-9E6CD710731B}" presName="spacing" presStyleCnt="0"/>
      <dgm:spPr/>
    </dgm:pt>
    <dgm:pt modelId="{4B8A563F-57BB-412E-B906-26F35C7F1F16}" type="pres">
      <dgm:prSet presAssocID="{F50DF57A-3DA1-4F3E-9C61-E1C50BE68F8C}" presName="composite" presStyleCnt="0"/>
      <dgm:spPr/>
    </dgm:pt>
    <dgm:pt modelId="{365AFFE3-FDC4-44A2-B38A-9CAFB743195C}" type="pres">
      <dgm:prSet presAssocID="{F50DF57A-3DA1-4F3E-9C61-E1C50BE68F8C}"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24B944CF-15C2-40BC-B8FF-4F471D8C515D}" type="pres">
      <dgm:prSet presAssocID="{F50DF57A-3DA1-4F3E-9C61-E1C50BE68F8C}" presName="txShp" presStyleLbl="node1" presStyleIdx="4" presStyleCnt="6">
        <dgm:presLayoutVars>
          <dgm:bulletEnabled val="1"/>
        </dgm:presLayoutVars>
      </dgm:prSet>
      <dgm:spPr/>
    </dgm:pt>
    <dgm:pt modelId="{813031D1-C332-46DF-A794-44352AD39D8F}" type="pres">
      <dgm:prSet presAssocID="{8BFC8752-E54E-4319-AA7C-DDB123664467}" presName="spacing" presStyleCnt="0"/>
      <dgm:spPr/>
    </dgm:pt>
    <dgm:pt modelId="{B109E458-EEF3-458A-8AB2-0D5B9057A7B4}" type="pres">
      <dgm:prSet presAssocID="{DE3E83F1-37D1-41EE-984C-DF3CB1A8D483}" presName="composite" presStyleCnt="0"/>
      <dgm:spPr/>
    </dgm:pt>
    <dgm:pt modelId="{CE632268-2DB2-44F1-8F81-0F450F1E7A44}" type="pres">
      <dgm:prSet presAssocID="{DE3E83F1-37D1-41EE-984C-DF3CB1A8D483}"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2869CC51-0BDF-4980-A21B-1C0CDCEA8F10}" type="pres">
      <dgm:prSet presAssocID="{DE3E83F1-37D1-41EE-984C-DF3CB1A8D483}" presName="txShp" presStyleLbl="node1" presStyleIdx="5" presStyleCnt="6">
        <dgm:presLayoutVars>
          <dgm:bulletEnabled val="1"/>
        </dgm:presLayoutVars>
      </dgm:prSet>
      <dgm:spPr/>
    </dgm:pt>
  </dgm:ptLst>
  <dgm:cxnLst>
    <dgm:cxn modelId="{60A4DE12-8A73-4B5C-ACB4-20FE0647D295}" type="presOf" srcId="{33911423-BD2B-454C-BD23-2FE7AFE2BA0E}" destId="{44D31164-8127-40B9-AC0E-55C5FF565AD3}" srcOrd="0" destOrd="0" presId="urn:microsoft.com/office/officeart/2005/8/layout/vList3"/>
    <dgm:cxn modelId="{1D17EA1D-FB9C-4A11-BD36-4F6A55C7C63B}" type="presOf" srcId="{2184D85C-5C43-4618-9421-AE1BD5C450F7}" destId="{36CECFFC-0FFD-44D5-827F-B1B1790DECF4}" srcOrd="0" destOrd="0" presId="urn:microsoft.com/office/officeart/2005/8/layout/vList3"/>
    <dgm:cxn modelId="{52F7412F-F121-4712-A4CE-F47049455D73}" srcId="{33911423-BD2B-454C-BD23-2FE7AFE2BA0E}" destId="{2184D85C-5C43-4618-9421-AE1BD5C450F7}" srcOrd="3" destOrd="0" parTransId="{FBB86468-26BE-4EE6-9EEE-B329834A700A}" sibTransId="{8386EFA2-8997-4CD8-8D46-9E6CD710731B}"/>
    <dgm:cxn modelId="{C032486E-53C5-44E1-AFEA-401FCC2F6992}" srcId="{33911423-BD2B-454C-BD23-2FE7AFE2BA0E}" destId="{DE3E83F1-37D1-41EE-984C-DF3CB1A8D483}" srcOrd="5" destOrd="0" parTransId="{FF9C2812-F628-49AF-A9EB-9A12FC3F6336}" sibTransId="{2E51D5D9-7C6D-4058-9E1B-A43A448D4D4C}"/>
    <dgm:cxn modelId="{A388D280-B515-4CBB-9F39-2E389339B821}" srcId="{33911423-BD2B-454C-BD23-2FE7AFE2BA0E}" destId="{DA6AB232-AEEE-41D3-ACAC-C3AA74BC2D1C}" srcOrd="2" destOrd="0" parTransId="{E681A7E2-EEE2-4945-8DBA-278CA03B67E2}" sibTransId="{464E5BB1-12EA-419E-9E91-FD5B178D73CF}"/>
    <dgm:cxn modelId="{6EF3AE82-A50F-4C5C-A9D8-080AFA2DDB2A}" srcId="{33911423-BD2B-454C-BD23-2FE7AFE2BA0E}" destId="{C5A154A5-0D05-436A-B292-6322F6D25118}" srcOrd="1" destOrd="0" parTransId="{CEDBF125-A7AD-43F2-BA1A-29402A07D367}" sibTransId="{C8799D85-72F2-4A5F-B8DB-3AEC611C3BAA}"/>
    <dgm:cxn modelId="{17C29799-92DF-4704-8195-B07A1918008A}" type="presOf" srcId="{DE3E83F1-37D1-41EE-984C-DF3CB1A8D483}" destId="{2869CC51-0BDF-4980-A21B-1C0CDCEA8F10}" srcOrd="0" destOrd="0" presId="urn:microsoft.com/office/officeart/2005/8/layout/vList3"/>
    <dgm:cxn modelId="{036E68AE-49A6-460E-9265-AAF5EC742575}" type="presOf" srcId="{C5A154A5-0D05-436A-B292-6322F6D25118}" destId="{B035C308-AA9D-42CB-9364-C9B8E139E17A}" srcOrd="0" destOrd="0" presId="urn:microsoft.com/office/officeart/2005/8/layout/vList3"/>
    <dgm:cxn modelId="{0A2EC9B9-1567-43AF-9B9C-29F3A0C8534F}" type="presOf" srcId="{DA6AB232-AEEE-41D3-ACAC-C3AA74BC2D1C}" destId="{B796CCDC-A8D0-4CF3-9586-81B76C405011}" srcOrd="0" destOrd="0" presId="urn:microsoft.com/office/officeart/2005/8/layout/vList3"/>
    <dgm:cxn modelId="{326B5EBA-6CF3-4D39-9292-D0D64D6F7E33}" srcId="{33911423-BD2B-454C-BD23-2FE7AFE2BA0E}" destId="{F50DF57A-3DA1-4F3E-9C61-E1C50BE68F8C}" srcOrd="4" destOrd="0" parTransId="{9A70C531-994C-4F46-9D95-1E5CA8FB8CD1}" sibTransId="{8BFC8752-E54E-4319-AA7C-DDB123664467}"/>
    <dgm:cxn modelId="{DB9A6ABC-FE33-4EF3-ABBD-3E984E4F3AE3}" srcId="{33911423-BD2B-454C-BD23-2FE7AFE2BA0E}" destId="{8C759631-56F8-4841-889B-7248EC264DEC}" srcOrd="0" destOrd="0" parTransId="{5072A294-0DF2-43E5-B9D5-39FC2403FE60}" sibTransId="{7B4A15CD-886F-4D5B-9E7D-913191876AF0}"/>
    <dgm:cxn modelId="{431D1ADE-AAB8-428E-A106-CFAFB8327918}" type="presOf" srcId="{F50DF57A-3DA1-4F3E-9C61-E1C50BE68F8C}" destId="{24B944CF-15C2-40BC-B8FF-4F471D8C515D}" srcOrd="0" destOrd="0" presId="urn:microsoft.com/office/officeart/2005/8/layout/vList3"/>
    <dgm:cxn modelId="{888D51E9-6F34-4E03-8D8A-6ABAAB7751E6}" type="presOf" srcId="{8C759631-56F8-4841-889B-7248EC264DEC}" destId="{A942330C-CC51-4209-8A11-587412EA17E2}" srcOrd="0" destOrd="0" presId="urn:microsoft.com/office/officeart/2005/8/layout/vList3"/>
    <dgm:cxn modelId="{7AB49C73-224D-4B4C-A5C4-3346D36D33F6}" type="presParOf" srcId="{44D31164-8127-40B9-AC0E-55C5FF565AD3}" destId="{25084329-E773-4F35-A4FE-43C2C07B0B4F}" srcOrd="0" destOrd="0" presId="urn:microsoft.com/office/officeart/2005/8/layout/vList3"/>
    <dgm:cxn modelId="{11FE9C3B-2E10-4276-BBBC-0CFFEA136E5B}" type="presParOf" srcId="{25084329-E773-4F35-A4FE-43C2C07B0B4F}" destId="{218F527C-7224-482F-BBE7-8F330B57771B}" srcOrd="0" destOrd="0" presId="urn:microsoft.com/office/officeart/2005/8/layout/vList3"/>
    <dgm:cxn modelId="{B033C2A5-A076-4103-93EF-87635C006595}" type="presParOf" srcId="{25084329-E773-4F35-A4FE-43C2C07B0B4F}" destId="{A942330C-CC51-4209-8A11-587412EA17E2}" srcOrd="1" destOrd="0" presId="urn:microsoft.com/office/officeart/2005/8/layout/vList3"/>
    <dgm:cxn modelId="{68008405-69F1-4242-BCDF-C289D0585453}" type="presParOf" srcId="{44D31164-8127-40B9-AC0E-55C5FF565AD3}" destId="{03698EC3-9149-402E-9344-0CA32DF8B9C1}" srcOrd="1" destOrd="0" presId="urn:microsoft.com/office/officeart/2005/8/layout/vList3"/>
    <dgm:cxn modelId="{6CB6CABC-9393-417A-8944-9F19A0F14C1C}" type="presParOf" srcId="{44D31164-8127-40B9-AC0E-55C5FF565AD3}" destId="{B7A97889-FE5E-4194-BD8F-E92E4F26EAF3}" srcOrd="2" destOrd="0" presId="urn:microsoft.com/office/officeart/2005/8/layout/vList3"/>
    <dgm:cxn modelId="{3D4AD3E3-EC49-4E9B-897A-D37B2B215F29}" type="presParOf" srcId="{B7A97889-FE5E-4194-BD8F-E92E4F26EAF3}" destId="{83BC512F-D5EC-4847-A51D-04BA82AC1DED}" srcOrd="0" destOrd="0" presId="urn:microsoft.com/office/officeart/2005/8/layout/vList3"/>
    <dgm:cxn modelId="{58AE9A87-C441-43EF-9FF1-83045A226662}" type="presParOf" srcId="{B7A97889-FE5E-4194-BD8F-E92E4F26EAF3}" destId="{B035C308-AA9D-42CB-9364-C9B8E139E17A}" srcOrd="1" destOrd="0" presId="urn:microsoft.com/office/officeart/2005/8/layout/vList3"/>
    <dgm:cxn modelId="{A6578F58-B5E9-4F7E-B2CB-C422A8EFED38}" type="presParOf" srcId="{44D31164-8127-40B9-AC0E-55C5FF565AD3}" destId="{CB38B6FE-A891-42E7-8C1E-219F15B70B8D}" srcOrd="3" destOrd="0" presId="urn:microsoft.com/office/officeart/2005/8/layout/vList3"/>
    <dgm:cxn modelId="{9BAC12EC-34A2-41F6-8E26-34CF8C4C489A}" type="presParOf" srcId="{44D31164-8127-40B9-AC0E-55C5FF565AD3}" destId="{6C9FFFC5-4F80-41A1-95CD-9908EDF15971}" srcOrd="4" destOrd="0" presId="urn:microsoft.com/office/officeart/2005/8/layout/vList3"/>
    <dgm:cxn modelId="{B85FDB43-F575-433E-853C-91AFC60595B4}" type="presParOf" srcId="{6C9FFFC5-4F80-41A1-95CD-9908EDF15971}" destId="{5ADD8AB8-4D31-45DD-B39F-045A80370DED}" srcOrd="0" destOrd="0" presId="urn:microsoft.com/office/officeart/2005/8/layout/vList3"/>
    <dgm:cxn modelId="{A4CCAD5F-D122-442F-83AE-E02EC8A36C03}" type="presParOf" srcId="{6C9FFFC5-4F80-41A1-95CD-9908EDF15971}" destId="{B796CCDC-A8D0-4CF3-9586-81B76C405011}" srcOrd="1" destOrd="0" presId="urn:microsoft.com/office/officeart/2005/8/layout/vList3"/>
    <dgm:cxn modelId="{D0A9E2A0-9EC5-4F59-9C24-3A486AEE59C5}" type="presParOf" srcId="{44D31164-8127-40B9-AC0E-55C5FF565AD3}" destId="{F1B3F267-65F0-4284-9261-5B9866373EDF}" srcOrd="5" destOrd="0" presId="urn:microsoft.com/office/officeart/2005/8/layout/vList3"/>
    <dgm:cxn modelId="{EC225B80-A428-43A8-899B-F34F9898F0BF}" type="presParOf" srcId="{44D31164-8127-40B9-AC0E-55C5FF565AD3}" destId="{8F2B84F7-1903-46DB-B8A4-272FBEBE4B83}" srcOrd="6" destOrd="0" presId="urn:microsoft.com/office/officeart/2005/8/layout/vList3"/>
    <dgm:cxn modelId="{069E0019-DB8B-47DB-8269-911707570180}" type="presParOf" srcId="{8F2B84F7-1903-46DB-B8A4-272FBEBE4B83}" destId="{B7F6D76C-B34D-4902-A352-1283F1CA299C}" srcOrd="0" destOrd="0" presId="urn:microsoft.com/office/officeart/2005/8/layout/vList3"/>
    <dgm:cxn modelId="{7A58EBC1-9EBE-49F1-BAAD-EED83378B50A}" type="presParOf" srcId="{8F2B84F7-1903-46DB-B8A4-272FBEBE4B83}" destId="{36CECFFC-0FFD-44D5-827F-B1B1790DECF4}" srcOrd="1" destOrd="0" presId="urn:microsoft.com/office/officeart/2005/8/layout/vList3"/>
    <dgm:cxn modelId="{7E0CEA7D-68D9-48CC-BC4D-6537707D80D0}" type="presParOf" srcId="{44D31164-8127-40B9-AC0E-55C5FF565AD3}" destId="{DA081C9E-E978-48C0-BE36-B7903CB7EC10}" srcOrd="7" destOrd="0" presId="urn:microsoft.com/office/officeart/2005/8/layout/vList3"/>
    <dgm:cxn modelId="{D5E2B511-BEB2-4927-8456-36FAF5335470}" type="presParOf" srcId="{44D31164-8127-40B9-AC0E-55C5FF565AD3}" destId="{4B8A563F-57BB-412E-B906-26F35C7F1F16}" srcOrd="8" destOrd="0" presId="urn:microsoft.com/office/officeart/2005/8/layout/vList3"/>
    <dgm:cxn modelId="{AA09D7E9-22F8-424A-A192-1DC046D061BB}" type="presParOf" srcId="{4B8A563F-57BB-412E-B906-26F35C7F1F16}" destId="{365AFFE3-FDC4-44A2-B38A-9CAFB743195C}" srcOrd="0" destOrd="0" presId="urn:microsoft.com/office/officeart/2005/8/layout/vList3"/>
    <dgm:cxn modelId="{5DB4CB22-41A9-4824-B066-6AF569E0B999}" type="presParOf" srcId="{4B8A563F-57BB-412E-B906-26F35C7F1F16}" destId="{24B944CF-15C2-40BC-B8FF-4F471D8C515D}" srcOrd="1" destOrd="0" presId="urn:microsoft.com/office/officeart/2005/8/layout/vList3"/>
    <dgm:cxn modelId="{1D8F3CB2-96A3-43E5-8BEA-B0C8173D34A5}" type="presParOf" srcId="{44D31164-8127-40B9-AC0E-55C5FF565AD3}" destId="{813031D1-C332-46DF-A794-44352AD39D8F}" srcOrd="9" destOrd="0" presId="urn:microsoft.com/office/officeart/2005/8/layout/vList3"/>
    <dgm:cxn modelId="{E87D4F3B-1E06-478E-9D79-C374986115C0}" type="presParOf" srcId="{44D31164-8127-40B9-AC0E-55C5FF565AD3}" destId="{B109E458-EEF3-458A-8AB2-0D5B9057A7B4}" srcOrd="10" destOrd="0" presId="urn:microsoft.com/office/officeart/2005/8/layout/vList3"/>
    <dgm:cxn modelId="{4C323DF4-8E80-4EFD-8DD9-BD9D8395C694}" type="presParOf" srcId="{B109E458-EEF3-458A-8AB2-0D5B9057A7B4}" destId="{CE632268-2DB2-44F1-8F81-0F450F1E7A44}" srcOrd="0" destOrd="0" presId="urn:microsoft.com/office/officeart/2005/8/layout/vList3"/>
    <dgm:cxn modelId="{5CF16432-721A-4377-A872-55F2492BC438}" type="presParOf" srcId="{B109E458-EEF3-458A-8AB2-0D5B9057A7B4}" destId="{2869CC51-0BDF-4980-A21B-1C0CDCEA8F1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844F7-17D7-40F9-B5AF-3EEC101C03F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uk-UA"/>
        </a:p>
      </dgm:t>
    </dgm:pt>
    <dgm:pt modelId="{F7C502E1-7CB5-4B9F-9DC3-B3AA20FC5285}">
      <dgm:prSet phldrT="[Текст]" custT="1"/>
      <dgm:spPr>
        <a:solidFill>
          <a:schemeClr val="accent5">
            <a:lumMod val="60000"/>
            <a:lumOff val="40000"/>
          </a:schemeClr>
        </a:solidFill>
      </dgm:spPr>
      <dgm:t>
        <a:bodyPr/>
        <a:lstStyle/>
        <a:p>
          <a:pPr>
            <a:buNone/>
          </a:pPr>
          <a:r>
            <a:rPr lang="en-US" sz="1000" i="0" dirty="0">
              <a:solidFill>
                <a:srgbClr val="333399"/>
              </a:solidFill>
            </a:rPr>
            <a:t>Data </a:t>
          </a:r>
          <a:r>
            <a:rPr lang="en-US" sz="1000" i="0" dirty="0" err="1">
              <a:solidFill>
                <a:srgbClr val="333399"/>
              </a:solidFill>
            </a:rPr>
            <a:t>identif</a:t>
          </a:r>
          <a:r>
            <a:rPr lang="en-GB" sz="1000" i="0" dirty="0" err="1">
              <a:solidFill>
                <a:srgbClr val="333399"/>
              </a:solidFill>
            </a:rPr>
            <a:t>ication</a:t>
          </a:r>
          <a:r>
            <a:rPr lang="en-GB" sz="1000" i="0" dirty="0">
              <a:solidFill>
                <a:srgbClr val="333399"/>
              </a:solidFill>
            </a:rPr>
            <a:t> </a:t>
          </a:r>
          <a:endParaRPr lang="uk-UA" sz="1000" i="0" dirty="0">
            <a:solidFill>
              <a:srgbClr val="333399"/>
            </a:solidFill>
          </a:endParaRPr>
        </a:p>
      </dgm:t>
    </dgm:pt>
    <dgm:pt modelId="{5E962F00-DF53-49FB-BCAB-627666680AF3}" type="parTrans" cxnId="{7A7833C8-D6F5-432B-B453-54B3584AFE1E}">
      <dgm:prSet/>
      <dgm:spPr/>
      <dgm:t>
        <a:bodyPr/>
        <a:lstStyle/>
        <a:p>
          <a:endParaRPr lang="uk-UA"/>
        </a:p>
      </dgm:t>
    </dgm:pt>
    <dgm:pt modelId="{557A571F-4195-4A90-9CAB-A5878AFF0697}" type="sibTrans" cxnId="{7A7833C8-D6F5-432B-B453-54B3584AFE1E}">
      <dgm:prSet/>
      <dgm:spPr/>
      <dgm:t>
        <a:bodyPr/>
        <a:lstStyle/>
        <a:p>
          <a:endParaRPr lang="uk-UA"/>
        </a:p>
      </dgm:t>
    </dgm:pt>
    <dgm:pt modelId="{76763E99-5087-401C-B2B4-2F33425B0844}">
      <dgm:prSet phldrT="[Текст]"/>
      <dgm:spPr/>
      <dgm:t>
        <a:bodyPr/>
        <a:lstStyle/>
        <a:p>
          <a:r>
            <a:rPr lang="en-GB" dirty="0"/>
            <a:t>Test performance used in our previous research of the multimodal recognition of the stress when performing cognitive tasks.</a:t>
          </a:r>
          <a:endParaRPr lang="uk-UA" dirty="0"/>
        </a:p>
      </dgm:t>
    </dgm:pt>
    <dgm:pt modelId="{943B043C-10AD-409A-9402-24527913796B}" type="parTrans" cxnId="{CD10C56C-782B-4E64-A9BB-E63C76889194}">
      <dgm:prSet/>
      <dgm:spPr/>
      <dgm:t>
        <a:bodyPr/>
        <a:lstStyle/>
        <a:p>
          <a:endParaRPr lang="uk-UA"/>
        </a:p>
      </dgm:t>
    </dgm:pt>
    <dgm:pt modelId="{8E67D3FB-6BC0-45D4-9159-E251BB27BF87}" type="sibTrans" cxnId="{CD10C56C-782B-4E64-A9BB-E63C76889194}">
      <dgm:prSet/>
      <dgm:spPr/>
      <dgm:t>
        <a:bodyPr/>
        <a:lstStyle/>
        <a:p>
          <a:endParaRPr lang="uk-UA"/>
        </a:p>
      </dgm:t>
    </dgm:pt>
    <dgm:pt modelId="{1BD35B1B-AC3D-453F-880E-DA336938C5B2}">
      <dgm:prSet phldrT="[Текст]"/>
      <dgm:spPr/>
      <dgm:t>
        <a:bodyPr/>
        <a:lstStyle/>
        <a:p>
          <a:r>
            <a:rPr lang="en-GB" dirty="0"/>
            <a:t>Data measured and stored in this research included modalities:  operational, subjective evaluation of the subject’s state, medical data, space weather parameters and atmospheric pressure. </a:t>
          </a:r>
          <a:endParaRPr lang="uk-UA" dirty="0"/>
        </a:p>
      </dgm:t>
    </dgm:pt>
    <dgm:pt modelId="{43D984E3-6A8E-479D-A3FB-D4DB43881A7C}" type="parTrans" cxnId="{52B57C49-0562-491F-81DC-85C7D8EEC43A}">
      <dgm:prSet/>
      <dgm:spPr/>
      <dgm:t>
        <a:bodyPr/>
        <a:lstStyle/>
        <a:p>
          <a:endParaRPr lang="uk-UA"/>
        </a:p>
      </dgm:t>
    </dgm:pt>
    <dgm:pt modelId="{10C42EDB-1F07-4A2E-A681-CCF563E8F340}" type="sibTrans" cxnId="{52B57C49-0562-491F-81DC-85C7D8EEC43A}">
      <dgm:prSet/>
      <dgm:spPr/>
      <dgm:t>
        <a:bodyPr/>
        <a:lstStyle/>
        <a:p>
          <a:endParaRPr lang="uk-UA"/>
        </a:p>
      </dgm:t>
    </dgm:pt>
    <dgm:pt modelId="{0952050F-A6F0-4B0D-94E9-FBC67B2576B8}">
      <dgm:prSet phldrT="[Текст]" custT="1"/>
      <dgm:spPr>
        <a:solidFill>
          <a:schemeClr val="accent5">
            <a:lumMod val="60000"/>
            <a:lumOff val="40000"/>
          </a:schemeClr>
        </a:solidFill>
      </dgm:spPr>
      <dgm:t>
        <a:bodyPr/>
        <a:lstStyle/>
        <a:p>
          <a:r>
            <a:rPr lang="en-US" sz="1000" dirty="0">
              <a:solidFill>
                <a:srgbClr val="333399"/>
              </a:solidFill>
            </a:rPr>
            <a:t>Data</a:t>
          </a:r>
          <a:r>
            <a:rPr lang="en-US" sz="1000" dirty="0"/>
            <a:t> </a:t>
          </a:r>
          <a:r>
            <a:rPr lang="en-US" sz="1000" dirty="0">
              <a:solidFill>
                <a:srgbClr val="333399"/>
              </a:solidFill>
            </a:rPr>
            <a:t>collection</a:t>
          </a:r>
          <a:endParaRPr lang="uk-UA" sz="1000" dirty="0">
            <a:solidFill>
              <a:srgbClr val="333399"/>
            </a:solidFill>
          </a:endParaRPr>
        </a:p>
      </dgm:t>
    </dgm:pt>
    <dgm:pt modelId="{3C3882FE-B424-4654-8B1B-8696C2364184}" type="parTrans" cxnId="{9F881585-D043-40BA-A84E-B495F0BD4B74}">
      <dgm:prSet/>
      <dgm:spPr/>
      <dgm:t>
        <a:bodyPr/>
        <a:lstStyle/>
        <a:p>
          <a:endParaRPr lang="uk-UA"/>
        </a:p>
      </dgm:t>
    </dgm:pt>
    <dgm:pt modelId="{1BB5EA9A-1E03-489C-BE40-5BE9EC6B97F6}" type="sibTrans" cxnId="{9F881585-D043-40BA-A84E-B495F0BD4B74}">
      <dgm:prSet/>
      <dgm:spPr/>
      <dgm:t>
        <a:bodyPr/>
        <a:lstStyle/>
        <a:p>
          <a:endParaRPr lang="uk-UA"/>
        </a:p>
      </dgm:t>
    </dgm:pt>
    <dgm:pt modelId="{418D017F-3FD4-437E-B09A-0402C46B7C98}">
      <dgm:prSet phldrT="[Текст]"/>
      <dgm:spPr/>
      <dgm:t>
        <a:bodyPr/>
        <a:lstStyle/>
        <a:p>
          <a:r>
            <a:rPr lang="en-GB" dirty="0"/>
            <a:t> ICT to monitor the cognitive activity of subjects (10 ICT professionals with experience 5+ years, males, aged 21-31 years). </a:t>
          </a:r>
          <a:r>
            <a:rPr lang="en-US" dirty="0"/>
            <a:t>Experiment duration</a:t>
          </a:r>
          <a:r>
            <a:rPr lang="en-US"/>
            <a:t>: 6-</a:t>
          </a:r>
          <a:r>
            <a:rPr lang="en-GB"/>
            <a:t>7 </a:t>
          </a:r>
          <a:r>
            <a:rPr lang="en-GB" dirty="0"/>
            <a:t>weeks (3 times per week</a:t>
          </a:r>
          <a:r>
            <a:rPr lang="en-US" dirty="0"/>
            <a:t>, the same daytime</a:t>
          </a:r>
          <a:r>
            <a:rPr lang="en-GB" dirty="0"/>
            <a:t>).</a:t>
          </a:r>
          <a:endParaRPr lang="uk-UA" dirty="0"/>
        </a:p>
      </dgm:t>
    </dgm:pt>
    <dgm:pt modelId="{73ADD6BA-025A-4F0F-9EEC-5A3067F78791}" type="parTrans" cxnId="{A51B9ADF-1605-48E2-A66A-0025D9CFDFE4}">
      <dgm:prSet/>
      <dgm:spPr/>
      <dgm:t>
        <a:bodyPr/>
        <a:lstStyle/>
        <a:p>
          <a:endParaRPr lang="uk-UA"/>
        </a:p>
      </dgm:t>
    </dgm:pt>
    <dgm:pt modelId="{B390CCF6-02A3-4C6D-987F-A2721597A35D}" type="sibTrans" cxnId="{A51B9ADF-1605-48E2-A66A-0025D9CFDFE4}">
      <dgm:prSet/>
      <dgm:spPr/>
      <dgm:t>
        <a:bodyPr/>
        <a:lstStyle/>
        <a:p>
          <a:endParaRPr lang="uk-UA"/>
        </a:p>
      </dgm:t>
    </dgm:pt>
    <dgm:pt modelId="{4376F673-3C99-4038-B12E-DA246E0DC5AE}">
      <dgm:prSet phldrT="[Текст]" custT="1"/>
      <dgm:spPr>
        <a:solidFill>
          <a:schemeClr val="accent5">
            <a:lumMod val="60000"/>
            <a:lumOff val="40000"/>
          </a:schemeClr>
        </a:solidFill>
      </dgm:spPr>
      <dgm:t>
        <a:bodyPr/>
        <a:lstStyle/>
        <a:p>
          <a:r>
            <a:rPr lang="en-US" sz="1000" dirty="0">
              <a:solidFill>
                <a:srgbClr val="333399"/>
              </a:solidFill>
            </a:rPr>
            <a:t>Data cleaning</a:t>
          </a:r>
          <a:endParaRPr lang="uk-UA" sz="1000" dirty="0">
            <a:solidFill>
              <a:srgbClr val="333399"/>
            </a:solidFill>
          </a:endParaRPr>
        </a:p>
      </dgm:t>
    </dgm:pt>
    <dgm:pt modelId="{09B11812-B0FF-402F-8009-797979696EBC}" type="parTrans" cxnId="{E56188A5-295C-4F8D-87F0-CD1BF5A51CEC}">
      <dgm:prSet/>
      <dgm:spPr/>
      <dgm:t>
        <a:bodyPr/>
        <a:lstStyle/>
        <a:p>
          <a:endParaRPr lang="uk-UA"/>
        </a:p>
      </dgm:t>
    </dgm:pt>
    <dgm:pt modelId="{D1EDFA60-48B5-4B58-AD1A-EC99781F4BE4}" type="sibTrans" cxnId="{E56188A5-295C-4F8D-87F0-CD1BF5A51CEC}">
      <dgm:prSet/>
      <dgm:spPr/>
      <dgm:t>
        <a:bodyPr/>
        <a:lstStyle/>
        <a:p>
          <a:endParaRPr lang="uk-UA"/>
        </a:p>
      </dgm:t>
    </dgm:pt>
    <dgm:pt modelId="{3565D6DE-D13C-411A-B311-42AFA7FA22FA}">
      <dgm:prSet phldrT="[Текст]"/>
      <dgm:spPr/>
      <dgm:t>
        <a:bodyPr/>
        <a:lstStyle/>
        <a:p>
          <a:pPr>
            <a:buNone/>
          </a:pPr>
          <a:r>
            <a:rPr lang="en-GB" dirty="0"/>
            <a:t>Main reasons of the data safety decrease in our research analysis:</a:t>
          </a:r>
          <a:endParaRPr lang="uk-UA" dirty="0"/>
        </a:p>
      </dgm:t>
    </dgm:pt>
    <dgm:pt modelId="{DC019516-77CD-4EEB-80F3-DA6AD726F8CF}" type="parTrans" cxnId="{4F72429B-8A17-4B2A-AF76-2F323C6F74A2}">
      <dgm:prSet/>
      <dgm:spPr/>
      <dgm:t>
        <a:bodyPr/>
        <a:lstStyle/>
        <a:p>
          <a:endParaRPr lang="uk-UA"/>
        </a:p>
      </dgm:t>
    </dgm:pt>
    <dgm:pt modelId="{7D7A0677-D64A-4BA0-8336-1565F9F43C52}" type="sibTrans" cxnId="{4F72429B-8A17-4B2A-AF76-2F323C6F74A2}">
      <dgm:prSet/>
      <dgm:spPr/>
      <dgm:t>
        <a:bodyPr/>
        <a:lstStyle/>
        <a:p>
          <a:endParaRPr lang="uk-UA"/>
        </a:p>
      </dgm:t>
    </dgm:pt>
    <dgm:pt modelId="{24A9F776-BD1F-4F01-82A1-B4364B881BE7}">
      <dgm:prSet phldrT="[Текст]"/>
      <dgm:spPr/>
      <dgm:t>
        <a:bodyPr/>
        <a:lstStyle/>
        <a:p>
          <a:r>
            <a:rPr lang="en-US" dirty="0"/>
            <a:t> General numbers of tests’ days varied from subject to subject, because the</a:t>
          </a:r>
          <a:r>
            <a:rPr lang="en-GB" dirty="0"/>
            <a:t> sessions were organized in their actual workdays in their workplaces.</a:t>
          </a:r>
          <a:endParaRPr lang="uk-UA" dirty="0"/>
        </a:p>
      </dgm:t>
    </dgm:pt>
    <dgm:pt modelId="{F1688D98-2CB2-4000-9555-F0C9F5CFA665}" type="parTrans" cxnId="{D97B1D5F-8BA0-4BD4-9EBF-4AAC82840560}">
      <dgm:prSet/>
      <dgm:spPr/>
      <dgm:t>
        <a:bodyPr/>
        <a:lstStyle/>
        <a:p>
          <a:endParaRPr lang="uk-UA"/>
        </a:p>
      </dgm:t>
    </dgm:pt>
    <dgm:pt modelId="{BEA35BCF-AD1A-4D73-AAC3-75A1D918B332}" type="sibTrans" cxnId="{D97B1D5F-8BA0-4BD4-9EBF-4AAC82840560}">
      <dgm:prSet/>
      <dgm:spPr/>
      <dgm:t>
        <a:bodyPr/>
        <a:lstStyle/>
        <a:p>
          <a:endParaRPr lang="uk-UA"/>
        </a:p>
      </dgm:t>
    </dgm:pt>
    <dgm:pt modelId="{309F4CCF-E2AF-40E6-9F74-CE70D7EE83CA}">
      <dgm:prSet/>
      <dgm:spPr>
        <a:solidFill>
          <a:schemeClr val="accent5">
            <a:lumMod val="60000"/>
            <a:lumOff val="40000"/>
          </a:schemeClr>
        </a:solidFill>
      </dgm:spPr>
      <dgm:t>
        <a:bodyPr/>
        <a:lstStyle/>
        <a:p>
          <a:endParaRPr lang="uk-UA"/>
        </a:p>
      </dgm:t>
    </dgm:pt>
    <dgm:pt modelId="{C79E9F2A-34AF-45D2-9557-3CE60A3D889C}" type="parTrans" cxnId="{728F0FB0-90E0-473E-8B09-BD908F041375}">
      <dgm:prSet/>
      <dgm:spPr/>
      <dgm:t>
        <a:bodyPr/>
        <a:lstStyle/>
        <a:p>
          <a:endParaRPr lang="uk-UA"/>
        </a:p>
      </dgm:t>
    </dgm:pt>
    <dgm:pt modelId="{5F8B0D1D-A74D-49AD-9E58-6433CEF6F9CF}" type="sibTrans" cxnId="{728F0FB0-90E0-473E-8B09-BD908F041375}">
      <dgm:prSet/>
      <dgm:spPr/>
      <dgm:t>
        <a:bodyPr/>
        <a:lstStyle/>
        <a:p>
          <a:endParaRPr lang="uk-UA"/>
        </a:p>
      </dgm:t>
    </dgm:pt>
    <dgm:pt modelId="{E8F1A5DA-BE2A-4FFC-81F7-BF4E698A287A}">
      <dgm:prSet/>
      <dgm:spPr>
        <a:solidFill>
          <a:schemeClr val="accent5">
            <a:lumMod val="60000"/>
            <a:lumOff val="40000"/>
          </a:schemeClr>
        </a:solidFill>
      </dgm:spPr>
      <dgm:t>
        <a:bodyPr/>
        <a:lstStyle/>
        <a:p>
          <a:endParaRPr lang="uk-UA"/>
        </a:p>
      </dgm:t>
    </dgm:pt>
    <dgm:pt modelId="{8065366B-F57B-478B-AED7-BA2A471A9E5F}" type="parTrans" cxnId="{E66BCF4B-590F-49D3-BB38-BFC73F329A9E}">
      <dgm:prSet/>
      <dgm:spPr/>
      <dgm:t>
        <a:bodyPr/>
        <a:lstStyle/>
        <a:p>
          <a:endParaRPr lang="uk-UA"/>
        </a:p>
      </dgm:t>
    </dgm:pt>
    <dgm:pt modelId="{484A5677-142A-4C78-A286-9A6AD16F01C8}" type="sibTrans" cxnId="{E66BCF4B-590F-49D3-BB38-BFC73F329A9E}">
      <dgm:prSet/>
      <dgm:spPr/>
      <dgm:t>
        <a:bodyPr/>
        <a:lstStyle/>
        <a:p>
          <a:endParaRPr lang="uk-UA"/>
        </a:p>
      </dgm:t>
    </dgm:pt>
    <dgm:pt modelId="{FF49C610-4738-4E5A-800F-58CC2B3C4553}">
      <dgm:prSet/>
      <dgm:spPr/>
      <dgm:t>
        <a:bodyPr/>
        <a:lstStyle/>
        <a:p>
          <a:endParaRPr lang="uk-UA"/>
        </a:p>
      </dgm:t>
    </dgm:pt>
    <dgm:pt modelId="{39EB34A1-355D-4E9A-A525-DCE1D9EB43E4}" type="parTrans" cxnId="{8001709E-F628-4BF1-8591-71F164D19C4D}">
      <dgm:prSet/>
      <dgm:spPr/>
      <dgm:t>
        <a:bodyPr/>
        <a:lstStyle/>
        <a:p>
          <a:endParaRPr lang="uk-UA"/>
        </a:p>
      </dgm:t>
    </dgm:pt>
    <dgm:pt modelId="{0B8DA65C-32B8-4713-9AE3-4848BED088F3}" type="sibTrans" cxnId="{8001709E-F628-4BF1-8591-71F164D19C4D}">
      <dgm:prSet/>
      <dgm:spPr/>
      <dgm:t>
        <a:bodyPr/>
        <a:lstStyle/>
        <a:p>
          <a:endParaRPr lang="uk-UA"/>
        </a:p>
      </dgm:t>
    </dgm:pt>
    <dgm:pt modelId="{0429A4C0-00AB-40C4-892C-D87175966A7E}">
      <dgm:prSet/>
      <dgm:spPr/>
      <dgm:t>
        <a:bodyPr/>
        <a:lstStyle/>
        <a:p>
          <a:endParaRPr lang="uk-UA"/>
        </a:p>
      </dgm:t>
    </dgm:pt>
    <dgm:pt modelId="{4C22F77D-2D97-483C-8B01-5885A4CB4946}" type="parTrans" cxnId="{07C771E4-10BB-4E24-B8DD-155A3CEA3B63}">
      <dgm:prSet/>
      <dgm:spPr/>
      <dgm:t>
        <a:bodyPr/>
        <a:lstStyle/>
        <a:p>
          <a:endParaRPr lang="uk-UA"/>
        </a:p>
      </dgm:t>
    </dgm:pt>
    <dgm:pt modelId="{8BA8E6F3-379E-4B80-8C52-0F99393A4624}" type="sibTrans" cxnId="{07C771E4-10BB-4E24-B8DD-155A3CEA3B63}">
      <dgm:prSet/>
      <dgm:spPr/>
      <dgm:t>
        <a:bodyPr/>
        <a:lstStyle/>
        <a:p>
          <a:endParaRPr lang="uk-UA"/>
        </a:p>
      </dgm:t>
    </dgm:pt>
    <dgm:pt modelId="{091E5CC5-3EBA-4E19-8C4E-6C93430E4548}">
      <dgm:prSet phldrT="[Текст]"/>
      <dgm:spPr/>
      <dgm:t>
        <a:bodyPr/>
        <a:lstStyle/>
        <a:p>
          <a:r>
            <a:rPr lang="en-GB" dirty="0"/>
            <a:t> The survey included test performance (2 types of logical tasks</a:t>
          </a:r>
          <a:r>
            <a:rPr lang="en-US" dirty="0"/>
            <a:t>, free and fixed </a:t>
          </a:r>
          <a:r>
            <a:rPr lang="de-AT" dirty="0" err="1"/>
            <a:t>task</a:t>
          </a:r>
          <a:r>
            <a:rPr lang="en-US" dirty="0"/>
            <a:t>s’</a:t>
          </a:r>
          <a:r>
            <a:rPr lang="de-AT" dirty="0"/>
            <a:t> </a:t>
          </a:r>
          <a:r>
            <a:rPr lang="de-AT" dirty="0" err="1"/>
            <a:t>appearance</a:t>
          </a:r>
          <a:r>
            <a:rPr lang="de-AT" dirty="0"/>
            <a:t> time</a:t>
          </a:r>
          <a:r>
            <a:rPr lang="en-GB" dirty="0"/>
            <a:t>), blood pressure (systolic BPs and diastolic </a:t>
          </a:r>
          <a:r>
            <a:rPr lang="en-GB" dirty="0" err="1"/>
            <a:t>BPd</a:t>
          </a:r>
          <a:r>
            <a:rPr lang="en-GB" dirty="0"/>
            <a:t>) and heart rate (HR) before the test performance and afterwards. The time of the task performance (Ttp6 and Ttp5 respectively, in milliseconds) and reliability (η6 and η5) were measured and stored.</a:t>
          </a:r>
          <a:r>
            <a:rPr lang="en-US" dirty="0"/>
            <a:t> Test session: </a:t>
          </a:r>
          <a:r>
            <a:rPr lang="en-GB" dirty="0"/>
            <a:t>10 minutes long.</a:t>
          </a:r>
          <a:endParaRPr lang="uk-UA" dirty="0"/>
        </a:p>
      </dgm:t>
    </dgm:pt>
    <dgm:pt modelId="{2FCAF34C-261B-428C-A530-E2D3AEFDF715}" type="parTrans" cxnId="{78CFDDB8-954F-477B-9E67-DE2A1A54BBFA}">
      <dgm:prSet/>
      <dgm:spPr/>
      <dgm:t>
        <a:bodyPr/>
        <a:lstStyle/>
        <a:p>
          <a:endParaRPr lang="uk-UA"/>
        </a:p>
      </dgm:t>
    </dgm:pt>
    <dgm:pt modelId="{538DA4E1-710A-4378-879F-77177CA553EA}" type="sibTrans" cxnId="{78CFDDB8-954F-477B-9E67-DE2A1A54BBFA}">
      <dgm:prSet/>
      <dgm:spPr/>
      <dgm:t>
        <a:bodyPr/>
        <a:lstStyle/>
        <a:p>
          <a:endParaRPr lang="uk-UA"/>
        </a:p>
      </dgm:t>
    </dgm:pt>
    <dgm:pt modelId="{E8481940-C151-4AF5-9C19-B9E126800478}">
      <dgm:prSet phldrT="[Текст]"/>
      <dgm:spPr/>
      <dgm:t>
        <a:bodyPr/>
        <a:lstStyle/>
        <a:p>
          <a:r>
            <a:rPr lang="en-US" dirty="0"/>
            <a:t> Measuring real indices of multi-modal factors (external ones) may be affected in loss of some of the indicators that should be accounted at the stage of analysis.</a:t>
          </a:r>
          <a:endParaRPr lang="uk-UA" dirty="0"/>
        </a:p>
      </dgm:t>
    </dgm:pt>
    <dgm:pt modelId="{9E002B05-CDB6-4CB5-90B5-0A99E0E83A39}" type="parTrans" cxnId="{46B1D8A8-D7BF-4151-B559-59EE0E0FD24A}">
      <dgm:prSet/>
      <dgm:spPr/>
      <dgm:t>
        <a:bodyPr/>
        <a:lstStyle/>
        <a:p>
          <a:endParaRPr lang="uk-UA"/>
        </a:p>
      </dgm:t>
    </dgm:pt>
    <dgm:pt modelId="{DF277576-18D0-42AC-BA19-FF3423424BFE}" type="sibTrans" cxnId="{46B1D8A8-D7BF-4151-B559-59EE0E0FD24A}">
      <dgm:prSet/>
      <dgm:spPr/>
      <dgm:t>
        <a:bodyPr/>
        <a:lstStyle/>
        <a:p>
          <a:endParaRPr lang="uk-UA"/>
        </a:p>
      </dgm:t>
    </dgm:pt>
    <dgm:pt modelId="{FD50716A-AD61-46CF-9B35-6DB838F0AA7F}">
      <dgm:prSet phldrT="[Текст]"/>
      <dgm:spPr/>
      <dgm:t>
        <a:bodyPr/>
        <a:lstStyle/>
        <a:p>
          <a:r>
            <a:rPr lang="en-US" dirty="0"/>
            <a:t> </a:t>
          </a:r>
          <a:r>
            <a:rPr lang="en-US" b="0" dirty="0"/>
            <a:t>"Outliers" beyond physically reasonable values ​​were double checked and excluded from further analysis if necessary.</a:t>
          </a:r>
          <a:endParaRPr lang="uk-UA" dirty="0"/>
        </a:p>
      </dgm:t>
    </dgm:pt>
    <dgm:pt modelId="{346F7857-6524-4F34-9F08-9B01BF5BDCCC}" type="parTrans" cxnId="{1DB95F58-6889-4B23-AF03-96B5F52AF504}">
      <dgm:prSet/>
      <dgm:spPr/>
      <dgm:t>
        <a:bodyPr/>
        <a:lstStyle/>
        <a:p>
          <a:endParaRPr lang="uk-UA"/>
        </a:p>
      </dgm:t>
    </dgm:pt>
    <dgm:pt modelId="{70E1488D-65BA-4768-8EFB-03C695776CEF}" type="sibTrans" cxnId="{1DB95F58-6889-4B23-AF03-96B5F52AF504}">
      <dgm:prSet/>
      <dgm:spPr/>
      <dgm:t>
        <a:bodyPr/>
        <a:lstStyle/>
        <a:p>
          <a:endParaRPr lang="uk-UA"/>
        </a:p>
      </dgm:t>
    </dgm:pt>
    <dgm:pt modelId="{BAFE8C27-9936-4971-8A90-20E3C2C9811F}">
      <dgm:prSet phldrT="[Текст]"/>
      <dgm:spPr/>
      <dgm:t>
        <a:bodyPr/>
        <a:lstStyle/>
        <a:p>
          <a:r>
            <a:rPr lang="ru-RU" dirty="0"/>
            <a:t> </a:t>
          </a:r>
          <a:r>
            <a:rPr lang="en-US" dirty="0">
              <a:solidFill>
                <a:srgbClr val="3333FF"/>
              </a:solidFill>
            </a:rPr>
            <a:t>Space weather</a:t>
          </a:r>
          <a:r>
            <a:rPr lang="en-US" dirty="0">
              <a:solidFill>
                <a:schemeClr val="tx1"/>
              </a:solidFill>
            </a:rPr>
            <a:t> a</a:t>
          </a:r>
          <a:r>
            <a:rPr lang="en-GB" dirty="0" err="1"/>
            <a:t>nd</a:t>
          </a:r>
          <a:r>
            <a:rPr lang="en-GB" dirty="0"/>
            <a:t> atmospheric pressure were registered as external factors.   </a:t>
          </a:r>
          <a:endParaRPr lang="uk-UA" dirty="0"/>
        </a:p>
      </dgm:t>
    </dgm:pt>
    <dgm:pt modelId="{A1099838-2F58-49F9-B1F3-F413FE2B8767}" type="parTrans" cxnId="{7466E792-B1B2-43C0-88AA-B355F6C48B1C}">
      <dgm:prSet/>
      <dgm:spPr/>
      <dgm:t>
        <a:bodyPr/>
        <a:lstStyle/>
        <a:p>
          <a:endParaRPr lang="uk-UA"/>
        </a:p>
      </dgm:t>
    </dgm:pt>
    <dgm:pt modelId="{E77C6884-57B3-4C80-BF42-4E76466B5556}" type="sibTrans" cxnId="{7466E792-B1B2-43C0-88AA-B355F6C48B1C}">
      <dgm:prSet/>
      <dgm:spPr/>
      <dgm:t>
        <a:bodyPr/>
        <a:lstStyle/>
        <a:p>
          <a:endParaRPr lang="uk-UA"/>
        </a:p>
      </dgm:t>
    </dgm:pt>
    <dgm:pt modelId="{DC40BEE7-6C88-466B-8650-07A60CBB29F2}" type="pres">
      <dgm:prSet presAssocID="{4B6844F7-17D7-40F9-B5AF-3EEC101C03FC}" presName="linearFlow" presStyleCnt="0">
        <dgm:presLayoutVars>
          <dgm:dir/>
          <dgm:animLvl val="lvl"/>
          <dgm:resizeHandles val="exact"/>
        </dgm:presLayoutVars>
      </dgm:prSet>
      <dgm:spPr/>
    </dgm:pt>
    <dgm:pt modelId="{6B04E671-3A31-4FD8-A9C5-75B79F9110B6}" type="pres">
      <dgm:prSet presAssocID="{F7C502E1-7CB5-4B9F-9DC3-B3AA20FC5285}" presName="composite" presStyleCnt="0"/>
      <dgm:spPr/>
    </dgm:pt>
    <dgm:pt modelId="{C2081DA9-D998-4401-9146-3D81E7DA1F09}" type="pres">
      <dgm:prSet presAssocID="{F7C502E1-7CB5-4B9F-9DC3-B3AA20FC5285}" presName="parentText" presStyleLbl="alignNode1" presStyleIdx="0" presStyleCnt="5">
        <dgm:presLayoutVars>
          <dgm:chMax val="1"/>
          <dgm:bulletEnabled val="1"/>
        </dgm:presLayoutVars>
      </dgm:prSet>
      <dgm:spPr/>
    </dgm:pt>
    <dgm:pt modelId="{74A61CE4-BB23-4F8A-836B-EF60B4F9F024}" type="pres">
      <dgm:prSet presAssocID="{F7C502E1-7CB5-4B9F-9DC3-B3AA20FC5285}" presName="descendantText" presStyleLbl="alignAcc1" presStyleIdx="0" presStyleCnt="5" custLinFactNeighborX="-5" custLinFactNeighborY="-6896">
        <dgm:presLayoutVars>
          <dgm:bulletEnabled val="1"/>
        </dgm:presLayoutVars>
      </dgm:prSet>
      <dgm:spPr/>
    </dgm:pt>
    <dgm:pt modelId="{0B67E51D-8F05-4FF2-A21E-9C08D149FAE2}" type="pres">
      <dgm:prSet presAssocID="{557A571F-4195-4A90-9CAB-A5878AFF0697}" presName="sp" presStyleCnt="0"/>
      <dgm:spPr/>
    </dgm:pt>
    <dgm:pt modelId="{7CEFA062-A2E4-4219-89E2-F163F96872B6}" type="pres">
      <dgm:prSet presAssocID="{0952050F-A6F0-4B0D-94E9-FBC67B2576B8}" presName="composite" presStyleCnt="0"/>
      <dgm:spPr/>
    </dgm:pt>
    <dgm:pt modelId="{C963013C-E7CB-48D2-B1C2-1858FEDF94CB}" type="pres">
      <dgm:prSet presAssocID="{0952050F-A6F0-4B0D-94E9-FBC67B2576B8}" presName="parentText" presStyleLbl="alignNode1" presStyleIdx="1" presStyleCnt="5">
        <dgm:presLayoutVars>
          <dgm:chMax val="1"/>
          <dgm:bulletEnabled val="1"/>
        </dgm:presLayoutVars>
      </dgm:prSet>
      <dgm:spPr/>
    </dgm:pt>
    <dgm:pt modelId="{3F24FC5E-3F0D-4EB5-BADA-0A223707CCFA}" type="pres">
      <dgm:prSet presAssocID="{0952050F-A6F0-4B0D-94E9-FBC67B2576B8}" presName="descendantText" presStyleLbl="alignAcc1" presStyleIdx="1" presStyleCnt="5">
        <dgm:presLayoutVars>
          <dgm:bulletEnabled val="1"/>
        </dgm:presLayoutVars>
      </dgm:prSet>
      <dgm:spPr/>
    </dgm:pt>
    <dgm:pt modelId="{BC6082A0-C57A-4492-A4AD-12995C91FE56}" type="pres">
      <dgm:prSet presAssocID="{1BB5EA9A-1E03-489C-BE40-5BE9EC6B97F6}" presName="sp" presStyleCnt="0"/>
      <dgm:spPr/>
    </dgm:pt>
    <dgm:pt modelId="{23AA763C-A049-419A-8B31-569D61EA9ED8}" type="pres">
      <dgm:prSet presAssocID="{4376F673-3C99-4038-B12E-DA246E0DC5AE}" presName="composite" presStyleCnt="0"/>
      <dgm:spPr/>
    </dgm:pt>
    <dgm:pt modelId="{F5AFB458-08AD-438B-B792-771BED6119F9}" type="pres">
      <dgm:prSet presAssocID="{4376F673-3C99-4038-B12E-DA246E0DC5AE}" presName="parentText" presStyleLbl="alignNode1" presStyleIdx="2" presStyleCnt="5">
        <dgm:presLayoutVars>
          <dgm:chMax val="1"/>
          <dgm:bulletEnabled val="1"/>
        </dgm:presLayoutVars>
      </dgm:prSet>
      <dgm:spPr/>
    </dgm:pt>
    <dgm:pt modelId="{42C13B16-557E-4BAA-8524-5173986D2F00}" type="pres">
      <dgm:prSet presAssocID="{4376F673-3C99-4038-B12E-DA246E0DC5AE}" presName="descendantText" presStyleLbl="alignAcc1" presStyleIdx="2" presStyleCnt="5">
        <dgm:presLayoutVars>
          <dgm:bulletEnabled val="1"/>
        </dgm:presLayoutVars>
      </dgm:prSet>
      <dgm:spPr/>
    </dgm:pt>
    <dgm:pt modelId="{EB8A26B5-063C-4D97-98D0-6682CD630B8D}" type="pres">
      <dgm:prSet presAssocID="{D1EDFA60-48B5-4B58-AD1A-EC99781F4BE4}" presName="sp" presStyleCnt="0"/>
      <dgm:spPr/>
    </dgm:pt>
    <dgm:pt modelId="{EF6D1226-3AA4-48E7-8CD2-171AB2DCF9E8}" type="pres">
      <dgm:prSet presAssocID="{309F4CCF-E2AF-40E6-9F74-CE70D7EE83CA}" presName="composite" presStyleCnt="0"/>
      <dgm:spPr/>
    </dgm:pt>
    <dgm:pt modelId="{2D3402F1-B707-4041-8710-A31EB02894F1}" type="pres">
      <dgm:prSet presAssocID="{309F4CCF-E2AF-40E6-9F74-CE70D7EE83CA}" presName="parentText" presStyleLbl="alignNode1" presStyleIdx="3" presStyleCnt="5">
        <dgm:presLayoutVars>
          <dgm:chMax val="1"/>
          <dgm:bulletEnabled val="1"/>
        </dgm:presLayoutVars>
      </dgm:prSet>
      <dgm:spPr/>
    </dgm:pt>
    <dgm:pt modelId="{FF868C91-96B4-4468-9E7D-30DCA3F7A41A}" type="pres">
      <dgm:prSet presAssocID="{309F4CCF-E2AF-40E6-9F74-CE70D7EE83CA}" presName="descendantText" presStyleLbl="alignAcc1" presStyleIdx="3" presStyleCnt="5">
        <dgm:presLayoutVars>
          <dgm:bulletEnabled val="1"/>
        </dgm:presLayoutVars>
      </dgm:prSet>
      <dgm:spPr/>
    </dgm:pt>
    <dgm:pt modelId="{C20E1F09-830C-4890-B2DF-8063CC7EDDBA}" type="pres">
      <dgm:prSet presAssocID="{5F8B0D1D-A74D-49AD-9E58-6433CEF6F9CF}" presName="sp" presStyleCnt="0"/>
      <dgm:spPr/>
    </dgm:pt>
    <dgm:pt modelId="{C10E8D28-DC35-437E-AD80-B9AE9D01BA91}" type="pres">
      <dgm:prSet presAssocID="{E8F1A5DA-BE2A-4FFC-81F7-BF4E698A287A}" presName="composite" presStyleCnt="0"/>
      <dgm:spPr/>
    </dgm:pt>
    <dgm:pt modelId="{7B06483D-88CE-4AEA-8659-3BAC67E5270E}" type="pres">
      <dgm:prSet presAssocID="{E8F1A5DA-BE2A-4FFC-81F7-BF4E698A287A}" presName="parentText" presStyleLbl="alignNode1" presStyleIdx="4" presStyleCnt="5">
        <dgm:presLayoutVars>
          <dgm:chMax val="1"/>
          <dgm:bulletEnabled val="1"/>
        </dgm:presLayoutVars>
      </dgm:prSet>
      <dgm:spPr/>
    </dgm:pt>
    <dgm:pt modelId="{BC4F43DD-2120-4291-9F19-2DE096A3CB09}" type="pres">
      <dgm:prSet presAssocID="{E8F1A5DA-BE2A-4FFC-81F7-BF4E698A287A}" presName="descendantText" presStyleLbl="alignAcc1" presStyleIdx="4" presStyleCnt="5">
        <dgm:presLayoutVars>
          <dgm:bulletEnabled val="1"/>
        </dgm:presLayoutVars>
      </dgm:prSet>
      <dgm:spPr/>
    </dgm:pt>
  </dgm:ptLst>
  <dgm:cxnLst>
    <dgm:cxn modelId="{AEDE8110-65B0-4FAE-87D3-983C0D22BE3E}" type="presOf" srcId="{FD50716A-AD61-46CF-9B35-6DB838F0AA7F}" destId="{42C13B16-557E-4BAA-8524-5173986D2F00}" srcOrd="0" destOrd="3" presId="urn:microsoft.com/office/officeart/2005/8/layout/chevron2"/>
    <dgm:cxn modelId="{6636A312-8FBC-47F9-84CA-D4A645DAF9A4}" type="presOf" srcId="{309F4CCF-E2AF-40E6-9F74-CE70D7EE83CA}" destId="{2D3402F1-B707-4041-8710-A31EB02894F1}" srcOrd="0" destOrd="0" presId="urn:microsoft.com/office/officeart/2005/8/layout/chevron2"/>
    <dgm:cxn modelId="{0CDDA223-295B-4013-A748-53B727636CAD}" type="presOf" srcId="{4376F673-3C99-4038-B12E-DA246E0DC5AE}" destId="{F5AFB458-08AD-438B-B792-771BED6119F9}" srcOrd="0" destOrd="0" presId="urn:microsoft.com/office/officeart/2005/8/layout/chevron2"/>
    <dgm:cxn modelId="{6C3D6631-A55D-4C67-A9E4-EC097DFF6D03}" type="presOf" srcId="{418D017F-3FD4-437E-B09A-0402C46B7C98}" destId="{3F24FC5E-3F0D-4EB5-BADA-0A223707CCFA}" srcOrd="0" destOrd="0" presId="urn:microsoft.com/office/officeart/2005/8/layout/chevron2"/>
    <dgm:cxn modelId="{E83C353A-1772-47B3-9680-9B6FEE3353F0}" type="presOf" srcId="{F7C502E1-7CB5-4B9F-9DC3-B3AA20FC5285}" destId="{C2081DA9-D998-4401-9146-3D81E7DA1F09}" srcOrd="0" destOrd="0" presId="urn:microsoft.com/office/officeart/2005/8/layout/chevron2"/>
    <dgm:cxn modelId="{D97B1D5F-8BA0-4BD4-9EBF-4AAC82840560}" srcId="{4376F673-3C99-4038-B12E-DA246E0DC5AE}" destId="{24A9F776-BD1F-4F01-82A1-B4364B881BE7}" srcOrd="1" destOrd="0" parTransId="{F1688D98-2CB2-4000-9555-F0C9F5CFA665}" sibTransId="{BEA35BCF-AD1A-4D73-AAC3-75A1D918B332}"/>
    <dgm:cxn modelId="{52B57C49-0562-491F-81DC-85C7D8EEC43A}" srcId="{F7C502E1-7CB5-4B9F-9DC3-B3AA20FC5285}" destId="{1BD35B1B-AC3D-453F-880E-DA336938C5B2}" srcOrd="1" destOrd="0" parTransId="{43D984E3-6A8E-479D-A3FB-D4DB43881A7C}" sibTransId="{10C42EDB-1F07-4A2E-A681-CCF563E8F340}"/>
    <dgm:cxn modelId="{E66BCF4B-590F-49D3-BB38-BFC73F329A9E}" srcId="{4B6844F7-17D7-40F9-B5AF-3EEC101C03FC}" destId="{E8F1A5DA-BE2A-4FFC-81F7-BF4E698A287A}" srcOrd="4" destOrd="0" parTransId="{8065366B-F57B-478B-AED7-BA2A471A9E5F}" sibTransId="{484A5677-142A-4C78-A286-9A6AD16F01C8}"/>
    <dgm:cxn modelId="{CD10C56C-782B-4E64-A9BB-E63C76889194}" srcId="{F7C502E1-7CB5-4B9F-9DC3-B3AA20FC5285}" destId="{76763E99-5087-401C-B2B4-2F33425B0844}" srcOrd="0" destOrd="0" parTransId="{943B043C-10AD-409A-9402-24527913796B}" sibTransId="{8E67D3FB-6BC0-45D4-9159-E251BB27BF87}"/>
    <dgm:cxn modelId="{6C091052-BBE4-4CB5-89DF-BC17F6778790}" type="presOf" srcId="{091E5CC5-3EBA-4E19-8C4E-6C93430E4548}" destId="{3F24FC5E-3F0D-4EB5-BADA-0A223707CCFA}" srcOrd="0" destOrd="1" presId="urn:microsoft.com/office/officeart/2005/8/layout/chevron2"/>
    <dgm:cxn modelId="{EBF60056-B827-4543-91B6-787807C6A143}" type="presOf" srcId="{E8481940-C151-4AF5-9C19-B9E126800478}" destId="{42C13B16-557E-4BAA-8524-5173986D2F00}" srcOrd="0" destOrd="2" presId="urn:microsoft.com/office/officeart/2005/8/layout/chevron2"/>
    <dgm:cxn modelId="{1DB95F58-6889-4B23-AF03-96B5F52AF504}" srcId="{4376F673-3C99-4038-B12E-DA246E0DC5AE}" destId="{FD50716A-AD61-46CF-9B35-6DB838F0AA7F}" srcOrd="3" destOrd="0" parTransId="{346F7857-6524-4F34-9F08-9B01BF5BDCCC}" sibTransId="{70E1488D-65BA-4768-8EFB-03C695776CEF}"/>
    <dgm:cxn modelId="{9F881585-D043-40BA-A84E-B495F0BD4B74}" srcId="{4B6844F7-17D7-40F9-B5AF-3EEC101C03FC}" destId="{0952050F-A6F0-4B0D-94E9-FBC67B2576B8}" srcOrd="1" destOrd="0" parTransId="{3C3882FE-B424-4654-8B1B-8696C2364184}" sibTransId="{1BB5EA9A-1E03-489C-BE40-5BE9EC6B97F6}"/>
    <dgm:cxn modelId="{7466E792-B1B2-43C0-88AA-B355F6C48B1C}" srcId="{0952050F-A6F0-4B0D-94E9-FBC67B2576B8}" destId="{BAFE8C27-9936-4971-8A90-20E3C2C9811F}" srcOrd="2" destOrd="0" parTransId="{A1099838-2F58-49F9-B1F3-F413FE2B8767}" sibTransId="{E77C6884-57B3-4C80-BF42-4E76466B5556}"/>
    <dgm:cxn modelId="{CBE7179A-605F-4968-9511-6AE6EA1D9B96}" type="presOf" srcId="{BAFE8C27-9936-4971-8A90-20E3C2C9811F}" destId="{3F24FC5E-3F0D-4EB5-BADA-0A223707CCFA}" srcOrd="0" destOrd="2" presId="urn:microsoft.com/office/officeart/2005/8/layout/chevron2"/>
    <dgm:cxn modelId="{4F72429B-8A17-4B2A-AF76-2F323C6F74A2}" srcId="{4376F673-3C99-4038-B12E-DA246E0DC5AE}" destId="{3565D6DE-D13C-411A-B311-42AFA7FA22FA}" srcOrd="0" destOrd="0" parTransId="{DC019516-77CD-4EEB-80F3-DA6AD726F8CF}" sibTransId="{7D7A0677-D64A-4BA0-8336-1565F9F43C52}"/>
    <dgm:cxn modelId="{8001709E-F628-4BF1-8591-71F164D19C4D}" srcId="{E8F1A5DA-BE2A-4FFC-81F7-BF4E698A287A}" destId="{FF49C610-4738-4E5A-800F-58CC2B3C4553}" srcOrd="0" destOrd="0" parTransId="{39EB34A1-355D-4E9A-A525-DCE1D9EB43E4}" sibTransId="{0B8DA65C-32B8-4713-9AE3-4848BED088F3}"/>
    <dgm:cxn modelId="{E56188A5-295C-4F8D-87F0-CD1BF5A51CEC}" srcId="{4B6844F7-17D7-40F9-B5AF-3EEC101C03FC}" destId="{4376F673-3C99-4038-B12E-DA246E0DC5AE}" srcOrd="2" destOrd="0" parTransId="{09B11812-B0FF-402F-8009-797979696EBC}" sibTransId="{D1EDFA60-48B5-4B58-AD1A-EC99781F4BE4}"/>
    <dgm:cxn modelId="{46B1D8A8-D7BF-4151-B559-59EE0E0FD24A}" srcId="{4376F673-3C99-4038-B12E-DA246E0DC5AE}" destId="{E8481940-C151-4AF5-9C19-B9E126800478}" srcOrd="2" destOrd="0" parTransId="{9E002B05-CDB6-4CB5-90B5-0A99E0E83A39}" sibTransId="{DF277576-18D0-42AC-BA19-FF3423424BFE}"/>
    <dgm:cxn modelId="{728F0FB0-90E0-473E-8B09-BD908F041375}" srcId="{4B6844F7-17D7-40F9-B5AF-3EEC101C03FC}" destId="{309F4CCF-E2AF-40E6-9F74-CE70D7EE83CA}" srcOrd="3" destOrd="0" parTransId="{C79E9F2A-34AF-45D2-9557-3CE60A3D889C}" sibTransId="{5F8B0D1D-A74D-49AD-9E58-6433CEF6F9CF}"/>
    <dgm:cxn modelId="{C3812FB3-FC6A-45F2-9C40-3770371D7879}" type="presOf" srcId="{E8F1A5DA-BE2A-4FFC-81F7-BF4E698A287A}" destId="{7B06483D-88CE-4AEA-8659-3BAC67E5270E}" srcOrd="0" destOrd="0" presId="urn:microsoft.com/office/officeart/2005/8/layout/chevron2"/>
    <dgm:cxn modelId="{78CFDDB8-954F-477B-9E67-DE2A1A54BBFA}" srcId="{0952050F-A6F0-4B0D-94E9-FBC67B2576B8}" destId="{091E5CC5-3EBA-4E19-8C4E-6C93430E4548}" srcOrd="1" destOrd="0" parTransId="{2FCAF34C-261B-428C-A530-E2D3AEFDF715}" sibTransId="{538DA4E1-710A-4378-879F-77177CA553EA}"/>
    <dgm:cxn modelId="{2F5A42BB-9ED2-4527-A844-9F10B3A965A6}" type="presOf" srcId="{4B6844F7-17D7-40F9-B5AF-3EEC101C03FC}" destId="{DC40BEE7-6C88-466B-8650-07A60CBB29F2}" srcOrd="0" destOrd="0" presId="urn:microsoft.com/office/officeart/2005/8/layout/chevron2"/>
    <dgm:cxn modelId="{3B040AC0-EC86-4B83-9426-CAAF9B93D9FF}" type="presOf" srcId="{FF49C610-4738-4E5A-800F-58CC2B3C4553}" destId="{BC4F43DD-2120-4291-9F19-2DE096A3CB09}" srcOrd="0" destOrd="0" presId="urn:microsoft.com/office/officeart/2005/8/layout/chevron2"/>
    <dgm:cxn modelId="{4812F5C7-10A1-4966-AE11-011AC61C6CED}" type="presOf" srcId="{24A9F776-BD1F-4F01-82A1-B4364B881BE7}" destId="{42C13B16-557E-4BAA-8524-5173986D2F00}" srcOrd="0" destOrd="1" presId="urn:microsoft.com/office/officeart/2005/8/layout/chevron2"/>
    <dgm:cxn modelId="{7A7833C8-D6F5-432B-B453-54B3584AFE1E}" srcId="{4B6844F7-17D7-40F9-B5AF-3EEC101C03FC}" destId="{F7C502E1-7CB5-4B9F-9DC3-B3AA20FC5285}" srcOrd="0" destOrd="0" parTransId="{5E962F00-DF53-49FB-BCAB-627666680AF3}" sibTransId="{557A571F-4195-4A90-9CAB-A5878AFF0697}"/>
    <dgm:cxn modelId="{4A8FEDCE-A896-4B0B-9951-F5C9748595B9}" type="presOf" srcId="{0429A4C0-00AB-40C4-892C-D87175966A7E}" destId="{BC4F43DD-2120-4291-9F19-2DE096A3CB09}" srcOrd="0" destOrd="1" presId="urn:microsoft.com/office/officeart/2005/8/layout/chevron2"/>
    <dgm:cxn modelId="{076182D4-6E58-4661-BF0B-2AAB3AC86F93}" type="presOf" srcId="{76763E99-5087-401C-B2B4-2F33425B0844}" destId="{74A61CE4-BB23-4F8A-836B-EF60B4F9F024}" srcOrd="0" destOrd="0" presId="urn:microsoft.com/office/officeart/2005/8/layout/chevron2"/>
    <dgm:cxn modelId="{3183B5D4-CF9B-4104-B56F-9C090F3A699A}" type="presOf" srcId="{0952050F-A6F0-4B0D-94E9-FBC67B2576B8}" destId="{C963013C-E7CB-48D2-B1C2-1858FEDF94CB}" srcOrd="0" destOrd="0" presId="urn:microsoft.com/office/officeart/2005/8/layout/chevron2"/>
    <dgm:cxn modelId="{A51B9ADF-1605-48E2-A66A-0025D9CFDFE4}" srcId="{0952050F-A6F0-4B0D-94E9-FBC67B2576B8}" destId="{418D017F-3FD4-437E-B09A-0402C46B7C98}" srcOrd="0" destOrd="0" parTransId="{73ADD6BA-025A-4F0F-9EEC-5A3067F78791}" sibTransId="{B390CCF6-02A3-4C6D-987F-A2721597A35D}"/>
    <dgm:cxn modelId="{07C771E4-10BB-4E24-B8DD-155A3CEA3B63}" srcId="{E8F1A5DA-BE2A-4FFC-81F7-BF4E698A287A}" destId="{0429A4C0-00AB-40C4-892C-D87175966A7E}" srcOrd="1" destOrd="0" parTransId="{4C22F77D-2D97-483C-8B01-5885A4CB4946}" sibTransId="{8BA8E6F3-379E-4B80-8C52-0F99393A4624}"/>
    <dgm:cxn modelId="{8562B0EB-052D-4CCA-AFE7-8404E68F8497}" type="presOf" srcId="{1BD35B1B-AC3D-453F-880E-DA336938C5B2}" destId="{74A61CE4-BB23-4F8A-836B-EF60B4F9F024}" srcOrd="0" destOrd="1" presId="urn:microsoft.com/office/officeart/2005/8/layout/chevron2"/>
    <dgm:cxn modelId="{C056FFEE-3023-4047-AC91-A737297278C9}" type="presOf" srcId="{3565D6DE-D13C-411A-B311-42AFA7FA22FA}" destId="{42C13B16-557E-4BAA-8524-5173986D2F00}" srcOrd="0" destOrd="0" presId="urn:microsoft.com/office/officeart/2005/8/layout/chevron2"/>
    <dgm:cxn modelId="{B4ACFAED-8541-4C1F-B075-CE07B5115344}" type="presParOf" srcId="{DC40BEE7-6C88-466B-8650-07A60CBB29F2}" destId="{6B04E671-3A31-4FD8-A9C5-75B79F9110B6}" srcOrd="0" destOrd="0" presId="urn:microsoft.com/office/officeart/2005/8/layout/chevron2"/>
    <dgm:cxn modelId="{4BEDBB83-8F95-45FB-832D-1B3F4D137E3E}" type="presParOf" srcId="{6B04E671-3A31-4FD8-A9C5-75B79F9110B6}" destId="{C2081DA9-D998-4401-9146-3D81E7DA1F09}" srcOrd="0" destOrd="0" presId="urn:microsoft.com/office/officeart/2005/8/layout/chevron2"/>
    <dgm:cxn modelId="{1E379426-973A-4842-B6FF-93B83BB2D2F6}" type="presParOf" srcId="{6B04E671-3A31-4FD8-A9C5-75B79F9110B6}" destId="{74A61CE4-BB23-4F8A-836B-EF60B4F9F024}" srcOrd="1" destOrd="0" presId="urn:microsoft.com/office/officeart/2005/8/layout/chevron2"/>
    <dgm:cxn modelId="{64AF0685-FE8F-49DF-89FF-42BAD6106465}" type="presParOf" srcId="{DC40BEE7-6C88-466B-8650-07A60CBB29F2}" destId="{0B67E51D-8F05-4FF2-A21E-9C08D149FAE2}" srcOrd="1" destOrd="0" presId="urn:microsoft.com/office/officeart/2005/8/layout/chevron2"/>
    <dgm:cxn modelId="{44A49954-ACA8-4531-AC0E-8215A6549DE5}" type="presParOf" srcId="{DC40BEE7-6C88-466B-8650-07A60CBB29F2}" destId="{7CEFA062-A2E4-4219-89E2-F163F96872B6}" srcOrd="2" destOrd="0" presId="urn:microsoft.com/office/officeart/2005/8/layout/chevron2"/>
    <dgm:cxn modelId="{E8D68D8B-BC09-4810-81D2-327E84B52EF8}" type="presParOf" srcId="{7CEFA062-A2E4-4219-89E2-F163F96872B6}" destId="{C963013C-E7CB-48D2-B1C2-1858FEDF94CB}" srcOrd="0" destOrd="0" presId="urn:microsoft.com/office/officeart/2005/8/layout/chevron2"/>
    <dgm:cxn modelId="{2E6CC3B8-95ED-4E04-90EC-F057D884222B}" type="presParOf" srcId="{7CEFA062-A2E4-4219-89E2-F163F96872B6}" destId="{3F24FC5E-3F0D-4EB5-BADA-0A223707CCFA}" srcOrd="1" destOrd="0" presId="urn:microsoft.com/office/officeart/2005/8/layout/chevron2"/>
    <dgm:cxn modelId="{7A85DC05-C8CA-4E8A-A4DA-7726366EAFD9}" type="presParOf" srcId="{DC40BEE7-6C88-466B-8650-07A60CBB29F2}" destId="{BC6082A0-C57A-4492-A4AD-12995C91FE56}" srcOrd="3" destOrd="0" presId="urn:microsoft.com/office/officeart/2005/8/layout/chevron2"/>
    <dgm:cxn modelId="{E660BB90-0D4F-4580-A57F-3F8E7C366144}" type="presParOf" srcId="{DC40BEE7-6C88-466B-8650-07A60CBB29F2}" destId="{23AA763C-A049-419A-8B31-569D61EA9ED8}" srcOrd="4" destOrd="0" presId="urn:microsoft.com/office/officeart/2005/8/layout/chevron2"/>
    <dgm:cxn modelId="{05E86BA5-5357-4315-9BE3-C3FDB3BE2359}" type="presParOf" srcId="{23AA763C-A049-419A-8B31-569D61EA9ED8}" destId="{F5AFB458-08AD-438B-B792-771BED6119F9}" srcOrd="0" destOrd="0" presId="urn:microsoft.com/office/officeart/2005/8/layout/chevron2"/>
    <dgm:cxn modelId="{30BCBB79-BD55-4FFC-B39B-221BE1CE6B1E}" type="presParOf" srcId="{23AA763C-A049-419A-8B31-569D61EA9ED8}" destId="{42C13B16-557E-4BAA-8524-5173986D2F00}" srcOrd="1" destOrd="0" presId="urn:microsoft.com/office/officeart/2005/8/layout/chevron2"/>
    <dgm:cxn modelId="{672083A1-F83D-4118-B7FC-001BFB8C5B4E}" type="presParOf" srcId="{DC40BEE7-6C88-466B-8650-07A60CBB29F2}" destId="{EB8A26B5-063C-4D97-98D0-6682CD630B8D}" srcOrd="5" destOrd="0" presId="urn:microsoft.com/office/officeart/2005/8/layout/chevron2"/>
    <dgm:cxn modelId="{FF11BA8E-D992-4FE2-B445-F71EFC249C91}" type="presParOf" srcId="{DC40BEE7-6C88-466B-8650-07A60CBB29F2}" destId="{EF6D1226-3AA4-48E7-8CD2-171AB2DCF9E8}" srcOrd="6" destOrd="0" presId="urn:microsoft.com/office/officeart/2005/8/layout/chevron2"/>
    <dgm:cxn modelId="{78C4A773-8CEC-4357-8C6D-97A8434A3644}" type="presParOf" srcId="{EF6D1226-3AA4-48E7-8CD2-171AB2DCF9E8}" destId="{2D3402F1-B707-4041-8710-A31EB02894F1}" srcOrd="0" destOrd="0" presId="urn:microsoft.com/office/officeart/2005/8/layout/chevron2"/>
    <dgm:cxn modelId="{091CDAB4-6D44-48F7-88C9-FC67AD761906}" type="presParOf" srcId="{EF6D1226-3AA4-48E7-8CD2-171AB2DCF9E8}" destId="{FF868C91-96B4-4468-9E7D-30DCA3F7A41A}" srcOrd="1" destOrd="0" presId="urn:microsoft.com/office/officeart/2005/8/layout/chevron2"/>
    <dgm:cxn modelId="{715CCC20-8FC4-4359-BE0C-43122B8D3734}" type="presParOf" srcId="{DC40BEE7-6C88-466B-8650-07A60CBB29F2}" destId="{C20E1F09-830C-4890-B2DF-8063CC7EDDBA}" srcOrd="7" destOrd="0" presId="urn:microsoft.com/office/officeart/2005/8/layout/chevron2"/>
    <dgm:cxn modelId="{0F73B7D2-50C0-4A12-BC48-3FBA9A0E898D}" type="presParOf" srcId="{DC40BEE7-6C88-466B-8650-07A60CBB29F2}" destId="{C10E8D28-DC35-437E-AD80-B9AE9D01BA91}" srcOrd="8" destOrd="0" presId="urn:microsoft.com/office/officeart/2005/8/layout/chevron2"/>
    <dgm:cxn modelId="{9F403804-5D34-4E05-91BE-0961650F1267}" type="presParOf" srcId="{C10E8D28-DC35-437E-AD80-B9AE9D01BA91}" destId="{7B06483D-88CE-4AEA-8659-3BAC67E5270E}" srcOrd="0" destOrd="0" presId="urn:microsoft.com/office/officeart/2005/8/layout/chevron2"/>
    <dgm:cxn modelId="{B2F9787E-3A5F-4DAF-B389-65F590656292}" type="presParOf" srcId="{C10E8D28-DC35-437E-AD80-B9AE9D01BA91}" destId="{BC4F43DD-2120-4291-9F19-2DE096A3CB0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2330C-CC51-4209-8A11-587412EA17E2}">
      <dsp:nvSpPr>
        <dsp:cNvPr id="0" name=""/>
        <dsp:cNvSpPr/>
      </dsp:nvSpPr>
      <dsp:spPr>
        <a:xfrm rot="10800000">
          <a:off x="2170445" y="2673"/>
          <a:ext cx="8043754" cy="603958"/>
        </a:xfrm>
        <a:prstGeom prst="homePlat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29"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We are living in conditions when we receive more data every day than ever before. </a:t>
          </a:r>
          <a:r>
            <a:rPr lang="en-US" sz="1400" kern="1200" dirty="0">
              <a:solidFill>
                <a:schemeClr val="tx1"/>
              </a:solidFill>
            </a:rPr>
            <a:t>B</a:t>
          </a:r>
          <a:r>
            <a:rPr lang="en-GB" sz="1400" kern="1200" dirty="0" err="1">
              <a:solidFill>
                <a:schemeClr val="tx1"/>
              </a:solidFill>
            </a:rPr>
            <a:t>ig</a:t>
          </a:r>
          <a:r>
            <a:rPr lang="en-GB" sz="1400" kern="1200" dirty="0">
              <a:solidFill>
                <a:schemeClr val="tx1"/>
              </a:solidFill>
            </a:rPr>
            <a:t> data and data analysis become the core of many fastest-growing jobs in the next five years. </a:t>
          </a:r>
          <a:endParaRPr lang="uk-UA" sz="1400" b="1" kern="1200" dirty="0">
            <a:solidFill>
              <a:schemeClr val="tx1"/>
            </a:solidFill>
            <a:latin typeface="Arial" panose="020B0604020202020204" pitchFamily="34" charset="0"/>
            <a:cs typeface="Arial" panose="020B0604020202020204" pitchFamily="34" charset="0"/>
          </a:endParaRPr>
        </a:p>
      </dsp:txBody>
      <dsp:txXfrm rot="10800000">
        <a:off x="2321434" y="2673"/>
        <a:ext cx="7892765" cy="603958"/>
      </dsp:txXfrm>
    </dsp:sp>
    <dsp:sp modelId="{218F527C-7224-482F-BBE7-8F330B57771B}">
      <dsp:nvSpPr>
        <dsp:cNvPr id="0" name=""/>
        <dsp:cNvSpPr/>
      </dsp:nvSpPr>
      <dsp:spPr>
        <a:xfrm>
          <a:off x="1871761" y="2673"/>
          <a:ext cx="603958" cy="603958"/>
        </a:xfrm>
        <a:prstGeom prst="ellipse">
          <a:avLst/>
        </a:prstGeom>
        <a:blipFill>
          <a:blip xmlns:r="http://schemas.openxmlformats.org/officeDocument/2006/relationships" r:embed="rId1"/>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35C308-AA9D-42CB-9364-C9B8E139E17A}">
      <dsp:nvSpPr>
        <dsp:cNvPr id="0" name=""/>
        <dsp:cNvSpPr/>
      </dsp:nvSpPr>
      <dsp:spPr>
        <a:xfrm rot="10800000">
          <a:off x="2175388" y="772990"/>
          <a:ext cx="8037164" cy="603958"/>
        </a:xfrm>
        <a:prstGeom prst="homePlat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29" tIns="53340" rIns="99568" bIns="53340" numCol="1" spcCol="1270" anchor="ctr" anchorCtr="0">
          <a:noAutofit/>
        </a:bodyPr>
        <a:lstStyle/>
        <a:p>
          <a:pPr marL="0" lvl="0" indent="0" algn="l" defTabSz="889000">
            <a:lnSpc>
              <a:spcPct val="90000"/>
            </a:lnSpc>
            <a:spcBef>
              <a:spcPct val="0"/>
            </a:spcBef>
            <a:spcAft>
              <a:spcPct val="35000"/>
            </a:spcAft>
            <a:buNone/>
          </a:pPr>
          <a:r>
            <a:rPr lang="en-GB" sz="1400" kern="1200" dirty="0">
              <a:solidFill>
                <a:schemeClr val="tx1"/>
              </a:solidFill>
            </a:rPr>
            <a:t>Accelerating digital transformation of many areas of our life needs people working with streams of information of varying intensity, cognitive difficulty and responsibility.</a:t>
          </a:r>
          <a:endParaRPr lang="uk-UA" sz="1400" b="1" kern="1200" dirty="0">
            <a:solidFill>
              <a:schemeClr val="tx1"/>
            </a:solidFill>
            <a:latin typeface="Arial" panose="020B0604020202020204" pitchFamily="34" charset="0"/>
            <a:ea typeface="+mn-ea"/>
            <a:cs typeface="Arial" panose="020B0604020202020204" pitchFamily="34" charset="0"/>
          </a:endParaRPr>
        </a:p>
      </dsp:txBody>
      <dsp:txXfrm rot="10800000">
        <a:off x="2326377" y="772990"/>
        <a:ext cx="7886175" cy="603958"/>
      </dsp:txXfrm>
    </dsp:sp>
    <dsp:sp modelId="{83BC512F-D5EC-4847-A51D-04BA82AC1DED}">
      <dsp:nvSpPr>
        <dsp:cNvPr id="0" name=""/>
        <dsp:cNvSpPr/>
      </dsp:nvSpPr>
      <dsp:spPr>
        <a:xfrm>
          <a:off x="1873408" y="772990"/>
          <a:ext cx="603958" cy="6039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96CCDC-A8D0-4CF3-9586-81B76C405011}">
      <dsp:nvSpPr>
        <dsp:cNvPr id="0" name=""/>
        <dsp:cNvSpPr/>
      </dsp:nvSpPr>
      <dsp:spPr>
        <a:xfrm rot="10800000">
          <a:off x="2182219" y="1491100"/>
          <a:ext cx="8037164" cy="603958"/>
        </a:xfrm>
        <a:prstGeom prst="homePlat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29"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Especially this is important for emergent industries where a human interoperates with digital technologies, is integrated with them and affected by information streams from them. </a:t>
          </a:r>
          <a:endParaRPr lang="uk-UA" sz="1400" b="1" kern="1200" dirty="0">
            <a:solidFill>
              <a:schemeClr val="tx1"/>
            </a:solidFill>
            <a:latin typeface="Arial" panose="020B0604020202020204" pitchFamily="34" charset="0"/>
            <a:cs typeface="Arial" panose="020B0604020202020204" pitchFamily="34" charset="0"/>
          </a:endParaRPr>
        </a:p>
      </dsp:txBody>
      <dsp:txXfrm rot="10800000">
        <a:off x="2333208" y="1491100"/>
        <a:ext cx="7886175" cy="603958"/>
      </dsp:txXfrm>
    </dsp:sp>
    <dsp:sp modelId="{5ADD8AB8-4D31-45DD-B39F-045A80370DED}">
      <dsp:nvSpPr>
        <dsp:cNvPr id="0" name=""/>
        <dsp:cNvSpPr/>
      </dsp:nvSpPr>
      <dsp:spPr>
        <a:xfrm>
          <a:off x="1873408" y="1543306"/>
          <a:ext cx="603958" cy="60395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CECFFC-0FFD-44D5-827F-B1B1790DECF4}">
      <dsp:nvSpPr>
        <dsp:cNvPr id="0" name=""/>
        <dsp:cNvSpPr/>
      </dsp:nvSpPr>
      <dsp:spPr>
        <a:xfrm rot="10800000">
          <a:off x="2175388" y="2313622"/>
          <a:ext cx="8037164" cy="603958"/>
        </a:xfrm>
        <a:prstGeom prst="homePlat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29" tIns="102870" rIns="192024" bIns="102870" numCol="1" spcCol="1270" anchor="ctr" anchorCtr="0">
          <a:noAutofit/>
        </a:bodyPr>
        <a:lstStyle/>
        <a:p>
          <a:pPr marL="0" lvl="0" indent="0" algn="ctr" defTabSz="1200150">
            <a:lnSpc>
              <a:spcPct val="90000"/>
            </a:lnSpc>
            <a:spcBef>
              <a:spcPct val="0"/>
            </a:spcBef>
            <a:spcAft>
              <a:spcPct val="35000"/>
            </a:spcAft>
            <a:buNone/>
          </a:pPr>
          <a:endParaRPr lang="uk-UA" sz="2700" kern="1200">
            <a:solidFill>
              <a:srgbClr val="58002C"/>
            </a:solidFill>
          </a:endParaRPr>
        </a:p>
      </dsp:txBody>
      <dsp:txXfrm rot="10800000">
        <a:off x="2326377" y="2313622"/>
        <a:ext cx="7886175" cy="603958"/>
      </dsp:txXfrm>
    </dsp:sp>
    <dsp:sp modelId="{B7F6D76C-B34D-4902-A352-1283F1CA299C}">
      <dsp:nvSpPr>
        <dsp:cNvPr id="0" name=""/>
        <dsp:cNvSpPr/>
      </dsp:nvSpPr>
      <dsp:spPr>
        <a:xfrm>
          <a:off x="1873408" y="2313622"/>
          <a:ext cx="603958" cy="60395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B944CF-15C2-40BC-B8FF-4F471D8C515D}">
      <dsp:nvSpPr>
        <dsp:cNvPr id="0" name=""/>
        <dsp:cNvSpPr/>
      </dsp:nvSpPr>
      <dsp:spPr>
        <a:xfrm rot="10800000">
          <a:off x="2175388" y="3083939"/>
          <a:ext cx="8037164" cy="603958"/>
        </a:xfrm>
        <a:prstGeom prst="homePlat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29" tIns="102870" rIns="192024" bIns="102870" numCol="1" spcCol="1270" anchor="ctr" anchorCtr="0">
          <a:noAutofit/>
        </a:bodyPr>
        <a:lstStyle/>
        <a:p>
          <a:pPr marL="0" lvl="0" indent="0" algn="ctr" defTabSz="1200150">
            <a:lnSpc>
              <a:spcPct val="90000"/>
            </a:lnSpc>
            <a:spcBef>
              <a:spcPct val="0"/>
            </a:spcBef>
            <a:spcAft>
              <a:spcPct val="35000"/>
            </a:spcAft>
            <a:buNone/>
          </a:pPr>
          <a:endParaRPr lang="uk-UA" sz="2700" kern="1200"/>
        </a:p>
      </dsp:txBody>
      <dsp:txXfrm rot="10800000">
        <a:off x="2326377" y="3083939"/>
        <a:ext cx="7886175" cy="603958"/>
      </dsp:txXfrm>
    </dsp:sp>
    <dsp:sp modelId="{365AFFE3-FDC4-44A2-B38A-9CAFB743195C}">
      <dsp:nvSpPr>
        <dsp:cNvPr id="0" name=""/>
        <dsp:cNvSpPr/>
      </dsp:nvSpPr>
      <dsp:spPr>
        <a:xfrm>
          <a:off x="1873408" y="3083939"/>
          <a:ext cx="603958" cy="60395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69CC51-0BDF-4980-A21B-1C0CDCEA8F10}">
      <dsp:nvSpPr>
        <dsp:cNvPr id="0" name=""/>
        <dsp:cNvSpPr/>
      </dsp:nvSpPr>
      <dsp:spPr>
        <a:xfrm rot="10800000">
          <a:off x="2175388" y="3854255"/>
          <a:ext cx="8037164" cy="603958"/>
        </a:xfrm>
        <a:prstGeom prst="homePlat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329" tIns="102870" rIns="192024" bIns="102870" numCol="1" spcCol="1270" anchor="ctr" anchorCtr="0">
          <a:noAutofit/>
        </a:bodyPr>
        <a:lstStyle/>
        <a:p>
          <a:pPr marL="0" lvl="0" indent="0" algn="ctr" defTabSz="1200150">
            <a:lnSpc>
              <a:spcPct val="90000"/>
            </a:lnSpc>
            <a:spcBef>
              <a:spcPct val="0"/>
            </a:spcBef>
            <a:spcAft>
              <a:spcPct val="35000"/>
            </a:spcAft>
            <a:buNone/>
          </a:pPr>
          <a:endParaRPr lang="uk-UA" sz="2700" kern="1200">
            <a:solidFill>
              <a:srgbClr val="58002C"/>
            </a:solidFill>
          </a:endParaRPr>
        </a:p>
      </dsp:txBody>
      <dsp:txXfrm rot="10800000">
        <a:off x="2326377" y="3854255"/>
        <a:ext cx="7886175" cy="603958"/>
      </dsp:txXfrm>
    </dsp:sp>
    <dsp:sp modelId="{CE632268-2DB2-44F1-8F81-0F450F1E7A44}">
      <dsp:nvSpPr>
        <dsp:cNvPr id="0" name=""/>
        <dsp:cNvSpPr/>
      </dsp:nvSpPr>
      <dsp:spPr>
        <a:xfrm>
          <a:off x="1873408" y="3854255"/>
          <a:ext cx="603958" cy="60395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81DA9-D998-4401-9146-3D81E7DA1F09}">
      <dsp:nvSpPr>
        <dsp:cNvPr id="0" name=""/>
        <dsp:cNvSpPr/>
      </dsp:nvSpPr>
      <dsp:spPr>
        <a:xfrm rot="5400000">
          <a:off x="-166115" y="168307"/>
          <a:ext cx="1107433" cy="775203"/>
        </a:xfrm>
        <a:prstGeom prst="chevron">
          <a:avLst/>
        </a:prstGeom>
        <a:solidFill>
          <a:schemeClr val="accent5">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i="0" kern="1200" dirty="0">
              <a:solidFill>
                <a:srgbClr val="333399"/>
              </a:solidFill>
            </a:rPr>
            <a:t>Data </a:t>
          </a:r>
          <a:r>
            <a:rPr lang="en-US" sz="1000" i="0" kern="1200" dirty="0" err="1">
              <a:solidFill>
                <a:srgbClr val="333399"/>
              </a:solidFill>
            </a:rPr>
            <a:t>identif</a:t>
          </a:r>
          <a:r>
            <a:rPr lang="en-GB" sz="1000" i="0" kern="1200" dirty="0" err="1">
              <a:solidFill>
                <a:srgbClr val="333399"/>
              </a:solidFill>
            </a:rPr>
            <a:t>ication</a:t>
          </a:r>
          <a:r>
            <a:rPr lang="en-GB" sz="1000" i="0" kern="1200" dirty="0">
              <a:solidFill>
                <a:srgbClr val="333399"/>
              </a:solidFill>
            </a:rPr>
            <a:t> </a:t>
          </a:r>
          <a:endParaRPr lang="uk-UA" sz="1000" i="0" kern="1200" dirty="0">
            <a:solidFill>
              <a:srgbClr val="333399"/>
            </a:solidFill>
          </a:endParaRPr>
        </a:p>
      </dsp:txBody>
      <dsp:txXfrm rot="-5400000">
        <a:off x="1" y="389794"/>
        <a:ext cx="775203" cy="332230"/>
      </dsp:txXfrm>
    </dsp:sp>
    <dsp:sp modelId="{74A61CE4-BB23-4F8A-836B-EF60B4F9F024}">
      <dsp:nvSpPr>
        <dsp:cNvPr id="0" name=""/>
        <dsp:cNvSpPr/>
      </dsp:nvSpPr>
      <dsp:spPr>
        <a:xfrm rot="5400000">
          <a:off x="5958031" y="-5183382"/>
          <a:ext cx="719831" cy="110865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kern="1200" dirty="0"/>
            <a:t>Test performance used in our previous research of the multimodal recognition of the stress when performing cognitive tasks.</a:t>
          </a:r>
          <a:endParaRPr lang="uk-UA" sz="1000" kern="1200" dirty="0"/>
        </a:p>
        <a:p>
          <a:pPr marL="57150" lvl="1" indent="-57150" algn="l" defTabSz="444500">
            <a:lnSpc>
              <a:spcPct val="90000"/>
            </a:lnSpc>
            <a:spcBef>
              <a:spcPct val="0"/>
            </a:spcBef>
            <a:spcAft>
              <a:spcPct val="15000"/>
            </a:spcAft>
            <a:buChar char="•"/>
          </a:pPr>
          <a:r>
            <a:rPr lang="en-GB" sz="1000" kern="1200" dirty="0"/>
            <a:t>Data measured and stored in this research included modalities:  operational, subjective evaluation of the subject’s state, medical data, space weather parameters and atmospheric pressure. </a:t>
          </a:r>
          <a:endParaRPr lang="uk-UA" sz="1000" kern="1200" dirty="0"/>
        </a:p>
      </dsp:txBody>
      <dsp:txXfrm rot="-5400000">
        <a:off x="774649" y="35139"/>
        <a:ext cx="11051457" cy="649553"/>
      </dsp:txXfrm>
    </dsp:sp>
    <dsp:sp modelId="{C963013C-E7CB-48D2-B1C2-1858FEDF94CB}">
      <dsp:nvSpPr>
        <dsp:cNvPr id="0" name=""/>
        <dsp:cNvSpPr/>
      </dsp:nvSpPr>
      <dsp:spPr>
        <a:xfrm rot="5400000">
          <a:off x="-166115" y="1158822"/>
          <a:ext cx="1107433" cy="775203"/>
        </a:xfrm>
        <a:prstGeom prst="chevron">
          <a:avLst/>
        </a:prstGeom>
        <a:solidFill>
          <a:schemeClr val="accent5">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333399"/>
              </a:solidFill>
            </a:rPr>
            <a:t>Data</a:t>
          </a:r>
          <a:r>
            <a:rPr lang="en-US" sz="1000" kern="1200" dirty="0"/>
            <a:t> </a:t>
          </a:r>
          <a:r>
            <a:rPr lang="en-US" sz="1000" kern="1200" dirty="0">
              <a:solidFill>
                <a:srgbClr val="333399"/>
              </a:solidFill>
            </a:rPr>
            <a:t>collection</a:t>
          </a:r>
          <a:endParaRPr lang="uk-UA" sz="1000" kern="1200" dirty="0">
            <a:solidFill>
              <a:srgbClr val="333399"/>
            </a:solidFill>
          </a:endParaRPr>
        </a:p>
      </dsp:txBody>
      <dsp:txXfrm rot="-5400000">
        <a:off x="1" y="1380309"/>
        <a:ext cx="775203" cy="332230"/>
      </dsp:txXfrm>
    </dsp:sp>
    <dsp:sp modelId="{3F24FC5E-3F0D-4EB5-BADA-0A223707CCFA}">
      <dsp:nvSpPr>
        <dsp:cNvPr id="0" name=""/>
        <dsp:cNvSpPr/>
      </dsp:nvSpPr>
      <dsp:spPr>
        <a:xfrm rot="5400000">
          <a:off x="5958585" y="-4190674"/>
          <a:ext cx="719831" cy="110865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kern="1200" dirty="0"/>
            <a:t> ICT to monitor the cognitive activity of subjects (10 ICT professionals with experience 5+ years, males, aged 21-31 years). </a:t>
          </a:r>
          <a:r>
            <a:rPr lang="en-US" sz="1000" kern="1200" dirty="0"/>
            <a:t>Experiment duration</a:t>
          </a:r>
          <a:r>
            <a:rPr lang="en-US" sz="1000" kern="1200"/>
            <a:t>: 6-</a:t>
          </a:r>
          <a:r>
            <a:rPr lang="en-GB" sz="1000" kern="1200"/>
            <a:t>7 </a:t>
          </a:r>
          <a:r>
            <a:rPr lang="en-GB" sz="1000" kern="1200" dirty="0"/>
            <a:t>weeks (3 times per week</a:t>
          </a:r>
          <a:r>
            <a:rPr lang="en-US" sz="1000" kern="1200" dirty="0"/>
            <a:t>, the same daytime</a:t>
          </a:r>
          <a:r>
            <a:rPr lang="en-GB" sz="1000" kern="1200" dirty="0"/>
            <a:t>).</a:t>
          </a:r>
          <a:endParaRPr lang="uk-UA" sz="1000" kern="1200" dirty="0"/>
        </a:p>
        <a:p>
          <a:pPr marL="57150" lvl="1" indent="-57150" algn="l" defTabSz="444500">
            <a:lnSpc>
              <a:spcPct val="90000"/>
            </a:lnSpc>
            <a:spcBef>
              <a:spcPct val="0"/>
            </a:spcBef>
            <a:spcAft>
              <a:spcPct val="15000"/>
            </a:spcAft>
            <a:buChar char="•"/>
          </a:pPr>
          <a:r>
            <a:rPr lang="en-GB" sz="1000" kern="1200" dirty="0"/>
            <a:t> The survey included test performance (2 types of logical tasks</a:t>
          </a:r>
          <a:r>
            <a:rPr lang="en-US" sz="1000" kern="1200" dirty="0"/>
            <a:t>, free and fixed </a:t>
          </a:r>
          <a:r>
            <a:rPr lang="de-AT" sz="1000" kern="1200" dirty="0" err="1"/>
            <a:t>task</a:t>
          </a:r>
          <a:r>
            <a:rPr lang="en-US" sz="1000" kern="1200" dirty="0"/>
            <a:t>s’</a:t>
          </a:r>
          <a:r>
            <a:rPr lang="de-AT" sz="1000" kern="1200" dirty="0"/>
            <a:t> </a:t>
          </a:r>
          <a:r>
            <a:rPr lang="de-AT" sz="1000" kern="1200" dirty="0" err="1"/>
            <a:t>appearance</a:t>
          </a:r>
          <a:r>
            <a:rPr lang="de-AT" sz="1000" kern="1200" dirty="0"/>
            <a:t> time</a:t>
          </a:r>
          <a:r>
            <a:rPr lang="en-GB" sz="1000" kern="1200" dirty="0"/>
            <a:t>), blood pressure (systolic BPs and diastolic </a:t>
          </a:r>
          <a:r>
            <a:rPr lang="en-GB" sz="1000" kern="1200" dirty="0" err="1"/>
            <a:t>BPd</a:t>
          </a:r>
          <a:r>
            <a:rPr lang="en-GB" sz="1000" kern="1200" dirty="0"/>
            <a:t>) and heart rate (HR) before the test performance and afterwards. The time of the task performance (Ttp6 and Ttp5 respectively, in milliseconds) and reliability (η6 and η5) were measured and stored.</a:t>
          </a:r>
          <a:r>
            <a:rPr lang="en-US" sz="1000" kern="1200" dirty="0"/>
            <a:t> Test session: </a:t>
          </a:r>
          <a:r>
            <a:rPr lang="en-GB" sz="1000" kern="1200" dirty="0"/>
            <a:t>10 minutes long.</a:t>
          </a:r>
          <a:endParaRPr lang="uk-UA" sz="1000" kern="1200" dirty="0"/>
        </a:p>
        <a:p>
          <a:pPr marL="57150" lvl="1" indent="-57150" algn="l" defTabSz="444500">
            <a:lnSpc>
              <a:spcPct val="90000"/>
            </a:lnSpc>
            <a:spcBef>
              <a:spcPct val="0"/>
            </a:spcBef>
            <a:spcAft>
              <a:spcPct val="15000"/>
            </a:spcAft>
            <a:buChar char="•"/>
          </a:pPr>
          <a:r>
            <a:rPr lang="ru-RU" sz="1000" kern="1200" dirty="0"/>
            <a:t> </a:t>
          </a:r>
          <a:r>
            <a:rPr lang="en-US" sz="1000" kern="1200" dirty="0">
              <a:solidFill>
                <a:srgbClr val="3333FF"/>
              </a:solidFill>
            </a:rPr>
            <a:t>Space weather</a:t>
          </a:r>
          <a:r>
            <a:rPr lang="en-US" sz="1000" kern="1200" dirty="0">
              <a:solidFill>
                <a:schemeClr val="tx1"/>
              </a:solidFill>
            </a:rPr>
            <a:t> a</a:t>
          </a:r>
          <a:r>
            <a:rPr lang="en-GB" sz="1000" kern="1200" dirty="0" err="1"/>
            <a:t>nd</a:t>
          </a:r>
          <a:r>
            <a:rPr lang="en-GB" sz="1000" kern="1200" dirty="0"/>
            <a:t> atmospheric pressure were registered as external factors.   </a:t>
          </a:r>
          <a:endParaRPr lang="uk-UA" sz="1000" kern="1200" dirty="0"/>
        </a:p>
      </dsp:txBody>
      <dsp:txXfrm rot="-5400000">
        <a:off x="775203" y="1027847"/>
        <a:ext cx="11051457" cy="649553"/>
      </dsp:txXfrm>
    </dsp:sp>
    <dsp:sp modelId="{F5AFB458-08AD-438B-B792-771BED6119F9}">
      <dsp:nvSpPr>
        <dsp:cNvPr id="0" name=""/>
        <dsp:cNvSpPr/>
      </dsp:nvSpPr>
      <dsp:spPr>
        <a:xfrm rot="5400000">
          <a:off x="-166115" y="2149337"/>
          <a:ext cx="1107433" cy="775203"/>
        </a:xfrm>
        <a:prstGeom prst="chevron">
          <a:avLst/>
        </a:prstGeom>
        <a:solidFill>
          <a:schemeClr val="accent5">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333399"/>
              </a:solidFill>
            </a:rPr>
            <a:t>Data cleaning</a:t>
          </a:r>
          <a:endParaRPr lang="uk-UA" sz="1000" kern="1200" dirty="0">
            <a:solidFill>
              <a:srgbClr val="333399"/>
            </a:solidFill>
          </a:endParaRPr>
        </a:p>
      </dsp:txBody>
      <dsp:txXfrm rot="-5400000">
        <a:off x="1" y="2370824"/>
        <a:ext cx="775203" cy="332230"/>
      </dsp:txXfrm>
    </dsp:sp>
    <dsp:sp modelId="{42C13B16-557E-4BAA-8524-5173986D2F00}">
      <dsp:nvSpPr>
        <dsp:cNvPr id="0" name=""/>
        <dsp:cNvSpPr/>
      </dsp:nvSpPr>
      <dsp:spPr>
        <a:xfrm rot="5400000">
          <a:off x="5958585" y="-3200159"/>
          <a:ext cx="719831" cy="110865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None/>
          </a:pPr>
          <a:r>
            <a:rPr lang="en-GB" sz="1000" kern="1200" dirty="0"/>
            <a:t>Main reasons of the data safety decrease in our research analysis:</a:t>
          </a:r>
          <a:endParaRPr lang="uk-UA" sz="1000" kern="1200" dirty="0"/>
        </a:p>
        <a:p>
          <a:pPr marL="57150" lvl="1" indent="-57150" algn="l" defTabSz="444500">
            <a:lnSpc>
              <a:spcPct val="90000"/>
            </a:lnSpc>
            <a:spcBef>
              <a:spcPct val="0"/>
            </a:spcBef>
            <a:spcAft>
              <a:spcPct val="15000"/>
            </a:spcAft>
            <a:buChar char="•"/>
          </a:pPr>
          <a:r>
            <a:rPr lang="en-US" sz="1000" kern="1200" dirty="0"/>
            <a:t> General numbers of tests’ days varied from subject to subject, because the</a:t>
          </a:r>
          <a:r>
            <a:rPr lang="en-GB" sz="1000" kern="1200" dirty="0"/>
            <a:t> sessions were organized in their actual workdays in their workplaces.</a:t>
          </a:r>
          <a:endParaRPr lang="uk-UA" sz="1000" kern="1200" dirty="0"/>
        </a:p>
        <a:p>
          <a:pPr marL="57150" lvl="1" indent="-57150" algn="l" defTabSz="444500">
            <a:lnSpc>
              <a:spcPct val="90000"/>
            </a:lnSpc>
            <a:spcBef>
              <a:spcPct val="0"/>
            </a:spcBef>
            <a:spcAft>
              <a:spcPct val="15000"/>
            </a:spcAft>
            <a:buChar char="•"/>
          </a:pPr>
          <a:r>
            <a:rPr lang="en-US" sz="1000" kern="1200" dirty="0"/>
            <a:t> Measuring real indices of multi-modal factors (external ones) may be affected in loss of some of the indicators that should be accounted at the stage of analysis.</a:t>
          </a:r>
          <a:endParaRPr lang="uk-UA" sz="1000" kern="1200" dirty="0"/>
        </a:p>
        <a:p>
          <a:pPr marL="57150" lvl="1" indent="-57150" algn="l" defTabSz="444500">
            <a:lnSpc>
              <a:spcPct val="90000"/>
            </a:lnSpc>
            <a:spcBef>
              <a:spcPct val="0"/>
            </a:spcBef>
            <a:spcAft>
              <a:spcPct val="15000"/>
            </a:spcAft>
            <a:buChar char="•"/>
          </a:pPr>
          <a:r>
            <a:rPr lang="en-US" sz="1000" kern="1200" dirty="0"/>
            <a:t> </a:t>
          </a:r>
          <a:r>
            <a:rPr lang="en-US" sz="1000" b="0" kern="1200" dirty="0"/>
            <a:t>"Outliers" beyond physically reasonable values ​​were double checked and excluded from further analysis if necessary.</a:t>
          </a:r>
          <a:endParaRPr lang="uk-UA" sz="1000" kern="1200" dirty="0"/>
        </a:p>
      </dsp:txBody>
      <dsp:txXfrm rot="-5400000">
        <a:off x="775203" y="2018362"/>
        <a:ext cx="11051457" cy="649553"/>
      </dsp:txXfrm>
    </dsp:sp>
    <dsp:sp modelId="{2D3402F1-B707-4041-8710-A31EB02894F1}">
      <dsp:nvSpPr>
        <dsp:cNvPr id="0" name=""/>
        <dsp:cNvSpPr/>
      </dsp:nvSpPr>
      <dsp:spPr>
        <a:xfrm rot="5400000">
          <a:off x="-166115" y="3139852"/>
          <a:ext cx="1107433" cy="775203"/>
        </a:xfrm>
        <a:prstGeom prst="chevron">
          <a:avLst/>
        </a:prstGeom>
        <a:solidFill>
          <a:schemeClr val="accent5">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uk-UA" sz="2100" kern="1200"/>
        </a:p>
      </dsp:txBody>
      <dsp:txXfrm rot="-5400000">
        <a:off x="1" y="3361339"/>
        <a:ext cx="775203" cy="332230"/>
      </dsp:txXfrm>
    </dsp:sp>
    <dsp:sp modelId="{FF868C91-96B4-4468-9E7D-30DCA3F7A41A}">
      <dsp:nvSpPr>
        <dsp:cNvPr id="0" name=""/>
        <dsp:cNvSpPr/>
      </dsp:nvSpPr>
      <dsp:spPr>
        <a:xfrm rot="5400000">
          <a:off x="5958585" y="-2209644"/>
          <a:ext cx="719831" cy="110865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06483D-88CE-4AEA-8659-3BAC67E5270E}">
      <dsp:nvSpPr>
        <dsp:cNvPr id="0" name=""/>
        <dsp:cNvSpPr/>
      </dsp:nvSpPr>
      <dsp:spPr>
        <a:xfrm rot="5400000">
          <a:off x="-166115" y="4130367"/>
          <a:ext cx="1107433" cy="775203"/>
        </a:xfrm>
        <a:prstGeom prst="chevron">
          <a:avLst/>
        </a:prstGeom>
        <a:solidFill>
          <a:schemeClr val="accent5">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uk-UA" sz="2100" kern="1200"/>
        </a:p>
      </dsp:txBody>
      <dsp:txXfrm rot="-5400000">
        <a:off x="1" y="4351854"/>
        <a:ext cx="775203" cy="332230"/>
      </dsp:txXfrm>
    </dsp:sp>
    <dsp:sp modelId="{BC4F43DD-2120-4291-9F19-2DE096A3CB09}">
      <dsp:nvSpPr>
        <dsp:cNvPr id="0" name=""/>
        <dsp:cNvSpPr/>
      </dsp:nvSpPr>
      <dsp:spPr>
        <a:xfrm rot="5400000">
          <a:off x="5958585" y="-1219129"/>
          <a:ext cx="719831" cy="110865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uk-UA" sz="1000" kern="1200"/>
        </a:p>
        <a:p>
          <a:pPr marL="57150" lvl="1" indent="-57150" algn="l" defTabSz="444500">
            <a:lnSpc>
              <a:spcPct val="90000"/>
            </a:lnSpc>
            <a:spcBef>
              <a:spcPct val="0"/>
            </a:spcBef>
            <a:spcAft>
              <a:spcPct val="15000"/>
            </a:spcAft>
            <a:buChar char="•"/>
          </a:pPr>
          <a:endParaRPr lang="uk-UA" sz="1000" kern="1200"/>
        </a:p>
      </dsp:txBody>
      <dsp:txXfrm rot="-5400000">
        <a:off x="775203" y="3999392"/>
        <a:ext cx="11051457" cy="64955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FFC48A-40A8-4815-BA95-23178E6D29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IN"/>
              <a:t>ICICC-2021</a:t>
            </a:r>
          </a:p>
        </p:txBody>
      </p:sp>
      <p:sp>
        <p:nvSpPr>
          <p:cNvPr id="3" name="Date Placeholder 2">
            <a:extLst>
              <a:ext uri="{FF2B5EF4-FFF2-40B4-BE49-F238E27FC236}">
                <a16:creationId xmlns:a16="http://schemas.microsoft.com/office/drawing/2014/main" id="{030C60B8-AC82-45A9-82DA-49E3C3D8F3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92AD30-3EB1-44F3-99FC-CA174BE79D9D}" type="datetimeFigureOut">
              <a:rPr lang="en-IN" smtClean="0"/>
              <a:t>01-08-2025</a:t>
            </a:fld>
            <a:endParaRPr lang="en-IN"/>
          </a:p>
        </p:txBody>
      </p:sp>
      <p:sp>
        <p:nvSpPr>
          <p:cNvPr id="4" name="Footer Placeholder 3">
            <a:extLst>
              <a:ext uri="{FF2B5EF4-FFF2-40B4-BE49-F238E27FC236}">
                <a16:creationId xmlns:a16="http://schemas.microsoft.com/office/drawing/2014/main" id="{4B0A9232-31CD-406D-82AE-EA68BC6064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3C2C502-FE3D-48CE-962A-D0C5905217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54DA78-81CE-4CDA-BCDF-F9A71A5A3A2B}" type="slidenum">
              <a:rPr lang="en-IN" smtClean="0"/>
              <a:t>‹#›</a:t>
            </a:fld>
            <a:endParaRPr lang="en-IN"/>
          </a:p>
        </p:txBody>
      </p:sp>
    </p:spTree>
    <p:extLst>
      <p:ext uri="{BB962C8B-B14F-4D97-AF65-F5344CB8AC3E}">
        <p14:creationId xmlns:p14="http://schemas.microsoft.com/office/powerpoint/2010/main" val="1579651629"/>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IN"/>
              <a:t>ICICC-2021</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18E6E-0D61-4A63-AE58-B654B59B306F}" type="datetimeFigureOut">
              <a:rPr lang="en-IN" smtClean="0"/>
              <a:t>01-08-2025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1FFA8-44D0-41D2-B252-050984594A0C}" type="slidenum">
              <a:rPr lang="en-IN" smtClean="0"/>
              <a:t>‹#›</a:t>
            </a:fld>
            <a:endParaRPr lang="en-IN"/>
          </a:p>
        </p:txBody>
      </p:sp>
    </p:spTree>
    <p:extLst>
      <p:ext uri="{BB962C8B-B14F-4D97-AF65-F5344CB8AC3E}">
        <p14:creationId xmlns:p14="http://schemas.microsoft.com/office/powerpoint/2010/main" val="3827495634"/>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F19C-4D3B-4283-B632-5CFB8FB956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5E01616-88CA-4437-B1B8-62F6DEE62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5F3850B-84AC-47FE-8838-BED318289AFF}"/>
              </a:ext>
            </a:extLst>
          </p:cNvPr>
          <p:cNvSpPr>
            <a:spLocks noGrp="1"/>
          </p:cNvSpPr>
          <p:nvPr>
            <p:ph type="dt" sz="half" idx="10"/>
          </p:nvPr>
        </p:nvSpPr>
        <p:spPr/>
        <p:txBody>
          <a:bodyPr/>
          <a:lstStyle/>
          <a:p>
            <a:r>
              <a:rPr lang="uk-UA"/>
              <a:t>02-09-2025</a:t>
            </a:r>
            <a:endParaRPr lang="en-IN"/>
          </a:p>
        </p:txBody>
      </p:sp>
      <p:sp>
        <p:nvSpPr>
          <p:cNvPr id="5" name="Footer Placeholder 4">
            <a:extLst>
              <a:ext uri="{FF2B5EF4-FFF2-40B4-BE49-F238E27FC236}">
                <a16:creationId xmlns:a16="http://schemas.microsoft.com/office/drawing/2014/main" id="{A34EC73D-0A8A-4950-9FD7-487AC00EA584}"/>
              </a:ext>
            </a:extLst>
          </p:cNvPr>
          <p:cNvSpPr>
            <a:spLocks noGrp="1"/>
          </p:cNvSpPr>
          <p:nvPr>
            <p:ph type="ftr" sz="quarter" idx="11"/>
          </p:nvPr>
        </p:nvSpPr>
        <p:spPr/>
        <p:txBody>
          <a:bodyPr/>
          <a:lstStyle/>
          <a:p>
            <a:r>
              <a:rPr lang="en-IN"/>
              <a:t>ICCCNet-2025</a:t>
            </a:r>
          </a:p>
        </p:txBody>
      </p:sp>
      <p:sp>
        <p:nvSpPr>
          <p:cNvPr id="6" name="Slide Number Placeholder 5">
            <a:extLst>
              <a:ext uri="{FF2B5EF4-FFF2-40B4-BE49-F238E27FC236}">
                <a16:creationId xmlns:a16="http://schemas.microsoft.com/office/drawing/2014/main" id="{DF5618BE-0643-45DA-993E-5938F8F8B2D6}"/>
              </a:ext>
            </a:extLst>
          </p:cNvPr>
          <p:cNvSpPr>
            <a:spLocks noGrp="1"/>
          </p:cNvSpPr>
          <p:nvPr>
            <p:ph type="sldNum" sz="quarter" idx="12"/>
          </p:nvPr>
        </p:nvSpPr>
        <p:spPr/>
        <p:txBody>
          <a:bodyPr/>
          <a:lstStyle/>
          <a:p>
            <a:fld id="{1147CD7D-2DE7-4E97-993E-733569484B37}" type="slidenum">
              <a:rPr lang="en-IN" smtClean="0"/>
              <a:t>‹#›</a:t>
            </a:fld>
            <a:endParaRPr lang="en-IN"/>
          </a:p>
        </p:txBody>
      </p:sp>
    </p:spTree>
    <p:extLst>
      <p:ext uri="{BB962C8B-B14F-4D97-AF65-F5344CB8AC3E}">
        <p14:creationId xmlns:p14="http://schemas.microsoft.com/office/powerpoint/2010/main" val="1114500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5A84-E335-48CC-A676-05D91F6A70E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660F8BF-FFBC-41F7-B2B0-2CF3804EE2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265955D-CA90-44D7-BF8E-BC38A3F36D97}"/>
              </a:ext>
            </a:extLst>
          </p:cNvPr>
          <p:cNvSpPr>
            <a:spLocks noGrp="1"/>
          </p:cNvSpPr>
          <p:nvPr>
            <p:ph type="dt" sz="half" idx="10"/>
          </p:nvPr>
        </p:nvSpPr>
        <p:spPr/>
        <p:txBody>
          <a:bodyPr/>
          <a:lstStyle/>
          <a:p>
            <a:r>
              <a:rPr lang="uk-UA"/>
              <a:t>02-09-2025</a:t>
            </a:r>
            <a:endParaRPr lang="en-IN"/>
          </a:p>
        </p:txBody>
      </p:sp>
      <p:sp>
        <p:nvSpPr>
          <p:cNvPr id="5" name="Footer Placeholder 4">
            <a:extLst>
              <a:ext uri="{FF2B5EF4-FFF2-40B4-BE49-F238E27FC236}">
                <a16:creationId xmlns:a16="http://schemas.microsoft.com/office/drawing/2014/main" id="{870CB078-D83E-4166-A02C-B6B163DA9360}"/>
              </a:ext>
            </a:extLst>
          </p:cNvPr>
          <p:cNvSpPr>
            <a:spLocks noGrp="1"/>
          </p:cNvSpPr>
          <p:nvPr>
            <p:ph type="ftr" sz="quarter" idx="11"/>
          </p:nvPr>
        </p:nvSpPr>
        <p:spPr/>
        <p:txBody>
          <a:bodyPr/>
          <a:lstStyle/>
          <a:p>
            <a:r>
              <a:rPr lang="en-IN"/>
              <a:t>ICCCNet-2025</a:t>
            </a:r>
          </a:p>
        </p:txBody>
      </p:sp>
      <p:sp>
        <p:nvSpPr>
          <p:cNvPr id="6" name="Slide Number Placeholder 5">
            <a:extLst>
              <a:ext uri="{FF2B5EF4-FFF2-40B4-BE49-F238E27FC236}">
                <a16:creationId xmlns:a16="http://schemas.microsoft.com/office/drawing/2014/main" id="{DCF2FEF6-C837-419F-8835-DC22EF83E19E}"/>
              </a:ext>
            </a:extLst>
          </p:cNvPr>
          <p:cNvSpPr>
            <a:spLocks noGrp="1"/>
          </p:cNvSpPr>
          <p:nvPr>
            <p:ph type="sldNum" sz="quarter" idx="12"/>
          </p:nvPr>
        </p:nvSpPr>
        <p:spPr/>
        <p:txBody>
          <a:bodyPr/>
          <a:lstStyle/>
          <a:p>
            <a:fld id="{1147CD7D-2DE7-4E97-993E-733569484B37}" type="slidenum">
              <a:rPr lang="en-IN" smtClean="0"/>
              <a:t>‹#›</a:t>
            </a:fld>
            <a:endParaRPr lang="en-IN"/>
          </a:p>
        </p:txBody>
      </p:sp>
    </p:spTree>
    <p:extLst>
      <p:ext uri="{BB962C8B-B14F-4D97-AF65-F5344CB8AC3E}">
        <p14:creationId xmlns:p14="http://schemas.microsoft.com/office/powerpoint/2010/main" val="327120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1401E9-8805-42DB-AC72-2AE0FF03F7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8EEB009-1E61-4516-B850-2D2767C6B6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DE6585-E3B2-43BE-AAE1-443822B2FC44}"/>
              </a:ext>
            </a:extLst>
          </p:cNvPr>
          <p:cNvSpPr>
            <a:spLocks noGrp="1"/>
          </p:cNvSpPr>
          <p:nvPr>
            <p:ph type="dt" sz="half" idx="10"/>
          </p:nvPr>
        </p:nvSpPr>
        <p:spPr/>
        <p:txBody>
          <a:bodyPr/>
          <a:lstStyle/>
          <a:p>
            <a:r>
              <a:rPr lang="uk-UA"/>
              <a:t>02-09-2025</a:t>
            </a:r>
            <a:endParaRPr lang="en-IN"/>
          </a:p>
        </p:txBody>
      </p:sp>
      <p:sp>
        <p:nvSpPr>
          <p:cNvPr id="5" name="Footer Placeholder 4">
            <a:extLst>
              <a:ext uri="{FF2B5EF4-FFF2-40B4-BE49-F238E27FC236}">
                <a16:creationId xmlns:a16="http://schemas.microsoft.com/office/drawing/2014/main" id="{788DC36A-90BB-45C6-86EC-EF77DE5E67FC}"/>
              </a:ext>
            </a:extLst>
          </p:cNvPr>
          <p:cNvSpPr>
            <a:spLocks noGrp="1"/>
          </p:cNvSpPr>
          <p:nvPr>
            <p:ph type="ftr" sz="quarter" idx="11"/>
          </p:nvPr>
        </p:nvSpPr>
        <p:spPr/>
        <p:txBody>
          <a:bodyPr/>
          <a:lstStyle/>
          <a:p>
            <a:r>
              <a:rPr lang="en-IN"/>
              <a:t>ICCCNet-2025</a:t>
            </a:r>
          </a:p>
        </p:txBody>
      </p:sp>
      <p:sp>
        <p:nvSpPr>
          <p:cNvPr id="6" name="Slide Number Placeholder 5">
            <a:extLst>
              <a:ext uri="{FF2B5EF4-FFF2-40B4-BE49-F238E27FC236}">
                <a16:creationId xmlns:a16="http://schemas.microsoft.com/office/drawing/2014/main" id="{95E6A805-3800-4CB1-9ADA-94754454EBCF}"/>
              </a:ext>
            </a:extLst>
          </p:cNvPr>
          <p:cNvSpPr>
            <a:spLocks noGrp="1"/>
          </p:cNvSpPr>
          <p:nvPr>
            <p:ph type="sldNum" sz="quarter" idx="12"/>
          </p:nvPr>
        </p:nvSpPr>
        <p:spPr/>
        <p:txBody>
          <a:bodyPr/>
          <a:lstStyle/>
          <a:p>
            <a:fld id="{1147CD7D-2DE7-4E97-993E-733569484B37}" type="slidenum">
              <a:rPr lang="en-IN" smtClean="0"/>
              <a:t>‹#›</a:t>
            </a:fld>
            <a:endParaRPr lang="en-IN"/>
          </a:p>
        </p:txBody>
      </p:sp>
    </p:spTree>
    <p:extLst>
      <p:ext uri="{BB962C8B-B14F-4D97-AF65-F5344CB8AC3E}">
        <p14:creationId xmlns:p14="http://schemas.microsoft.com/office/powerpoint/2010/main" val="374983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83C3-5D56-47C4-BAAA-0AEE6B039F7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605191E-F147-465C-B1BC-F3192025C9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C784D21-8E56-4941-93C0-57B67E22C5FD}"/>
              </a:ext>
            </a:extLst>
          </p:cNvPr>
          <p:cNvSpPr>
            <a:spLocks noGrp="1"/>
          </p:cNvSpPr>
          <p:nvPr>
            <p:ph type="dt" sz="half" idx="10"/>
          </p:nvPr>
        </p:nvSpPr>
        <p:spPr/>
        <p:txBody>
          <a:bodyPr/>
          <a:lstStyle/>
          <a:p>
            <a:r>
              <a:rPr lang="uk-UA"/>
              <a:t>02-09-2025</a:t>
            </a:r>
            <a:endParaRPr lang="en-IN"/>
          </a:p>
        </p:txBody>
      </p:sp>
      <p:sp>
        <p:nvSpPr>
          <p:cNvPr id="5" name="Footer Placeholder 4">
            <a:extLst>
              <a:ext uri="{FF2B5EF4-FFF2-40B4-BE49-F238E27FC236}">
                <a16:creationId xmlns:a16="http://schemas.microsoft.com/office/drawing/2014/main" id="{CD79476B-12F5-4CE0-8BED-CC7E02D0513A}"/>
              </a:ext>
            </a:extLst>
          </p:cNvPr>
          <p:cNvSpPr>
            <a:spLocks noGrp="1"/>
          </p:cNvSpPr>
          <p:nvPr>
            <p:ph type="ftr" sz="quarter" idx="11"/>
          </p:nvPr>
        </p:nvSpPr>
        <p:spPr/>
        <p:txBody>
          <a:bodyPr/>
          <a:lstStyle/>
          <a:p>
            <a:r>
              <a:rPr lang="en-IN"/>
              <a:t>ICCCNet-2025</a:t>
            </a:r>
          </a:p>
        </p:txBody>
      </p:sp>
      <p:sp>
        <p:nvSpPr>
          <p:cNvPr id="6" name="Slide Number Placeholder 5">
            <a:extLst>
              <a:ext uri="{FF2B5EF4-FFF2-40B4-BE49-F238E27FC236}">
                <a16:creationId xmlns:a16="http://schemas.microsoft.com/office/drawing/2014/main" id="{2A82A1D1-2DC0-4EB9-B1C0-3D0A17261884}"/>
              </a:ext>
            </a:extLst>
          </p:cNvPr>
          <p:cNvSpPr>
            <a:spLocks noGrp="1"/>
          </p:cNvSpPr>
          <p:nvPr>
            <p:ph type="sldNum" sz="quarter" idx="12"/>
          </p:nvPr>
        </p:nvSpPr>
        <p:spPr/>
        <p:txBody>
          <a:bodyPr/>
          <a:lstStyle/>
          <a:p>
            <a:fld id="{1147CD7D-2DE7-4E97-993E-733569484B37}" type="slidenum">
              <a:rPr lang="en-IN" smtClean="0"/>
              <a:t>‹#›</a:t>
            </a:fld>
            <a:endParaRPr lang="en-IN"/>
          </a:p>
        </p:txBody>
      </p:sp>
    </p:spTree>
    <p:extLst>
      <p:ext uri="{BB962C8B-B14F-4D97-AF65-F5344CB8AC3E}">
        <p14:creationId xmlns:p14="http://schemas.microsoft.com/office/powerpoint/2010/main" val="352406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3532-2579-487E-A806-FE059BC2ED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21D22E9-2061-45FA-973E-DC229F8B3A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3E1C65-23E2-4167-B173-FA4734A19564}"/>
              </a:ext>
            </a:extLst>
          </p:cNvPr>
          <p:cNvSpPr>
            <a:spLocks noGrp="1"/>
          </p:cNvSpPr>
          <p:nvPr>
            <p:ph type="dt" sz="half" idx="10"/>
          </p:nvPr>
        </p:nvSpPr>
        <p:spPr/>
        <p:txBody>
          <a:bodyPr/>
          <a:lstStyle/>
          <a:p>
            <a:r>
              <a:rPr lang="uk-UA"/>
              <a:t>02-09-2025</a:t>
            </a:r>
            <a:endParaRPr lang="en-IN"/>
          </a:p>
        </p:txBody>
      </p:sp>
      <p:sp>
        <p:nvSpPr>
          <p:cNvPr id="5" name="Footer Placeholder 4">
            <a:extLst>
              <a:ext uri="{FF2B5EF4-FFF2-40B4-BE49-F238E27FC236}">
                <a16:creationId xmlns:a16="http://schemas.microsoft.com/office/drawing/2014/main" id="{FD3BCE50-78C6-4AF3-8C31-1792D834EE3A}"/>
              </a:ext>
            </a:extLst>
          </p:cNvPr>
          <p:cNvSpPr>
            <a:spLocks noGrp="1"/>
          </p:cNvSpPr>
          <p:nvPr>
            <p:ph type="ftr" sz="quarter" idx="11"/>
          </p:nvPr>
        </p:nvSpPr>
        <p:spPr/>
        <p:txBody>
          <a:bodyPr/>
          <a:lstStyle/>
          <a:p>
            <a:r>
              <a:rPr lang="en-IN"/>
              <a:t>ICCCNet-2025</a:t>
            </a:r>
          </a:p>
        </p:txBody>
      </p:sp>
      <p:sp>
        <p:nvSpPr>
          <p:cNvPr id="6" name="Slide Number Placeholder 5">
            <a:extLst>
              <a:ext uri="{FF2B5EF4-FFF2-40B4-BE49-F238E27FC236}">
                <a16:creationId xmlns:a16="http://schemas.microsoft.com/office/drawing/2014/main" id="{757E728E-FD97-4282-985C-0A8FA934812C}"/>
              </a:ext>
            </a:extLst>
          </p:cNvPr>
          <p:cNvSpPr>
            <a:spLocks noGrp="1"/>
          </p:cNvSpPr>
          <p:nvPr>
            <p:ph type="sldNum" sz="quarter" idx="12"/>
          </p:nvPr>
        </p:nvSpPr>
        <p:spPr/>
        <p:txBody>
          <a:bodyPr/>
          <a:lstStyle/>
          <a:p>
            <a:fld id="{1147CD7D-2DE7-4E97-993E-733569484B37}" type="slidenum">
              <a:rPr lang="en-IN" smtClean="0"/>
              <a:t>‹#›</a:t>
            </a:fld>
            <a:endParaRPr lang="en-IN"/>
          </a:p>
        </p:txBody>
      </p:sp>
    </p:spTree>
    <p:extLst>
      <p:ext uri="{BB962C8B-B14F-4D97-AF65-F5344CB8AC3E}">
        <p14:creationId xmlns:p14="http://schemas.microsoft.com/office/powerpoint/2010/main" val="75906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8648D-8839-402E-8EBE-66C6755516B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B9641E8-F7C7-4F72-83E8-E8E8F3A895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8211418-08AA-441A-8A66-97EDBEE0AF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93319B3-62E9-4A88-A05B-55A69EF5135C}"/>
              </a:ext>
            </a:extLst>
          </p:cNvPr>
          <p:cNvSpPr>
            <a:spLocks noGrp="1"/>
          </p:cNvSpPr>
          <p:nvPr>
            <p:ph type="dt" sz="half" idx="10"/>
          </p:nvPr>
        </p:nvSpPr>
        <p:spPr/>
        <p:txBody>
          <a:bodyPr/>
          <a:lstStyle/>
          <a:p>
            <a:r>
              <a:rPr lang="uk-UA"/>
              <a:t>02-09-2025</a:t>
            </a:r>
            <a:endParaRPr lang="en-IN"/>
          </a:p>
        </p:txBody>
      </p:sp>
      <p:sp>
        <p:nvSpPr>
          <p:cNvPr id="6" name="Footer Placeholder 5">
            <a:extLst>
              <a:ext uri="{FF2B5EF4-FFF2-40B4-BE49-F238E27FC236}">
                <a16:creationId xmlns:a16="http://schemas.microsoft.com/office/drawing/2014/main" id="{5ABF91A1-5E44-452F-A78A-FBA5E47F43F8}"/>
              </a:ext>
            </a:extLst>
          </p:cNvPr>
          <p:cNvSpPr>
            <a:spLocks noGrp="1"/>
          </p:cNvSpPr>
          <p:nvPr>
            <p:ph type="ftr" sz="quarter" idx="11"/>
          </p:nvPr>
        </p:nvSpPr>
        <p:spPr/>
        <p:txBody>
          <a:bodyPr/>
          <a:lstStyle/>
          <a:p>
            <a:r>
              <a:rPr lang="en-IN"/>
              <a:t>ICCCNet-2025</a:t>
            </a:r>
          </a:p>
        </p:txBody>
      </p:sp>
      <p:sp>
        <p:nvSpPr>
          <p:cNvPr id="7" name="Slide Number Placeholder 6">
            <a:extLst>
              <a:ext uri="{FF2B5EF4-FFF2-40B4-BE49-F238E27FC236}">
                <a16:creationId xmlns:a16="http://schemas.microsoft.com/office/drawing/2014/main" id="{CEF1FC47-031D-4E2A-B90F-BE2FE414202B}"/>
              </a:ext>
            </a:extLst>
          </p:cNvPr>
          <p:cNvSpPr>
            <a:spLocks noGrp="1"/>
          </p:cNvSpPr>
          <p:nvPr>
            <p:ph type="sldNum" sz="quarter" idx="12"/>
          </p:nvPr>
        </p:nvSpPr>
        <p:spPr/>
        <p:txBody>
          <a:bodyPr/>
          <a:lstStyle/>
          <a:p>
            <a:fld id="{1147CD7D-2DE7-4E97-993E-733569484B37}" type="slidenum">
              <a:rPr lang="en-IN" smtClean="0"/>
              <a:t>‹#›</a:t>
            </a:fld>
            <a:endParaRPr lang="en-IN"/>
          </a:p>
        </p:txBody>
      </p:sp>
    </p:spTree>
    <p:extLst>
      <p:ext uri="{BB962C8B-B14F-4D97-AF65-F5344CB8AC3E}">
        <p14:creationId xmlns:p14="http://schemas.microsoft.com/office/powerpoint/2010/main" val="185720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A536-4AE1-4490-9878-471FF125AA9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916612D-5A89-4E9A-90B8-BF7FFA8A89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0DF513-E926-411D-8D2B-8831CD3096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9BBC415-A031-49A9-9DAD-F150409D1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F0D390-93EF-4E83-9F5B-91286149D7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28EC721-76DC-43AF-96DF-A0EE7072BAEC}"/>
              </a:ext>
            </a:extLst>
          </p:cNvPr>
          <p:cNvSpPr>
            <a:spLocks noGrp="1"/>
          </p:cNvSpPr>
          <p:nvPr>
            <p:ph type="dt" sz="half" idx="10"/>
          </p:nvPr>
        </p:nvSpPr>
        <p:spPr/>
        <p:txBody>
          <a:bodyPr/>
          <a:lstStyle/>
          <a:p>
            <a:r>
              <a:rPr lang="uk-UA"/>
              <a:t>02-09-2025</a:t>
            </a:r>
            <a:endParaRPr lang="en-IN"/>
          </a:p>
        </p:txBody>
      </p:sp>
      <p:sp>
        <p:nvSpPr>
          <p:cNvPr id="8" name="Footer Placeholder 7">
            <a:extLst>
              <a:ext uri="{FF2B5EF4-FFF2-40B4-BE49-F238E27FC236}">
                <a16:creationId xmlns:a16="http://schemas.microsoft.com/office/drawing/2014/main" id="{DCB44597-18DE-4775-8FB6-A97F0DA48910}"/>
              </a:ext>
            </a:extLst>
          </p:cNvPr>
          <p:cNvSpPr>
            <a:spLocks noGrp="1"/>
          </p:cNvSpPr>
          <p:nvPr>
            <p:ph type="ftr" sz="quarter" idx="11"/>
          </p:nvPr>
        </p:nvSpPr>
        <p:spPr/>
        <p:txBody>
          <a:bodyPr/>
          <a:lstStyle/>
          <a:p>
            <a:r>
              <a:rPr lang="en-IN"/>
              <a:t>ICCCNet-2025</a:t>
            </a:r>
          </a:p>
        </p:txBody>
      </p:sp>
      <p:sp>
        <p:nvSpPr>
          <p:cNvPr id="9" name="Slide Number Placeholder 8">
            <a:extLst>
              <a:ext uri="{FF2B5EF4-FFF2-40B4-BE49-F238E27FC236}">
                <a16:creationId xmlns:a16="http://schemas.microsoft.com/office/drawing/2014/main" id="{2CC72141-DE0D-4AEB-B511-CB9B54FD6F39}"/>
              </a:ext>
            </a:extLst>
          </p:cNvPr>
          <p:cNvSpPr>
            <a:spLocks noGrp="1"/>
          </p:cNvSpPr>
          <p:nvPr>
            <p:ph type="sldNum" sz="quarter" idx="12"/>
          </p:nvPr>
        </p:nvSpPr>
        <p:spPr/>
        <p:txBody>
          <a:bodyPr/>
          <a:lstStyle/>
          <a:p>
            <a:fld id="{1147CD7D-2DE7-4E97-993E-733569484B37}" type="slidenum">
              <a:rPr lang="en-IN" smtClean="0"/>
              <a:t>‹#›</a:t>
            </a:fld>
            <a:endParaRPr lang="en-IN"/>
          </a:p>
        </p:txBody>
      </p:sp>
    </p:spTree>
    <p:extLst>
      <p:ext uri="{BB962C8B-B14F-4D97-AF65-F5344CB8AC3E}">
        <p14:creationId xmlns:p14="http://schemas.microsoft.com/office/powerpoint/2010/main" val="52167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12DF-0ED8-4277-B395-2A4F842B76D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A0E3D8E-0ABE-4734-98F8-D36BD9940E0A}"/>
              </a:ext>
            </a:extLst>
          </p:cNvPr>
          <p:cNvSpPr>
            <a:spLocks noGrp="1"/>
          </p:cNvSpPr>
          <p:nvPr>
            <p:ph type="dt" sz="half" idx="10"/>
          </p:nvPr>
        </p:nvSpPr>
        <p:spPr/>
        <p:txBody>
          <a:bodyPr/>
          <a:lstStyle/>
          <a:p>
            <a:r>
              <a:rPr lang="uk-UA"/>
              <a:t>02-09-2025</a:t>
            </a:r>
            <a:endParaRPr lang="en-IN"/>
          </a:p>
        </p:txBody>
      </p:sp>
      <p:sp>
        <p:nvSpPr>
          <p:cNvPr id="4" name="Footer Placeholder 3">
            <a:extLst>
              <a:ext uri="{FF2B5EF4-FFF2-40B4-BE49-F238E27FC236}">
                <a16:creationId xmlns:a16="http://schemas.microsoft.com/office/drawing/2014/main" id="{510561F1-B38C-461E-85F3-2481751D02A6}"/>
              </a:ext>
            </a:extLst>
          </p:cNvPr>
          <p:cNvSpPr>
            <a:spLocks noGrp="1"/>
          </p:cNvSpPr>
          <p:nvPr>
            <p:ph type="ftr" sz="quarter" idx="11"/>
          </p:nvPr>
        </p:nvSpPr>
        <p:spPr/>
        <p:txBody>
          <a:bodyPr/>
          <a:lstStyle/>
          <a:p>
            <a:r>
              <a:rPr lang="en-IN"/>
              <a:t>ICCCNet-2025</a:t>
            </a:r>
          </a:p>
        </p:txBody>
      </p:sp>
      <p:sp>
        <p:nvSpPr>
          <p:cNvPr id="5" name="Slide Number Placeholder 4">
            <a:extLst>
              <a:ext uri="{FF2B5EF4-FFF2-40B4-BE49-F238E27FC236}">
                <a16:creationId xmlns:a16="http://schemas.microsoft.com/office/drawing/2014/main" id="{2E712915-E4FE-415C-9D69-B845A7D83F48}"/>
              </a:ext>
            </a:extLst>
          </p:cNvPr>
          <p:cNvSpPr>
            <a:spLocks noGrp="1"/>
          </p:cNvSpPr>
          <p:nvPr>
            <p:ph type="sldNum" sz="quarter" idx="12"/>
          </p:nvPr>
        </p:nvSpPr>
        <p:spPr/>
        <p:txBody>
          <a:bodyPr/>
          <a:lstStyle/>
          <a:p>
            <a:fld id="{1147CD7D-2DE7-4E97-993E-733569484B37}" type="slidenum">
              <a:rPr lang="en-IN" smtClean="0"/>
              <a:t>‹#›</a:t>
            </a:fld>
            <a:endParaRPr lang="en-IN"/>
          </a:p>
        </p:txBody>
      </p:sp>
    </p:spTree>
    <p:extLst>
      <p:ext uri="{BB962C8B-B14F-4D97-AF65-F5344CB8AC3E}">
        <p14:creationId xmlns:p14="http://schemas.microsoft.com/office/powerpoint/2010/main" val="354736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922E84-AD5B-465F-98D4-488F871AAF00}"/>
              </a:ext>
            </a:extLst>
          </p:cNvPr>
          <p:cNvSpPr>
            <a:spLocks noGrp="1"/>
          </p:cNvSpPr>
          <p:nvPr>
            <p:ph type="dt" sz="half" idx="10"/>
          </p:nvPr>
        </p:nvSpPr>
        <p:spPr/>
        <p:txBody>
          <a:bodyPr/>
          <a:lstStyle/>
          <a:p>
            <a:r>
              <a:rPr lang="uk-UA"/>
              <a:t>02-09-2025</a:t>
            </a:r>
            <a:endParaRPr lang="en-IN"/>
          </a:p>
        </p:txBody>
      </p:sp>
      <p:sp>
        <p:nvSpPr>
          <p:cNvPr id="3" name="Footer Placeholder 2">
            <a:extLst>
              <a:ext uri="{FF2B5EF4-FFF2-40B4-BE49-F238E27FC236}">
                <a16:creationId xmlns:a16="http://schemas.microsoft.com/office/drawing/2014/main" id="{1886C86A-862E-4B6A-B263-B01DE6A5BC64}"/>
              </a:ext>
            </a:extLst>
          </p:cNvPr>
          <p:cNvSpPr>
            <a:spLocks noGrp="1"/>
          </p:cNvSpPr>
          <p:nvPr>
            <p:ph type="ftr" sz="quarter" idx="11"/>
          </p:nvPr>
        </p:nvSpPr>
        <p:spPr/>
        <p:txBody>
          <a:bodyPr/>
          <a:lstStyle/>
          <a:p>
            <a:r>
              <a:rPr lang="en-IN"/>
              <a:t>ICCCNet-2025</a:t>
            </a:r>
          </a:p>
        </p:txBody>
      </p:sp>
      <p:sp>
        <p:nvSpPr>
          <p:cNvPr id="4" name="Slide Number Placeholder 3">
            <a:extLst>
              <a:ext uri="{FF2B5EF4-FFF2-40B4-BE49-F238E27FC236}">
                <a16:creationId xmlns:a16="http://schemas.microsoft.com/office/drawing/2014/main" id="{A62333FC-1B71-4E52-BF49-4D36D092009C}"/>
              </a:ext>
            </a:extLst>
          </p:cNvPr>
          <p:cNvSpPr>
            <a:spLocks noGrp="1"/>
          </p:cNvSpPr>
          <p:nvPr>
            <p:ph type="sldNum" sz="quarter" idx="12"/>
          </p:nvPr>
        </p:nvSpPr>
        <p:spPr/>
        <p:txBody>
          <a:bodyPr/>
          <a:lstStyle/>
          <a:p>
            <a:fld id="{1147CD7D-2DE7-4E97-993E-733569484B37}" type="slidenum">
              <a:rPr lang="en-IN" smtClean="0"/>
              <a:t>‹#›</a:t>
            </a:fld>
            <a:endParaRPr lang="en-IN"/>
          </a:p>
        </p:txBody>
      </p:sp>
    </p:spTree>
    <p:extLst>
      <p:ext uri="{BB962C8B-B14F-4D97-AF65-F5344CB8AC3E}">
        <p14:creationId xmlns:p14="http://schemas.microsoft.com/office/powerpoint/2010/main" val="360383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CCDE-35D4-412E-AFAB-C219873FE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F7E1492-B8B6-4708-A8C8-A138B06333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F300379-D005-4BAC-B925-C13204308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B0578-F2D9-4D73-83B2-F23670EBE97A}"/>
              </a:ext>
            </a:extLst>
          </p:cNvPr>
          <p:cNvSpPr>
            <a:spLocks noGrp="1"/>
          </p:cNvSpPr>
          <p:nvPr>
            <p:ph type="dt" sz="half" idx="10"/>
          </p:nvPr>
        </p:nvSpPr>
        <p:spPr/>
        <p:txBody>
          <a:bodyPr/>
          <a:lstStyle/>
          <a:p>
            <a:r>
              <a:rPr lang="uk-UA"/>
              <a:t>02-09-2025</a:t>
            </a:r>
            <a:endParaRPr lang="en-IN"/>
          </a:p>
        </p:txBody>
      </p:sp>
      <p:sp>
        <p:nvSpPr>
          <p:cNvPr id="6" name="Footer Placeholder 5">
            <a:extLst>
              <a:ext uri="{FF2B5EF4-FFF2-40B4-BE49-F238E27FC236}">
                <a16:creationId xmlns:a16="http://schemas.microsoft.com/office/drawing/2014/main" id="{C24F134B-4FB5-46E9-8513-DB4C9B2EE88F}"/>
              </a:ext>
            </a:extLst>
          </p:cNvPr>
          <p:cNvSpPr>
            <a:spLocks noGrp="1"/>
          </p:cNvSpPr>
          <p:nvPr>
            <p:ph type="ftr" sz="quarter" idx="11"/>
          </p:nvPr>
        </p:nvSpPr>
        <p:spPr/>
        <p:txBody>
          <a:bodyPr/>
          <a:lstStyle/>
          <a:p>
            <a:r>
              <a:rPr lang="en-IN"/>
              <a:t>ICCCNet-2025</a:t>
            </a:r>
          </a:p>
        </p:txBody>
      </p:sp>
      <p:sp>
        <p:nvSpPr>
          <p:cNvPr id="7" name="Slide Number Placeholder 6">
            <a:extLst>
              <a:ext uri="{FF2B5EF4-FFF2-40B4-BE49-F238E27FC236}">
                <a16:creationId xmlns:a16="http://schemas.microsoft.com/office/drawing/2014/main" id="{F0EE61B3-BD8A-43AB-BB10-5B53A90AD79F}"/>
              </a:ext>
            </a:extLst>
          </p:cNvPr>
          <p:cNvSpPr>
            <a:spLocks noGrp="1"/>
          </p:cNvSpPr>
          <p:nvPr>
            <p:ph type="sldNum" sz="quarter" idx="12"/>
          </p:nvPr>
        </p:nvSpPr>
        <p:spPr/>
        <p:txBody>
          <a:bodyPr/>
          <a:lstStyle/>
          <a:p>
            <a:fld id="{1147CD7D-2DE7-4E97-993E-733569484B37}" type="slidenum">
              <a:rPr lang="en-IN" smtClean="0"/>
              <a:t>‹#›</a:t>
            </a:fld>
            <a:endParaRPr lang="en-IN"/>
          </a:p>
        </p:txBody>
      </p:sp>
    </p:spTree>
    <p:extLst>
      <p:ext uri="{BB962C8B-B14F-4D97-AF65-F5344CB8AC3E}">
        <p14:creationId xmlns:p14="http://schemas.microsoft.com/office/powerpoint/2010/main" val="9417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223D-FF11-4AE7-973E-C90327524F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60DF81C-EE9D-4D7F-A967-067231447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653EF43-9D88-4586-A760-098C14750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BBD912-76F0-4805-9E0D-7C09F249E8E9}"/>
              </a:ext>
            </a:extLst>
          </p:cNvPr>
          <p:cNvSpPr>
            <a:spLocks noGrp="1"/>
          </p:cNvSpPr>
          <p:nvPr>
            <p:ph type="dt" sz="half" idx="10"/>
          </p:nvPr>
        </p:nvSpPr>
        <p:spPr/>
        <p:txBody>
          <a:bodyPr/>
          <a:lstStyle/>
          <a:p>
            <a:r>
              <a:rPr lang="uk-UA"/>
              <a:t>02-09-2025</a:t>
            </a:r>
            <a:endParaRPr lang="en-IN"/>
          </a:p>
        </p:txBody>
      </p:sp>
      <p:sp>
        <p:nvSpPr>
          <p:cNvPr id="6" name="Footer Placeholder 5">
            <a:extLst>
              <a:ext uri="{FF2B5EF4-FFF2-40B4-BE49-F238E27FC236}">
                <a16:creationId xmlns:a16="http://schemas.microsoft.com/office/drawing/2014/main" id="{BA50FEFC-E6F0-4221-8F91-DEE76671F228}"/>
              </a:ext>
            </a:extLst>
          </p:cNvPr>
          <p:cNvSpPr>
            <a:spLocks noGrp="1"/>
          </p:cNvSpPr>
          <p:nvPr>
            <p:ph type="ftr" sz="quarter" idx="11"/>
          </p:nvPr>
        </p:nvSpPr>
        <p:spPr/>
        <p:txBody>
          <a:bodyPr/>
          <a:lstStyle/>
          <a:p>
            <a:r>
              <a:rPr lang="en-IN"/>
              <a:t>ICCCNet-2025</a:t>
            </a:r>
          </a:p>
        </p:txBody>
      </p:sp>
      <p:sp>
        <p:nvSpPr>
          <p:cNvPr id="7" name="Slide Number Placeholder 6">
            <a:extLst>
              <a:ext uri="{FF2B5EF4-FFF2-40B4-BE49-F238E27FC236}">
                <a16:creationId xmlns:a16="http://schemas.microsoft.com/office/drawing/2014/main" id="{770A78C8-FCAB-43A2-9CE6-A2768B5DABF9}"/>
              </a:ext>
            </a:extLst>
          </p:cNvPr>
          <p:cNvSpPr>
            <a:spLocks noGrp="1"/>
          </p:cNvSpPr>
          <p:nvPr>
            <p:ph type="sldNum" sz="quarter" idx="12"/>
          </p:nvPr>
        </p:nvSpPr>
        <p:spPr/>
        <p:txBody>
          <a:bodyPr/>
          <a:lstStyle/>
          <a:p>
            <a:fld id="{1147CD7D-2DE7-4E97-993E-733569484B37}" type="slidenum">
              <a:rPr lang="en-IN" smtClean="0"/>
              <a:t>‹#›</a:t>
            </a:fld>
            <a:endParaRPr lang="en-IN"/>
          </a:p>
        </p:txBody>
      </p:sp>
    </p:spTree>
    <p:extLst>
      <p:ext uri="{BB962C8B-B14F-4D97-AF65-F5344CB8AC3E}">
        <p14:creationId xmlns:p14="http://schemas.microsoft.com/office/powerpoint/2010/main" val="8263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chemeClr val="accent1">
                <a:lumMod val="5000"/>
                <a:lumOff val="95000"/>
              </a:schemeClr>
            </a:gs>
            <a:gs pos="100000">
              <a:srgbClr val="FFFFE5"/>
            </a:gs>
            <a:gs pos="96000">
              <a:srgbClr val="FFFFE5"/>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DEB43A-BD9E-4874-BFFB-60C4AC61A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2276C3F-335A-4DB7-9751-C78105CE3F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A7C449-54C2-463E-BDDF-5F5299CBAE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uk-UA"/>
              <a:t>02-09-2025</a:t>
            </a:r>
            <a:endParaRPr lang="en-IN"/>
          </a:p>
        </p:txBody>
      </p:sp>
      <p:sp>
        <p:nvSpPr>
          <p:cNvPr id="5" name="Footer Placeholder 4">
            <a:extLst>
              <a:ext uri="{FF2B5EF4-FFF2-40B4-BE49-F238E27FC236}">
                <a16:creationId xmlns:a16="http://schemas.microsoft.com/office/drawing/2014/main" id="{E9337EE8-8318-4653-A49C-0E3AAA3CE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ICCCNet-2025</a:t>
            </a:r>
          </a:p>
        </p:txBody>
      </p:sp>
      <p:sp>
        <p:nvSpPr>
          <p:cNvPr id="6" name="Slide Number Placeholder 5">
            <a:extLst>
              <a:ext uri="{FF2B5EF4-FFF2-40B4-BE49-F238E27FC236}">
                <a16:creationId xmlns:a16="http://schemas.microsoft.com/office/drawing/2014/main" id="{B85FA26E-3201-463F-ACF3-CBF98D3B2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7CD7D-2DE7-4E97-993E-733569484B37}" type="slidenum">
              <a:rPr lang="en-IN" smtClean="0"/>
              <a:t>‹#›</a:t>
            </a:fld>
            <a:endParaRPr lang="en-IN"/>
          </a:p>
        </p:txBody>
      </p:sp>
    </p:spTree>
    <p:extLst>
      <p:ext uri="{BB962C8B-B14F-4D97-AF65-F5344CB8AC3E}">
        <p14:creationId xmlns:p14="http://schemas.microsoft.com/office/powerpoint/2010/main" val="787771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link.springer.com/article/10.1007/s00484-025-02918-3#auth-Hamlet_G_-Hayrapetyan-Aff1"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304A5B-A54F-4A67-93A1-9C57D7288ED8}"/>
              </a:ext>
            </a:extLst>
          </p:cNvPr>
          <p:cNvSpPr>
            <a:spLocks noGrp="1"/>
          </p:cNvSpPr>
          <p:nvPr>
            <p:ph type="subTitle" idx="1"/>
          </p:nvPr>
        </p:nvSpPr>
        <p:spPr>
          <a:xfrm>
            <a:off x="174595" y="1495560"/>
            <a:ext cx="11842810" cy="4703128"/>
          </a:xfrm>
        </p:spPr>
        <p:txBody>
          <a:bodyPr>
            <a:normAutofit/>
          </a:bodyPr>
          <a:lstStyle/>
          <a:p>
            <a:endParaRPr lang="en-IN" sz="1400" dirty="0">
              <a:latin typeface="Comic Sans MS" panose="030F0702030302020204" pitchFamily="66" charset="0"/>
            </a:endParaRPr>
          </a:p>
          <a:p>
            <a:endParaRPr lang="en-IN" sz="1400" dirty="0">
              <a:latin typeface="Comic Sans MS" panose="030F0702030302020204" pitchFamily="66" charset="0"/>
            </a:endParaRPr>
          </a:p>
          <a:p>
            <a:r>
              <a:rPr lang="en-US" sz="3200" dirty="0">
                <a:solidFill>
                  <a:srgbClr val="333399"/>
                </a:solidFill>
                <a:latin typeface="Comic Sans MS" panose="030F0702030302020204" pitchFamily="66" charset="0"/>
              </a:rPr>
              <a:t>Using data analytics to study the multi-modal </a:t>
            </a:r>
          </a:p>
          <a:p>
            <a:r>
              <a:rPr lang="en-US" sz="3200" dirty="0">
                <a:solidFill>
                  <a:srgbClr val="333399"/>
                </a:solidFill>
                <a:latin typeface="Comic Sans MS" panose="030F0702030302020204" pitchFamily="66" charset="0"/>
              </a:rPr>
              <a:t>Influence of the environment </a:t>
            </a:r>
          </a:p>
          <a:p>
            <a:r>
              <a:rPr lang="en-US" sz="3200" dirty="0">
                <a:solidFill>
                  <a:srgbClr val="333399"/>
                </a:solidFill>
                <a:latin typeface="Comic Sans MS" panose="030F0702030302020204" pitchFamily="66" charset="0"/>
              </a:rPr>
              <a:t>on human cognitive performance</a:t>
            </a:r>
            <a:endParaRPr lang="en-IN" sz="3200" dirty="0">
              <a:solidFill>
                <a:srgbClr val="333399"/>
              </a:solidFill>
              <a:latin typeface="Comic Sans MS" panose="030F0702030302020204" pitchFamily="66" charset="0"/>
            </a:endParaRPr>
          </a:p>
          <a:p>
            <a:endParaRPr lang="en-IN" sz="1400" dirty="0">
              <a:latin typeface="Comic Sans MS" panose="030F0702030302020204" pitchFamily="66" charset="0"/>
            </a:endParaRPr>
          </a:p>
          <a:p>
            <a:r>
              <a:rPr lang="en-GB" sz="1800" u="sng" dirty="0">
                <a:latin typeface="Comic Sans MS" panose="030F0702030302020204" pitchFamily="66" charset="0"/>
              </a:rPr>
              <a:t>Oleksandr Burov</a:t>
            </a:r>
            <a:r>
              <a:rPr lang="en-US" sz="1800" dirty="0">
                <a:latin typeface="Comic Sans MS" panose="030F0702030302020204" pitchFamily="66" charset="0"/>
              </a:rPr>
              <a:t>, </a:t>
            </a:r>
            <a:r>
              <a:rPr lang="en-GB" sz="1800" dirty="0">
                <a:latin typeface="Comic Sans MS" panose="030F0702030302020204" pitchFamily="66" charset="0"/>
              </a:rPr>
              <a:t>Svitlana </a:t>
            </a:r>
            <a:r>
              <a:rPr lang="en-GB" sz="1800" dirty="0" err="1">
                <a:latin typeface="Comic Sans MS" panose="030F0702030302020204" pitchFamily="66" charset="0"/>
              </a:rPr>
              <a:t>Lytvynova</a:t>
            </a:r>
            <a:r>
              <a:rPr lang="uk-UA" sz="1800" dirty="0">
                <a:latin typeface="Comic Sans MS" panose="030F0702030302020204" pitchFamily="66" charset="0"/>
              </a:rPr>
              <a:t>, </a:t>
            </a:r>
            <a:r>
              <a:rPr lang="en-GB" sz="1800" dirty="0">
                <a:latin typeface="Comic Sans MS" panose="030F0702030302020204" pitchFamily="66" charset="0"/>
              </a:rPr>
              <a:t>Olha Pinchuk</a:t>
            </a:r>
            <a:r>
              <a:rPr lang="uk-UA" sz="1800" dirty="0">
                <a:latin typeface="Comic Sans MS" panose="030F0702030302020204" pitchFamily="66" charset="0"/>
              </a:rPr>
              <a:t>, </a:t>
            </a:r>
            <a:r>
              <a:rPr lang="en-GB" sz="1800" dirty="0">
                <a:latin typeface="Comic Sans MS" panose="030F0702030302020204" pitchFamily="66" charset="0"/>
              </a:rPr>
              <a:t>Olena </a:t>
            </a:r>
            <a:r>
              <a:rPr lang="en-GB" sz="1800" dirty="0" err="1">
                <a:latin typeface="Comic Sans MS" panose="030F0702030302020204" pitchFamily="66" charset="0"/>
              </a:rPr>
              <a:t>Kuzminska</a:t>
            </a:r>
            <a:r>
              <a:rPr lang="en-US" sz="1800" dirty="0">
                <a:latin typeface="Comic Sans MS" panose="030F0702030302020204" pitchFamily="66" charset="0"/>
              </a:rPr>
              <a:t>, </a:t>
            </a:r>
          </a:p>
          <a:p>
            <a:r>
              <a:rPr lang="en-GB" sz="1800" dirty="0">
                <a:latin typeface="Comic Sans MS" panose="030F0702030302020204" pitchFamily="66" charset="0"/>
              </a:rPr>
              <a:t>Oleksii Tkachenko</a:t>
            </a:r>
            <a:r>
              <a:rPr lang="en-US" sz="1800" dirty="0">
                <a:latin typeface="Comic Sans MS" panose="030F0702030302020204" pitchFamily="66" charset="0"/>
              </a:rPr>
              <a:t>, </a:t>
            </a:r>
            <a:r>
              <a:rPr lang="en-GB" sz="1800" dirty="0">
                <a:latin typeface="Comic Sans MS" panose="030F0702030302020204" pitchFamily="66" charset="0"/>
              </a:rPr>
              <a:t>Natalia Kovalenko</a:t>
            </a:r>
            <a:r>
              <a:rPr lang="en-US" sz="1800" dirty="0">
                <a:latin typeface="Comic Sans MS" panose="030F0702030302020204" pitchFamily="66" charset="0"/>
              </a:rPr>
              <a:t>, </a:t>
            </a:r>
            <a:r>
              <a:rPr lang="en-GB" sz="1800" dirty="0">
                <a:latin typeface="Comic Sans MS" panose="030F0702030302020204" pitchFamily="66" charset="0"/>
              </a:rPr>
              <a:t>Svitlana </a:t>
            </a:r>
            <a:r>
              <a:rPr lang="en-GB" sz="1800" dirty="0" err="1">
                <a:latin typeface="Comic Sans MS" panose="030F0702030302020204" pitchFamily="66" charset="0"/>
              </a:rPr>
              <a:t>Agadjanova</a:t>
            </a:r>
            <a:endParaRPr lang="en-IN" sz="1800" dirty="0">
              <a:latin typeface="Comic Sans MS" panose="030F0702030302020204" pitchFamily="66" charset="0"/>
            </a:endParaRPr>
          </a:p>
          <a:p>
            <a:endParaRPr lang="en-IN" sz="1800" dirty="0">
              <a:latin typeface="Comic Sans MS" panose="030F0702030302020204" pitchFamily="66" charset="0"/>
            </a:endParaRPr>
          </a:p>
          <a:p>
            <a:r>
              <a:rPr lang="en-GB" sz="1600" dirty="0">
                <a:latin typeface="Comic Sans MS" panose="030F0702030302020204" pitchFamily="66" charset="0"/>
              </a:rPr>
              <a:t>Institute for Digitalisation of Education</a:t>
            </a:r>
            <a:endParaRPr lang="uk-UA" sz="1600" dirty="0">
              <a:latin typeface="Comic Sans MS" panose="030F0702030302020204" pitchFamily="66" charset="0"/>
            </a:endParaRPr>
          </a:p>
          <a:p>
            <a:r>
              <a:rPr lang="en-GB" sz="1600" dirty="0">
                <a:latin typeface="Comic Sans MS" panose="030F0702030302020204" pitchFamily="66" charset="0"/>
              </a:rPr>
              <a:t>of National Academy of Educational Sciences of Ukraine</a:t>
            </a:r>
            <a:endParaRPr lang="en-IN" sz="1600" dirty="0">
              <a:latin typeface="Comic Sans MS" panose="030F0702030302020204" pitchFamily="66" charset="0"/>
            </a:endParaRPr>
          </a:p>
          <a:p>
            <a:endParaRPr lang="en-IN" sz="1400" dirty="0">
              <a:latin typeface="Comic Sans MS" panose="030F0702030302020204" pitchFamily="66" charset="0"/>
            </a:endParaRPr>
          </a:p>
          <a:p>
            <a:endParaRPr lang="en-IN" sz="1400" dirty="0">
              <a:latin typeface="Comic Sans MS" panose="030F0702030302020204" pitchFamily="66" charset="0"/>
            </a:endParaRPr>
          </a:p>
        </p:txBody>
      </p:sp>
      <p:pic>
        <p:nvPicPr>
          <p:cNvPr id="5" name="Picture 4">
            <a:extLst>
              <a:ext uri="{FF2B5EF4-FFF2-40B4-BE49-F238E27FC236}">
                <a16:creationId xmlns:a16="http://schemas.microsoft.com/office/drawing/2014/main" id="{299C6EC5-A73D-3B67-C82B-A3BA07864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318043"/>
          </a:xfrm>
          <a:prstGeom prst="rect">
            <a:avLst/>
          </a:prstGeom>
        </p:spPr>
      </p:pic>
    </p:spTree>
    <p:extLst>
      <p:ext uri="{BB962C8B-B14F-4D97-AF65-F5344CB8AC3E}">
        <p14:creationId xmlns:p14="http://schemas.microsoft.com/office/powerpoint/2010/main" val="428981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42051-CB2E-FD76-5E76-3D129102E20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994FE95-EFD0-C057-6220-6C3216F43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318043"/>
          </a:xfrm>
          <a:prstGeom prst="rect">
            <a:avLst/>
          </a:prstGeom>
        </p:spPr>
      </p:pic>
      <p:sp>
        <p:nvSpPr>
          <p:cNvPr id="5" name="TextBox 4">
            <a:extLst>
              <a:ext uri="{FF2B5EF4-FFF2-40B4-BE49-F238E27FC236}">
                <a16:creationId xmlns:a16="http://schemas.microsoft.com/office/drawing/2014/main" id="{9BA13085-AF1B-C59B-C24E-897AA3664018}"/>
              </a:ext>
            </a:extLst>
          </p:cNvPr>
          <p:cNvSpPr txBox="1"/>
          <p:nvPr/>
        </p:nvSpPr>
        <p:spPr>
          <a:xfrm>
            <a:off x="6073735" y="3389885"/>
            <a:ext cx="5068186" cy="369332"/>
          </a:xfrm>
          <a:prstGeom prst="rect">
            <a:avLst/>
          </a:prstGeom>
          <a:noFill/>
        </p:spPr>
        <p:txBody>
          <a:bodyPr wrap="square" rtlCol="0">
            <a:spAutoFit/>
          </a:bodyPr>
          <a:lstStyle/>
          <a:p>
            <a:r>
              <a:rPr lang="en-US" dirty="0"/>
              <a:t> </a:t>
            </a:r>
            <a:endParaRPr lang="uk-UA" dirty="0"/>
          </a:p>
        </p:txBody>
      </p:sp>
      <p:pic>
        <p:nvPicPr>
          <p:cNvPr id="10" name="Рисунок 9" descr="Изображение выглядит как текст, диаграмма, линия, снимок экрана&#10;&#10;Контент, сгенерированный ИИ, может содержать ошибки.">
            <a:extLst>
              <a:ext uri="{FF2B5EF4-FFF2-40B4-BE49-F238E27FC236}">
                <a16:creationId xmlns:a16="http://schemas.microsoft.com/office/drawing/2014/main" id="{5E01A082-5EB8-6959-F9BD-C356B76F6D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013" y="1888480"/>
            <a:ext cx="3140542" cy="2439329"/>
          </a:xfrm>
          <a:prstGeom prst="rect">
            <a:avLst/>
          </a:prstGeom>
        </p:spPr>
      </p:pic>
      <p:pic>
        <p:nvPicPr>
          <p:cNvPr id="11" name="Рисунок 10">
            <a:extLst>
              <a:ext uri="{FF2B5EF4-FFF2-40B4-BE49-F238E27FC236}">
                <a16:creationId xmlns:a16="http://schemas.microsoft.com/office/drawing/2014/main" id="{AD94F38A-B266-0EEE-5366-104FCAE318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7635" y="1888481"/>
            <a:ext cx="3101603" cy="2439328"/>
          </a:xfrm>
          <a:prstGeom prst="rect">
            <a:avLst/>
          </a:prstGeom>
        </p:spPr>
      </p:pic>
      <p:pic>
        <p:nvPicPr>
          <p:cNvPr id="12" name="Рисунок 11" descr="Изображение выглядит как диаграмма, круг, линия, Шрифт&#10;&#10;Контент, сгенерированный ИИ, может содержать ошибки.">
            <a:extLst>
              <a:ext uri="{FF2B5EF4-FFF2-40B4-BE49-F238E27FC236}">
                <a16:creationId xmlns:a16="http://schemas.microsoft.com/office/drawing/2014/main" id="{02B637E5-DC39-36D6-3B69-8488772E74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2169" y="1888480"/>
            <a:ext cx="3379752" cy="2439327"/>
          </a:xfrm>
          <a:prstGeom prst="rect">
            <a:avLst/>
          </a:prstGeom>
        </p:spPr>
      </p:pic>
      <p:sp>
        <p:nvSpPr>
          <p:cNvPr id="14" name="TextBox 13">
            <a:extLst>
              <a:ext uri="{FF2B5EF4-FFF2-40B4-BE49-F238E27FC236}">
                <a16:creationId xmlns:a16="http://schemas.microsoft.com/office/drawing/2014/main" id="{04B0871F-5D9A-D969-2CA4-8C58F09B0AED}"/>
              </a:ext>
            </a:extLst>
          </p:cNvPr>
          <p:cNvSpPr txBox="1"/>
          <p:nvPr/>
        </p:nvSpPr>
        <p:spPr>
          <a:xfrm>
            <a:off x="187860" y="1282356"/>
            <a:ext cx="6097508" cy="400110"/>
          </a:xfrm>
          <a:prstGeom prst="rect">
            <a:avLst/>
          </a:prstGeom>
          <a:noFill/>
        </p:spPr>
        <p:txBody>
          <a:bodyPr wrap="square">
            <a:spAutoFit/>
          </a:bodyPr>
          <a:lstStyle/>
          <a:p>
            <a:pPr algn="l"/>
            <a:r>
              <a:rPr lang="en-IN" sz="2000" dirty="0">
                <a:solidFill>
                  <a:srgbClr val="A31149"/>
                </a:solidFill>
                <a:latin typeface="Comic Sans MS" panose="030F0702030302020204" pitchFamily="66" charset="0"/>
              </a:rPr>
              <a:t>8. COMPARATIVE ANALYSIS: </a:t>
            </a:r>
          </a:p>
        </p:txBody>
      </p:sp>
      <p:sp>
        <p:nvSpPr>
          <p:cNvPr id="15" name="TextBox 14">
            <a:extLst>
              <a:ext uri="{FF2B5EF4-FFF2-40B4-BE49-F238E27FC236}">
                <a16:creationId xmlns:a16="http://schemas.microsoft.com/office/drawing/2014/main" id="{F5747849-9936-823D-6CC4-A54D6C232481}"/>
              </a:ext>
            </a:extLst>
          </p:cNvPr>
          <p:cNvSpPr txBox="1"/>
          <p:nvPr/>
        </p:nvSpPr>
        <p:spPr>
          <a:xfrm>
            <a:off x="433884" y="4622490"/>
            <a:ext cx="7109916" cy="461665"/>
          </a:xfrm>
          <a:prstGeom prst="rect">
            <a:avLst/>
          </a:prstGeom>
          <a:noFill/>
        </p:spPr>
        <p:txBody>
          <a:bodyPr wrap="square" rtlCol="0">
            <a:spAutoFit/>
          </a:bodyPr>
          <a:lstStyle/>
          <a:p>
            <a:r>
              <a:rPr lang="en-GB" sz="1200" b="1" dirty="0">
                <a:solidFill>
                  <a:srgbClr val="333399"/>
                </a:solidFill>
              </a:rPr>
              <a:t>The number of indices of internal and external factors that were included in models (10 subjects): </a:t>
            </a:r>
          </a:p>
          <a:p>
            <a:r>
              <a:rPr lang="en-GB" sz="1200" dirty="0"/>
              <a:t>a – models of the rate of tests’ performance                          b – models for reliability.</a:t>
            </a:r>
            <a:endParaRPr lang="uk-UA" sz="1200" dirty="0"/>
          </a:p>
        </p:txBody>
      </p:sp>
      <p:sp>
        <p:nvSpPr>
          <p:cNvPr id="16" name="TextBox 15">
            <a:extLst>
              <a:ext uri="{FF2B5EF4-FFF2-40B4-BE49-F238E27FC236}">
                <a16:creationId xmlns:a16="http://schemas.microsoft.com/office/drawing/2014/main" id="{C7CA973C-A519-B41D-903B-3B9948B206F9}"/>
              </a:ext>
            </a:extLst>
          </p:cNvPr>
          <p:cNvSpPr txBox="1"/>
          <p:nvPr/>
        </p:nvSpPr>
        <p:spPr>
          <a:xfrm>
            <a:off x="7762169" y="4798956"/>
            <a:ext cx="3724981" cy="461665"/>
          </a:xfrm>
          <a:prstGeom prst="rect">
            <a:avLst/>
          </a:prstGeom>
          <a:noFill/>
        </p:spPr>
        <p:txBody>
          <a:bodyPr wrap="square" rtlCol="0">
            <a:spAutoFit/>
          </a:bodyPr>
          <a:lstStyle/>
          <a:p>
            <a:r>
              <a:rPr lang="en-GB" sz="1200" dirty="0"/>
              <a:t>c – summarized number of indices including in all                                 models.</a:t>
            </a:r>
            <a:endParaRPr lang="uk-UA" sz="1200" dirty="0"/>
          </a:p>
        </p:txBody>
      </p:sp>
    </p:spTree>
    <p:extLst>
      <p:ext uri="{BB962C8B-B14F-4D97-AF65-F5344CB8AC3E}">
        <p14:creationId xmlns:p14="http://schemas.microsoft.com/office/powerpoint/2010/main" val="1792536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304A5B-A54F-4A67-93A1-9C57D7288ED8}"/>
              </a:ext>
            </a:extLst>
          </p:cNvPr>
          <p:cNvSpPr>
            <a:spLocks noGrp="1"/>
          </p:cNvSpPr>
          <p:nvPr>
            <p:ph type="subTitle" idx="1"/>
          </p:nvPr>
        </p:nvSpPr>
        <p:spPr>
          <a:xfrm>
            <a:off x="224852" y="1406734"/>
            <a:ext cx="11857219" cy="3951259"/>
          </a:xfrm>
        </p:spPr>
        <p:txBody>
          <a:bodyPr>
            <a:normAutofit/>
          </a:bodyPr>
          <a:lstStyle/>
          <a:p>
            <a:pPr algn="l"/>
            <a:r>
              <a:rPr lang="en-IN" dirty="0">
                <a:solidFill>
                  <a:srgbClr val="A31149"/>
                </a:solidFill>
                <a:latin typeface="Comic Sans MS" panose="030F0702030302020204" pitchFamily="66" charset="0"/>
              </a:rPr>
              <a:t>9. CONCLUSION &amp; FUTURE WORK :</a:t>
            </a:r>
          </a:p>
          <a:p>
            <a:pPr marL="342900" indent="-342900" algn="l">
              <a:lnSpc>
                <a:spcPct val="100000"/>
              </a:lnSpc>
              <a:spcBef>
                <a:spcPts val="1200"/>
              </a:spcBef>
              <a:buClr>
                <a:srgbClr val="006699"/>
              </a:buClr>
              <a:buFont typeface="+mj-lt"/>
              <a:buAutoNum type="arabicPeriod"/>
            </a:pPr>
            <a:r>
              <a:rPr lang="en-US" sz="1600" dirty="0">
                <a:solidFill>
                  <a:srgbClr val="333399"/>
                </a:solidFill>
                <a:latin typeface="Arial" panose="020B0604020202020204" pitchFamily="34" charset="0"/>
                <a:cs typeface="Arial" panose="020B0604020202020204" pitchFamily="34" charset="0"/>
              </a:rPr>
              <a:t>This research has confirmed that data analytics’ methodology and techniques could be effective tools to analyze multi-modal data in relation to such a complex object as a human in the loop of the human-system integration.  </a:t>
            </a:r>
          </a:p>
          <a:p>
            <a:pPr marL="342900" indent="-342900" algn="l">
              <a:lnSpc>
                <a:spcPct val="100000"/>
              </a:lnSpc>
              <a:spcBef>
                <a:spcPts val="1200"/>
              </a:spcBef>
              <a:buClr>
                <a:srgbClr val="006699"/>
              </a:buClr>
              <a:buFont typeface="+mj-lt"/>
              <a:buAutoNum type="arabicPeriod"/>
            </a:pPr>
            <a:r>
              <a:rPr lang="en-US" sz="1600" dirty="0">
                <a:latin typeface="Arial" panose="020B0604020202020204" pitchFamily="34" charset="0"/>
                <a:cs typeface="Arial" panose="020B0604020202020204" pitchFamily="34" charset="0"/>
              </a:rPr>
              <a:t>The appropriate technique includes descriptive analysis of human indicators of performance including variation of these indicators at levels of individual human and inter-human variations; multiple regression analysis with the stepwise procedure to select the most informative indicators among potentially influencing factors; summarizing data visualized representation of revealed indicators that can be included in descriptive models. </a:t>
            </a:r>
          </a:p>
          <a:p>
            <a:pPr marL="342900" indent="-342900" algn="l">
              <a:lnSpc>
                <a:spcPct val="100000"/>
              </a:lnSpc>
              <a:spcBef>
                <a:spcPts val="1200"/>
              </a:spcBef>
              <a:buClr>
                <a:srgbClr val="006699"/>
              </a:buClr>
              <a:buFont typeface="+mj-lt"/>
              <a:buAutoNum type="arabicPeriod"/>
            </a:pPr>
            <a:r>
              <a:rPr lang="en-GB" sz="1600" dirty="0">
                <a:solidFill>
                  <a:srgbClr val="333399"/>
                </a:solidFill>
                <a:latin typeface="Arial" panose="020B0604020202020204" pitchFamily="34" charset="0"/>
                <a:cs typeface="Arial" panose="020B0604020202020204" pitchFamily="34" charset="0"/>
              </a:rPr>
              <a:t>It has been revealed that the most influences indicators: HRV, total strength of the interplanetary magnetic field </a:t>
            </a:r>
            <a:r>
              <a:rPr lang="en-GB" sz="1600" dirty="0" err="1">
                <a:solidFill>
                  <a:srgbClr val="333399"/>
                </a:solidFill>
                <a:latin typeface="Arial" panose="020B0604020202020204" pitchFamily="34" charset="0"/>
                <a:cs typeface="Arial" panose="020B0604020202020204" pitchFamily="34" charset="0"/>
              </a:rPr>
              <a:t>Bt</a:t>
            </a:r>
            <a:r>
              <a:rPr lang="en-GB" sz="1600" dirty="0">
                <a:solidFill>
                  <a:srgbClr val="333399"/>
                </a:solidFill>
                <a:latin typeface="Arial" panose="020B0604020202020204" pitchFamily="34" charset="0"/>
                <a:cs typeface="Arial" panose="020B0604020202020204" pitchFamily="34" charset="0"/>
              </a:rPr>
              <a:t>, SW density and anisotropic index</a:t>
            </a:r>
            <a:endParaRPr lang="en-US" sz="1600" dirty="0">
              <a:solidFill>
                <a:srgbClr val="333399"/>
              </a:solidFill>
              <a:latin typeface="Arial" panose="020B0604020202020204" pitchFamily="34" charset="0"/>
              <a:cs typeface="Arial" panose="020B0604020202020204" pitchFamily="34" charset="0"/>
            </a:endParaRPr>
          </a:p>
          <a:p>
            <a:pPr marL="342900" indent="-342900" algn="l">
              <a:lnSpc>
                <a:spcPct val="100000"/>
              </a:lnSpc>
              <a:spcBef>
                <a:spcPts val="1200"/>
              </a:spcBef>
              <a:buClr>
                <a:srgbClr val="006699"/>
              </a:buClr>
              <a:buFont typeface="+mj-lt"/>
              <a:buAutoNum type="arabicPeriod"/>
            </a:pPr>
            <a:r>
              <a:rPr lang="en-US" sz="1600" dirty="0">
                <a:latin typeface="Arial" panose="020B0604020202020204" pitchFamily="34" charset="0"/>
                <a:cs typeface="Arial" panose="020B0604020202020204" pitchFamily="34" charset="0"/>
              </a:rPr>
              <a:t>Such models can have potential to be used for predictive analytics of successful human cognitive performance.  </a:t>
            </a:r>
          </a:p>
          <a:p>
            <a:pPr marL="342900" indent="-342900" algn="l">
              <a:lnSpc>
                <a:spcPct val="100000"/>
              </a:lnSpc>
              <a:spcBef>
                <a:spcPts val="1200"/>
              </a:spcBef>
              <a:buClr>
                <a:srgbClr val="006699"/>
              </a:buClr>
              <a:buFont typeface="+mj-lt"/>
              <a:buAutoNum type="arabicPeriod"/>
            </a:pPr>
            <a:r>
              <a:rPr lang="en-US" sz="1600" dirty="0">
                <a:solidFill>
                  <a:srgbClr val="333399"/>
                </a:solidFill>
                <a:latin typeface="Arial" panose="020B0604020202020204" pitchFamily="34" charset="0"/>
                <a:cs typeface="Arial" panose="020B0604020202020204" pitchFamily="34" charset="0"/>
              </a:rPr>
              <a:t>Our findings should be evaluated as preliminary results to be revealed by data analytics techniques and needed to be studied further as a perspective indicator in studying human performance, especially in digital environment.</a:t>
            </a:r>
            <a:endParaRPr lang="en-IN" dirty="0">
              <a:latin typeface="Comic Sans MS" panose="030F0702030302020204" pitchFamily="66" charset="0"/>
            </a:endParaRPr>
          </a:p>
        </p:txBody>
      </p:sp>
      <p:pic>
        <p:nvPicPr>
          <p:cNvPr id="2" name="Picture 1">
            <a:extLst>
              <a:ext uri="{FF2B5EF4-FFF2-40B4-BE49-F238E27FC236}">
                <a16:creationId xmlns:a16="http://schemas.microsoft.com/office/drawing/2014/main" id="{BCF6C1CD-88B1-FF56-E26B-151296B64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318043"/>
          </a:xfrm>
          <a:prstGeom prst="rect">
            <a:avLst/>
          </a:prstGeom>
        </p:spPr>
      </p:pic>
      <p:pic>
        <p:nvPicPr>
          <p:cNvPr id="4" name="Рисунок 3" descr="Изображение выглядит как свет, освещение, темнота, ночь&#10;&#10;Автоматически созданное описание">
            <a:extLst>
              <a:ext uri="{FF2B5EF4-FFF2-40B4-BE49-F238E27FC236}">
                <a16:creationId xmlns:a16="http://schemas.microsoft.com/office/drawing/2014/main" id="{4EC65F84-1916-6D69-125B-A17FFCB65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87973"/>
            <a:ext cx="12192000" cy="1470025"/>
          </a:xfrm>
          <a:prstGeom prst="rect">
            <a:avLst/>
          </a:prstGeom>
        </p:spPr>
      </p:pic>
    </p:spTree>
    <p:extLst>
      <p:ext uri="{BB962C8B-B14F-4D97-AF65-F5344CB8AC3E}">
        <p14:creationId xmlns:p14="http://schemas.microsoft.com/office/powerpoint/2010/main" val="118432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304A5B-A54F-4A67-93A1-9C57D7288ED8}"/>
              </a:ext>
            </a:extLst>
          </p:cNvPr>
          <p:cNvSpPr>
            <a:spLocks noGrp="1"/>
          </p:cNvSpPr>
          <p:nvPr>
            <p:ph type="subTitle" idx="1"/>
          </p:nvPr>
        </p:nvSpPr>
        <p:spPr>
          <a:xfrm>
            <a:off x="233038" y="1318043"/>
            <a:ext cx="11749411" cy="5135920"/>
          </a:xfrm>
        </p:spPr>
        <p:txBody>
          <a:bodyPr>
            <a:normAutofit fontScale="25000" lnSpcReduction="20000"/>
          </a:bodyPr>
          <a:lstStyle/>
          <a:p>
            <a:pPr algn="l"/>
            <a:r>
              <a:rPr lang="en-IN" sz="3700" dirty="0">
                <a:solidFill>
                  <a:srgbClr val="A31149"/>
                </a:solidFill>
                <a:latin typeface="Comic Sans MS" panose="030F0702030302020204" pitchFamily="66" charset="0"/>
              </a:rPr>
              <a:t>10. REFERENCES </a:t>
            </a:r>
            <a:r>
              <a:rPr lang="en-IN" dirty="0">
                <a:latin typeface="Comic Sans MS" panose="030F0702030302020204" pitchFamily="66" charset="0"/>
              </a:rPr>
              <a:t>:</a:t>
            </a:r>
          </a:p>
          <a:p>
            <a:pPr algn="l"/>
            <a:r>
              <a:rPr lang="en-GB" sz="3600" dirty="0" err="1"/>
              <a:t>Alabdulgader</a:t>
            </a:r>
            <a:r>
              <a:rPr lang="en-GB" sz="3600" dirty="0"/>
              <a:t> A, </a:t>
            </a:r>
            <a:r>
              <a:rPr lang="en-GB" sz="3600" dirty="0" err="1"/>
              <a:t>McCraty</a:t>
            </a:r>
            <a:r>
              <a:rPr lang="en-GB" sz="3600" dirty="0"/>
              <a:t> R et al. (2018) Long-Term Study of Heart Rate Variability Responses to Changes in the Solar and Geomagnetic Environment. Sci Rep, Feb 8;8(1):2663. </a:t>
            </a:r>
            <a:r>
              <a:rPr lang="en-GB" sz="3600" dirty="0" err="1"/>
              <a:t>doi</a:t>
            </a:r>
            <a:r>
              <a:rPr lang="en-GB" sz="3600" dirty="0"/>
              <a:t>: 10.1038/s41598-018-20932-x </a:t>
            </a:r>
            <a:endParaRPr lang="uk-UA" sz="3600" dirty="0"/>
          </a:p>
          <a:p>
            <a:pPr algn="l"/>
            <a:r>
              <a:rPr lang="en-GB" sz="3600" dirty="0"/>
              <a:t>Bennett CL et al (2013) Nine-Year Wilkinson Microwave Anisotropy Probe (WMAP) Observations: Final Maps and Results. </a:t>
            </a:r>
            <a:r>
              <a:rPr lang="en-GB" sz="3600" dirty="0" err="1"/>
              <a:t>Astrophys</a:t>
            </a:r>
            <a:r>
              <a:rPr lang="en-GB" sz="3600" dirty="0"/>
              <a:t> J </a:t>
            </a:r>
            <a:r>
              <a:rPr lang="en-GB" sz="3600" dirty="0" err="1"/>
              <a:t>Suppl</a:t>
            </a:r>
            <a:r>
              <a:rPr lang="en-GB" sz="3600" dirty="0"/>
              <a:t>, 208 (2): 20. arXiv:1212.5225</a:t>
            </a:r>
            <a:endParaRPr lang="uk-UA" sz="3600" dirty="0"/>
          </a:p>
          <a:p>
            <a:pPr algn="l"/>
            <a:r>
              <a:rPr lang="en-GB" sz="3600" dirty="0"/>
              <a:t>Burov You, Gerasimov BM (2005) Methodology and models for studying the influence of </a:t>
            </a:r>
            <a:r>
              <a:rPr lang="en-GB" sz="3600" dirty="0" err="1"/>
              <a:t>heliophysic</a:t>
            </a:r>
            <a:r>
              <a:rPr lang="en-GB" sz="3600" dirty="0"/>
              <a:t>  factors on the performance of operators. In: HF: Challenges of Psychology and Ergonomics, 3, pp. 67-71</a:t>
            </a:r>
            <a:endParaRPr lang="uk-UA" sz="3600" dirty="0"/>
          </a:p>
          <a:p>
            <a:pPr algn="l"/>
            <a:r>
              <a:rPr lang="en-GB" sz="3600" dirty="0"/>
              <a:t>Burov O, Tsarik O (2012) Educational workload and its psychophysiological impact on student organism. Work, 41(Suppl. 1), 896-899. https://doi.org/10.3233/wor-2012-0260-896</a:t>
            </a:r>
            <a:endParaRPr lang="uk-UA" sz="3600" dirty="0"/>
          </a:p>
          <a:p>
            <a:pPr algn="l"/>
            <a:r>
              <a:rPr lang="en-US" sz="3600" dirty="0"/>
              <a:t>Cahoon D. et al. Effects of HZE-Particle Exposure Location and Energy on Brain Inflammation and Oxidative Stress in Rats. Radiation Research 200(5), 431-443, (27 September 2023). https://doi.org/10.1667/RADE-22-00041.1</a:t>
            </a:r>
          </a:p>
          <a:p>
            <a:pPr algn="l"/>
            <a:r>
              <a:rPr lang="uk-UA" sz="3600" dirty="0" err="1"/>
              <a:t>Chai</a:t>
            </a:r>
            <a:r>
              <a:rPr lang="uk-UA" sz="3600" dirty="0"/>
              <a:t> Z, </a:t>
            </a:r>
            <a:r>
              <a:rPr lang="uk-UA" sz="3600" dirty="0" err="1"/>
              <a:t>Wang</a:t>
            </a:r>
            <a:r>
              <a:rPr lang="uk-UA" sz="3600" dirty="0"/>
              <a:t> Y, </a:t>
            </a:r>
            <a:r>
              <a:rPr lang="uk-UA" sz="3600" dirty="0" err="1"/>
              <a:t>Li</a:t>
            </a:r>
            <a:r>
              <a:rPr lang="uk-UA" sz="3600" dirty="0"/>
              <a:t> YM, </a:t>
            </a:r>
            <a:r>
              <a:rPr lang="uk-UA" sz="3600" dirty="0" err="1"/>
              <a:t>Zhao</a:t>
            </a:r>
            <a:r>
              <a:rPr lang="uk-UA" sz="3600" dirty="0"/>
              <a:t> ZG, </a:t>
            </a:r>
            <a:r>
              <a:rPr lang="uk-UA" sz="3600" dirty="0" err="1"/>
              <a:t>Chen</a:t>
            </a:r>
            <a:r>
              <a:rPr lang="uk-UA" sz="3600" dirty="0"/>
              <a:t> M.</a:t>
            </a:r>
            <a:r>
              <a:rPr lang="en-US" sz="3600" dirty="0"/>
              <a:t> (2023) Correlations between geomagnetic field and global occurrence of cardiovascular diseases: evidence from 204 territories in different latitudes. </a:t>
            </a:r>
            <a:r>
              <a:rPr lang="uk-UA" sz="3600" dirty="0"/>
              <a:t>BMC </a:t>
            </a:r>
            <a:r>
              <a:rPr lang="uk-UA" sz="3600" dirty="0" err="1"/>
              <a:t>Public</a:t>
            </a:r>
            <a:r>
              <a:rPr lang="uk-UA" sz="3600" dirty="0"/>
              <a:t> </a:t>
            </a:r>
            <a:r>
              <a:rPr lang="uk-UA" sz="3600" dirty="0" err="1"/>
              <a:t>Health</a:t>
            </a:r>
            <a:r>
              <a:rPr lang="en-US" sz="3600" dirty="0"/>
              <a:t>,</a:t>
            </a:r>
            <a:r>
              <a:rPr lang="uk-UA" sz="3600" dirty="0"/>
              <a:t>  </a:t>
            </a:r>
            <a:r>
              <a:rPr lang="uk-UA" sz="3600" dirty="0" err="1"/>
              <a:t>Sep</a:t>
            </a:r>
            <a:r>
              <a:rPr lang="uk-UA" sz="3600" dirty="0"/>
              <a:t> 11; 23(1):1771. </a:t>
            </a:r>
            <a:r>
              <a:rPr lang="uk-UA" sz="3600" dirty="0" err="1"/>
              <a:t>doi</a:t>
            </a:r>
            <a:r>
              <a:rPr lang="uk-UA" sz="3600" dirty="0"/>
              <a:t>: 10.1186/s12889-023-16698-1</a:t>
            </a:r>
          </a:p>
          <a:p>
            <a:pPr algn="l"/>
            <a:r>
              <a:rPr lang="en-GB" sz="3600" dirty="0"/>
              <a:t>Chakraborty S, Rae IJ, Killey S, Ojha B, Watt CEJ, Potts C, Irving E, Elliott G, Johnson K, Mohammed N, Gupta T, Slater T, Liu X and Cheng Y (2024) Statistical survey of pitch angle anisotropy of relativistic electrons in the outer radiation belt and its variation with solar wind/geomagnetic activity. Front. Astron. Space Sci 11:1474503. doi:10.3389/fspas.2024.1474503</a:t>
            </a:r>
            <a:endParaRPr lang="uk-UA" sz="3600" dirty="0"/>
          </a:p>
          <a:p>
            <a:pPr algn="l"/>
            <a:r>
              <a:rPr lang="en-GB" sz="3600" dirty="0"/>
              <a:t>Cherry NJ (2003) Human intelligence: The brain, an electromagnetic system synchronised by the Schumann Resonance signal. Medical Hypotheses, Volume 60, Issue 6, 843-844. https://doi.org/10.1016/S0306-9877(03)00027-6.</a:t>
            </a:r>
            <a:endParaRPr lang="uk-UA" sz="3600" dirty="0"/>
          </a:p>
          <a:p>
            <a:pPr algn="l"/>
            <a:r>
              <a:rPr lang="en-GB" sz="3600" dirty="0"/>
              <a:t>Danho S et al. (2019) Innovative technical implementation of the Schumann resonances and its influence on organisms and biological cells. IOP Conf. Ser.: Mater. Sci. Eng. 564 012081. https://doi.org/10.1088/1757-899X/564/1/012081</a:t>
            </a:r>
            <a:endParaRPr lang="uk-UA" sz="3600" dirty="0"/>
          </a:p>
          <a:p>
            <a:pPr algn="l"/>
            <a:r>
              <a:rPr lang="en-GB" sz="3600" dirty="0"/>
              <a:t>Desai, R.I., Kangas, B.D., Luc, O.T. et al. Complex 33-beam simulated galactic cosmic radiation exposure impacts cognitive function and prefrontal cortex neurotransmitter networks in male mice. Nat Commun 14, 7779 (2023). https://doi.org/10.1038/s41467-023-42173-x</a:t>
            </a:r>
          </a:p>
          <a:p>
            <a:pPr algn="l"/>
            <a:r>
              <a:rPr lang="en-GB" sz="3600" dirty="0"/>
              <a:t>Gullett N, Zajkowska Z, Walsh A, Harper R, Mondelli V (2023) Heart rate variability (HRV) as a way to understand associations between the autonomic nervous system (ANS) and affective states: A critical review of the literature. Int J </a:t>
            </a:r>
            <a:r>
              <a:rPr lang="en-GB" sz="3600" dirty="0" err="1"/>
              <a:t>Psychophysiol</a:t>
            </a:r>
            <a:r>
              <a:rPr lang="en-GB" sz="3600" dirty="0"/>
              <a:t>, 192:35-42. </a:t>
            </a:r>
            <a:r>
              <a:rPr lang="en-GB" sz="3600" dirty="0" err="1"/>
              <a:t>doi</a:t>
            </a:r>
            <a:r>
              <a:rPr lang="en-GB" sz="3600" dirty="0"/>
              <a:t>: 10.1016/j.ijpsycho.2023.08.001</a:t>
            </a:r>
            <a:endParaRPr lang="uk-UA" sz="3600" dirty="0"/>
          </a:p>
          <a:p>
            <a:pPr algn="l"/>
            <a:r>
              <a:rPr lang="en-GB" sz="3600" dirty="0"/>
              <a:t>Gupta U., Sheharyar Baig, Arshad Majid, Simon M Bell</a:t>
            </a:r>
            <a:r>
              <a:rPr lang="en-US" sz="3600" dirty="0"/>
              <a:t>. </a:t>
            </a:r>
            <a:r>
              <a:rPr lang="en-GB" sz="3600" dirty="0"/>
              <a:t>The neurology of space flight; How does space flight effect the human nervous system? Life Sciences in Space Research, Volume 36, 2023, Pages 105-115, https://doi.org/10.1016/j.lssr.2022.09.003</a:t>
            </a:r>
            <a:endParaRPr lang="uk-UA" sz="3600" dirty="0"/>
          </a:p>
          <a:p>
            <a:pPr algn="l"/>
            <a:r>
              <a:rPr lang="en-GB" sz="3600" dirty="0" err="1"/>
              <a:t>McCraty</a:t>
            </a:r>
            <a:r>
              <a:rPr lang="en-GB" sz="3600" dirty="0"/>
              <a:t> R et al. (2017) Synchronization of Human Autonomic Nervous System Rhythms with Geomagnetic Activity in Human Subjects. International Journal of Environmental Research and Public Health. </a:t>
            </a:r>
            <a:r>
              <a:rPr lang="en-US" sz="3600" dirty="0"/>
              <a:t>14(7):770. https://doi.org/10.3390/ijerph14070770</a:t>
            </a:r>
            <a:endParaRPr lang="uk-UA" sz="3600" dirty="0"/>
          </a:p>
          <a:p>
            <a:pPr algn="l"/>
            <a:r>
              <a:rPr lang="en-GB" sz="3600" dirty="0"/>
              <a:t>Miry O. et al. Life-long brain compensatory responses to galactic cosmic radiation exposure. Sci Rep. 2021 Feb 22;11(1):4292. </a:t>
            </a:r>
            <a:r>
              <a:rPr lang="en-GB" sz="3600" dirty="0" err="1"/>
              <a:t>doi</a:t>
            </a:r>
            <a:r>
              <a:rPr lang="en-GB" sz="3600" dirty="0"/>
              <a:t>: 10.1038/s41598-021-83447-y. PMID: 33619310; PMCID: PMC7900210.</a:t>
            </a:r>
            <a:endParaRPr lang="uk-UA" sz="3600" dirty="0"/>
          </a:p>
          <a:p>
            <a:pPr algn="l"/>
            <a:r>
              <a:rPr lang="en-GB" sz="3600" dirty="0" err="1"/>
              <a:t>Hayrapetyan,H.G</a:t>
            </a:r>
            <a:r>
              <a:rPr lang="en-GB" sz="3600" dirty="0"/>
              <a:t>. et al. Combined influence of fluctuations in the environmental conditions and space weather on the chrono-periodic system in cardiovascular pathology. Int J </a:t>
            </a:r>
            <a:r>
              <a:rPr lang="en-GB" sz="3600" dirty="0" err="1"/>
              <a:t>Biometeorol</a:t>
            </a:r>
            <a:r>
              <a:rPr lang="en-GB" sz="3600" dirty="0"/>
              <a:t> 69, 1507–1516 (2025). https://doi.org/10.1007/s00484-025-02918-3</a:t>
            </a:r>
            <a:endParaRPr lang="uk-UA" sz="3600" dirty="0"/>
          </a:p>
          <a:p>
            <a:pPr algn="l"/>
            <a:r>
              <a:rPr lang="en-GB" sz="3600" dirty="0"/>
              <a:t>Rezaei S, </a:t>
            </a:r>
            <a:r>
              <a:rPr lang="en-GB" sz="3600" dirty="0" err="1"/>
              <a:t>Seyedmirzaei</a:t>
            </a:r>
            <a:r>
              <a:rPr lang="en-GB" sz="3600" dirty="0"/>
              <a:t> H, </a:t>
            </a:r>
            <a:r>
              <a:rPr lang="en-GB" sz="3600" dirty="0" err="1"/>
              <a:t>Gharepapagh</a:t>
            </a:r>
            <a:r>
              <a:rPr lang="en-GB" sz="3600" dirty="0"/>
              <a:t> E et al (2024) Effect of spaceflight experience on human brain structure, microstructure, and function: systematic review of neuroimaging studies. Brain Imaging and </a:t>
            </a:r>
            <a:r>
              <a:rPr lang="en-GB" sz="3600" dirty="0" err="1"/>
              <a:t>Behavior</a:t>
            </a:r>
            <a:r>
              <a:rPr lang="en-GB" sz="3600" dirty="0"/>
              <a:t> 18, 1256–1279. https://doi.org/10.1007/s11682-024-00894-7 </a:t>
            </a:r>
            <a:endParaRPr lang="uk-UA" sz="3600" dirty="0"/>
          </a:p>
          <a:p>
            <a:pPr algn="l"/>
            <a:r>
              <a:rPr lang="en-GB" sz="3600" dirty="0" err="1"/>
              <a:t>Tarlaci</a:t>
            </a:r>
            <a:r>
              <a:rPr lang="en-GB" sz="3600" dirty="0"/>
              <a:t> S and </a:t>
            </a:r>
            <a:r>
              <a:rPr lang="en-GB" sz="3600" dirty="0" err="1"/>
              <a:t>Pregnolato</a:t>
            </a:r>
            <a:r>
              <a:rPr lang="en-GB" sz="3600" dirty="0"/>
              <a:t> M (2016) Quantum </a:t>
            </a:r>
            <a:r>
              <a:rPr lang="en-GB" sz="3600" dirty="0" err="1"/>
              <a:t>neurophysics</a:t>
            </a:r>
            <a:r>
              <a:rPr lang="en-GB" sz="3600" dirty="0"/>
              <a:t>: From non-living matter to quantum neurobiology and psychopathology, Int J of </a:t>
            </a:r>
            <a:r>
              <a:rPr lang="en-GB" sz="3600" dirty="0" err="1"/>
              <a:t>Psychophys</a:t>
            </a:r>
            <a:r>
              <a:rPr lang="en-GB" sz="3600" dirty="0"/>
              <a:t>, Volume 103, 2016, Pages 161-173, https://doi.org/10.1016/j.ijpsycho.2015.02.016</a:t>
            </a:r>
            <a:endParaRPr lang="uk-UA" sz="3600" dirty="0"/>
          </a:p>
          <a:p>
            <a:pPr algn="l"/>
            <a:r>
              <a:rPr lang="en-US" sz="3600" dirty="0" err="1"/>
              <a:t>Zenchenko</a:t>
            </a:r>
            <a:r>
              <a:rPr lang="en-US" sz="3600" dirty="0"/>
              <a:t> TA and Breus TK (2021) </a:t>
            </a:r>
            <a:r>
              <a:rPr lang="en-GB" sz="3600" dirty="0"/>
              <a:t>The Possible Effect of Space Weather Factors on Various Physiological Systems of the Human Organism. </a:t>
            </a:r>
            <a:r>
              <a:rPr lang="en-GB" sz="3600" i="1" dirty="0"/>
              <a:t>Atmosphere</a:t>
            </a:r>
            <a:r>
              <a:rPr lang="en-GB" sz="3600" dirty="0"/>
              <a:t>, </a:t>
            </a:r>
            <a:r>
              <a:rPr lang="en-GB" sz="3600" i="1" dirty="0"/>
              <a:t>12</a:t>
            </a:r>
            <a:r>
              <a:rPr lang="en-GB" sz="3600" dirty="0"/>
              <a:t>(3), 346. https://doi.org/10.3390/atmos12030346 </a:t>
            </a:r>
            <a:endParaRPr lang="uk-UA" sz="3600" dirty="0"/>
          </a:p>
        </p:txBody>
      </p:sp>
      <p:pic>
        <p:nvPicPr>
          <p:cNvPr id="2" name="Picture 1">
            <a:extLst>
              <a:ext uri="{FF2B5EF4-FFF2-40B4-BE49-F238E27FC236}">
                <a16:creationId xmlns:a16="http://schemas.microsoft.com/office/drawing/2014/main" id="{6CB76163-02C6-E65F-2B92-6D966BD35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318043"/>
          </a:xfrm>
          <a:prstGeom prst="rect">
            <a:avLst/>
          </a:prstGeom>
        </p:spPr>
      </p:pic>
    </p:spTree>
    <p:extLst>
      <p:ext uri="{BB962C8B-B14F-4D97-AF65-F5344CB8AC3E}">
        <p14:creationId xmlns:p14="http://schemas.microsoft.com/office/powerpoint/2010/main" val="3254195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304A5B-A54F-4A67-93A1-9C57D7288ED8}"/>
              </a:ext>
            </a:extLst>
          </p:cNvPr>
          <p:cNvSpPr>
            <a:spLocks noGrp="1"/>
          </p:cNvSpPr>
          <p:nvPr>
            <p:ph type="subTitle" idx="1"/>
          </p:nvPr>
        </p:nvSpPr>
        <p:spPr>
          <a:xfrm>
            <a:off x="3924299" y="1657350"/>
            <a:ext cx="7945145" cy="4734572"/>
          </a:xfrm>
        </p:spPr>
        <p:txBody>
          <a:bodyPr/>
          <a:lstStyle/>
          <a:p>
            <a:pPr marL="457200" indent="-457200" algn="l">
              <a:buAutoNum type="arabicPeriod"/>
            </a:pPr>
            <a:r>
              <a:rPr lang="en-IN" sz="2000">
                <a:solidFill>
                  <a:srgbClr val="A31149"/>
                </a:solidFill>
                <a:latin typeface="Comic Sans MS" panose="030F0702030302020204" pitchFamily="66" charset="0"/>
              </a:rPr>
              <a:t>INDEX</a:t>
            </a:r>
            <a:r>
              <a:rPr lang="en-IN" sz="2000">
                <a:solidFill>
                  <a:srgbClr val="C00000"/>
                </a:solidFill>
                <a:latin typeface="Comic Sans MS" panose="030F0702030302020204" pitchFamily="66" charset="0"/>
              </a:rPr>
              <a:t>:</a:t>
            </a:r>
          </a:p>
          <a:p>
            <a:pPr marL="342900" indent="-342900" algn="l">
              <a:buClr>
                <a:srgbClr val="333399"/>
              </a:buClr>
              <a:buFont typeface="Wingdings" panose="05000000000000000000" pitchFamily="2" charset="2"/>
              <a:buChar char="Ø"/>
            </a:pPr>
            <a:endParaRPr lang="en-GB"/>
          </a:p>
          <a:p>
            <a:pPr marL="342900" indent="-342900" algn="l">
              <a:buClr>
                <a:srgbClr val="333399"/>
              </a:buClr>
              <a:buFont typeface="Wingdings" panose="05000000000000000000" pitchFamily="2" charset="2"/>
              <a:buChar char="Ø"/>
            </a:pPr>
            <a:r>
              <a:rPr lang="en-US"/>
              <a:t>P</a:t>
            </a:r>
            <a:r>
              <a:rPr lang="de-AT"/>
              <a:t>roblem statement</a:t>
            </a:r>
            <a:endParaRPr lang="ru-RU"/>
          </a:p>
          <a:p>
            <a:pPr marL="342900" indent="-342900" algn="l">
              <a:buClr>
                <a:srgbClr val="333399"/>
              </a:buClr>
              <a:buFont typeface="Wingdings" panose="05000000000000000000" pitchFamily="2" charset="2"/>
              <a:buChar char="Ø"/>
            </a:pPr>
            <a:r>
              <a:rPr lang="en-GB"/>
              <a:t>Research findings related to the article’s topic</a:t>
            </a:r>
          </a:p>
          <a:p>
            <a:pPr marL="342900" indent="-342900" algn="l">
              <a:buClr>
                <a:srgbClr val="333399"/>
              </a:buClr>
              <a:buFont typeface="Wingdings" panose="05000000000000000000" pitchFamily="2" charset="2"/>
              <a:buChar char="Ø"/>
            </a:pPr>
            <a:r>
              <a:rPr lang="en-GB"/>
              <a:t>The methodology of the research with special attention to the technique of experimentation </a:t>
            </a:r>
          </a:p>
          <a:p>
            <a:pPr marL="342900" indent="-342900" algn="l">
              <a:buClr>
                <a:srgbClr val="333399"/>
              </a:buClr>
              <a:buFont typeface="Wingdings" panose="05000000000000000000" pitchFamily="2" charset="2"/>
              <a:buChar char="Ø"/>
            </a:pPr>
            <a:r>
              <a:rPr lang="en-GB"/>
              <a:t>Results  </a:t>
            </a:r>
          </a:p>
          <a:p>
            <a:pPr marL="342900" indent="-342900" algn="l">
              <a:buClr>
                <a:srgbClr val="333399"/>
              </a:buClr>
              <a:buFont typeface="Wingdings" panose="05000000000000000000" pitchFamily="2" charset="2"/>
              <a:buChar char="Ø"/>
            </a:pPr>
            <a:r>
              <a:rPr lang="en-GB"/>
              <a:t>Discussion of the findings</a:t>
            </a:r>
          </a:p>
          <a:p>
            <a:pPr marL="342900" indent="-342900" algn="l">
              <a:buClr>
                <a:srgbClr val="333399"/>
              </a:buClr>
              <a:buFont typeface="Wingdings" panose="05000000000000000000" pitchFamily="2" charset="2"/>
              <a:buChar char="Ø"/>
            </a:pPr>
            <a:r>
              <a:rPr lang="en-GB"/>
              <a:t>Outcomes</a:t>
            </a:r>
            <a:endParaRPr lang="en-IN" dirty="0"/>
          </a:p>
        </p:txBody>
      </p:sp>
      <p:pic>
        <p:nvPicPr>
          <p:cNvPr id="2" name="Picture 1">
            <a:extLst>
              <a:ext uri="{FF2B5EF4-FFF2-40B4-BE49-F238E27FC236}">
                <a16:creationId xmlns:a16="http://schemas.microsoft.com/office/drawing/2014/main" id="{947EF6C9-B379-9F2B-31FA-05233AF51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318043"/>
          </a:xfrm>
          <a:prstGeom prst="rect">
            <a:avLst/>
          </a:prstGeom>
        </p:spPr>
      </p:pic>
      <p:pic>
        <p:nvPicPr>
          <p:cNvPr id="32" name="Рисунок 31" descr="Изображение выглядит как свет, природа, северное сияние, небо&#10;&#10;Содержимое, созданное искусственным интеллектом, может быть неверным.">
            <a:extLst>
              <a:ext uri="{FF2B5EF4-FFF2-40B4-BE49-F238E27FC236}">
                <a16:creationId xmlns:a16="http://schemas.microsoft.com/office/drawing/2014/main" id="{61E661D6-976A-8D0A-4903-061DCA6D0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4223"/>
            <a:ext cx="3782518" cy="5673777"/>
          </a:xfrm>
          <a:prstGeom prst="rect">
            <a:avLst/>
          </a:prstGeom>
        </p:spPr>
      </p:pic>
    </p:spTree>
    <p:extLst>
      <p:ext uri="{BB962C8B-B14F-4D97-AF65-F5344CB8AC3E}">
        <p14:creationId xmlns:p14="http://schemas.microsoft.com/office/powerpoint/2010/main" val="2763737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304A5B-A54F-4A67-93A1-9C57D7288ED8}"/>
              </a:ext>
            </a:extLst>
          </p:cNvPr>
          <p:cNvSpPr>
            <a:spLocks noGrp="1"/>
          </p:cNvSpPr>
          <p:nvPr>
            <p:ph type="subTitle" idx="1"/>
          </p:nvPr>
        </p:nvSpPr>
        <p:spPr>
          <a:xfrm>
            <a:off x="461639" y="1552575"/>
            <a:ext cx="11407806" cy="4839347"/>
          </a:xfrm>
        </p:spPr>
        <p:txBody>
          <a:bodyPr>
            <a:normAutofit fontScale="77500" lnSpcReduction="20000"/>
          </a:bodyPr>
          <a:lstStyle/>
          <a:p>
            <a:pPr algn="l"/>
            <a:r>
              <a:rPr lang="en-IN" sz="2200" dirty="0">
                <a:solidFill>
                  <a:srgbClr val="A31149"/>
                </a:solidFill>
                <a:latin typeface="Comic Sans MS" panose="030F0702030302020204" pitchFamily="66" charset="0"/>
              </a:rPr>
              <a:t>2. ABSTRACT:</a:t>
            </a:r>
          </a:p>
          <a:p>
            <a:pPr algn="l"/>
            <a:r>
              <a:rPr lang="en-GB" sz="1900" dirty="0">
                <a:solidFill>
                  <a:srgbClr val="333399"/>
                </a:solidFill>
              </a:rPr>
              <a:t>The analysis of multi-modal data</a:t>
            </a:r>
            <a:r>
              <a:rPr lang="en-GB" sz="1900" dirty="0"/>
              <a:t>, especially related to such a complex object as a human in the loop of human-system integration </a:t>
            </a:r>
            <a:r>
              <a:rPr lang="en-GB" sz="1900" dirty="0">
                <a:solidFill>
                  <a:srgbClr val="333399"/>
                </a:solidFill>
              </a:rPr>
              <a:t>can be more effective if applying the data analytics methodology.</a:t>
            </a:r>
            <a:r>
              <a:rPr lang="en-GB" sz="1900" dirty="0"/>
              <a:t> </a:t>
            </a:r>
          </a:p>
          <a:p>
            <a:pPr algn="l"/>
            <a:r>
              <a:rPr lang="en-GB" sz="1900" dirty="0"/>
              <a:t>In our research </a:t>
            </a:r>
            <a:r>
              <a:rPr lang="en-GB" sz="1900" dirty="0">
                <a:solidFill>
                  <a:srgbClr val="333399"/>
                </a:solidFill>
              </a:rPr>
              <a:t>we studied indicators</a:t>
            </a:r>
            <a:r>
              <a:rPr lang="en-GB" sz="1900" dirty="0"/>
              <a:t>: </a:t>
            </a:r>
            <a:endParaRPr lang="ru-RU" sz="1900" dirty="0"/>
          </a:p>
          <a:p>
            <a:pPr marL="266700" algn="l">
              <a:lnSpc>
                <a:spcPct val="100000"/>
              </a:lnSpc>
              <a:spcBef>
                <a:spcPts val="600"/>
              </a:spcBef>
              <a:buFont typeface="Arial" panose="020B0604020202020204" pitchFamily="34" charset="0"/>
              <a:buChar char="•"/>
              <a:tabLst>
                <a:tab pos="533400" algn="l"/>
              </a:tabLst>
            </a:pPr>
            <a:r>
              <a:rPr lang="en-GB" sz="1900" dirty="0"/>
              <a:t> human performance of regular cognitive tests over 6 weeks, </a:t>
            </a:r>
            <a:endParaRPr lang="ru-RU" sz="1900" dirty="0"/>
          </a:p>
          <a:p>
            <a:pPr marL="266700" algn="l">
              <a:lnSpc>
                <a:spcPct val="100000"/>
              </a:lnSpc>
              <a:spcBef>
                <a:spcPts val="600"/>
              </a:spcBef>
              <a:buFont typeface="Arial" panose="020B0604020202020204" pitchFamily="34" charset="0"/>
              <a:buChar char="•"/>
              <a:tabLst>
                <a:tab pos="533400" algn="l"/>
              </a:tabLst>
            </a:pPr>
            <a:r>
              <a:rPr lang="en-GB" sz="1900" dirty="0"/>
              <a:t> physiological measurements of HRV and blood pressure, </a:t>
            </a:r>
            <a:endParaRPr lang="ru-RU" sz="1900" dirty="0"/>
          </a:p>
          <a:p>
            <a:pPr marL="266700" algn="l">
              <a:lnSpc>
                <a:spcPct val="100000"/>
              </a:lnSpc>
              <a:spcBef>
                <a:spcPts val="600"/>
              </a:spcBef>
              <a:buFont typeface="Arial" panose="020B0604020202020204" pitchFamily="34" charset="0"/>
              <a:buChar char="•"/>
              <a:tabLst>
                <a:tab pos="533400" algn="l"/>
              </a:tabLst>
            </a:pPr>
            <a:r>
              <a:rPr lang="en-GB" sz="1900" dirty="0"/>
              <a:t> external indices</a:t>
            </a:r>
            <a:r>
              <a:rPr lang="en-US" sz="1900" dirty="0"/>
              <a:t>:</a:t>
            </a:r>
            <a:r>
              <a:rPr lang="en-GB" sz="1900" dirty="0"/>
              <a:t> </a:t>
            </a:r>
          </a:p>
          <a:p>
            <a:pPr marL="609600" indent="-165100" algn="l">
              <a:lnSpc>
                <a:spcPct val="100000"/>
              </a:lnSpc>
              <a:spcBef>
                <a:spcPts val="0"/>
              </a:spcBef>
              <a:buFont typeface="Courier New" panose="02070309020205020404" pitchFamily="49" charset="0"/>
              <a:buChar char="o"/>
              <a:tabLst>
                <a:tab pos="533400" algn="l"/>
              </a:tabLst>
            </a:pPr>
            <a:r>
              <a:rPr lang="en-GB" sz="1900" dirty="0"/>
              <a:t>atmospheric pressure, </a:t>
            </a:r>
          </a:p>
          <a:p>
            <a:pPr marL="609600" indent="-165100" algn="l">
              <a:lnSpc>
                <a:spcPct val="100000"/>
              </a:lnSpc>
              <a:spcBef>
                <a:spcPts val="0"/>
              </a:spcBef>
              <a:buFont typeface="Courier New" panose="02070309020205020404" pitchFamily="49" charset="0"/>
              <a:buChar char="o"/>
              <a:tabLst>
                <a:tab pos="444500" algn="l"/>
              </a:tabLst>
            </a:pPr>
            <a:r>
              <a:rPr lang="en-GB" sz="1900" dirty="0"/>
              <a:t>solar wind, </a:t>
            </a:r>
          </a:p>
          <a:p>
            <a:pPr marL="609600" indent="-165100" algn="l">
              <a:lnSpc>
                <a:spcPct val="100000"/>
              </a:lnSpc>
              <a:spcBef>
                <a:spcPts val="0"/>
              </a:spcBef>
              <a:buFont typeface="Courier New" panose="02070309020205020404" pitchFamily="49" charset="0"/>
              <a:buChar char="o"/>
              <a:tabLst>
                <a:tab pos="444500" algn="l"/>
              </a:tabLst>
            </a:pPr>
            <a:r>
              <a:rPr lang="en-GB" sz="1900" dirty="0"/>
              <a:t>inter-planet field,</a:t>
            </a:r>
          </a:p>
          <a:p>
            <a:pPr marL="609600" indent="-165100" algn="l">
              <a:lnSpc>
                <a:spcPct val="100000"/>
              </a:lnSpc>
              <a:spcBef>
                <a:spcPts val="0"/>
              </a:spcBef>
              <a:buFont typeface="Courier New" panose="02070309020205020404" pitchFamily="49" charset="0"/>
              <a:buChar char="o"/>
              <a:tabLst>
                <a:tab pos="444500" algn="l"/>
              </a:tabLst>
            </a:pPr>
            <a:r>
              <a:rPr lang="en-GB" sz="1900" dirty="0"/>
              <a:t>geomagnetic fields</a:t>
            </a:r>
          </a:p>
          <a:p>
            <a:pPr marL="609600" indent="-165100" algn="l">
              <a:lnSpc>
                <a:spcPct val="100000"/>
              </a:lnSpc>
              <a:spcBef>
                <a:spcPts val="0"/>
              </a:spcBef>
              <a:buFont typeface="Courier New" panose="02070309020205020404" pitchFamily="49" charset="0"/>
              <a:buChar char="o"/>
              <a:tabLst>
                <a:tab pos="444500" algn="l"/>
              </a:tabLst>
            </a:pPr>
            <a:r>
              <a:rPr lang="en-GB" sz="1900" dirty="0"/>
              <a:t>anisotropic index. </a:t>
            </a:r>
          </a:p>
          <a:p>
            <a:pPr algn="l"/>
            <a:r>
              <a:rPr lang="en-GB" sz="1900" dirty="0">
                <a:solidFill>
                  <a:srgbClr val="333399"/>
                </a:solidFill>
              </a:rPr>
              <a:t>This research proposes </a:t>
            </a:r>
            <a:r>
              <a:rPr lang="en-GB" sz="1900" i="1" dirty="0">
                <a:solidFill>
                  <a:srgbClr val="333399"/>
                </a:solidFill>
              </a:rPr>
              <a:t>the technique </a:t>
            </a:r>
            <a:r>
              <a:rPr lang="en-GB" sz="1900" dirty="0"/>
              <a:t>based on </a:t>
            </a:r>
          </a:p>
          <a:p>
            <a:pPr marL="342900" indent="-76200" algn="l">
              <a:spcBef>
                <a:spcPts val="600"/>
              </a:spcBef>
              <a:buFont typeface="Wingdings" panose="05000000000000000000" pitchFamily="2" charset="2"/>
              <a:buChar char="ü"/>
            </a:pPr>
            <a:r>
              <a:rPr lang="en-GB" sz="1900" i="1" dirty="0"/>
              <a:t>descriptive analysis </a:t>
            </a:r>
            <a:r>
              <a:rPr lang="en-GB" sz="1900" dirty="0"/>
              <a:t>of human indicators of cognitive performance including comparison of variations of indicators at levels of a human and inter-human variation; </a:t>
            </a:r>
          </a:p>
          <a:p>
            <a:pPr marL="342900" indent="-76200" algn="l">
              <a:spcBef>
                <a:spcPts val="600"/>
              </a:spcBef>
              <a:buFont typeface="Wingdings" panose="05000000000000000000" pitchFamily="2" charset="2"/>
              <a:buChar char="ü"/>
            </a:pPr>
            <a:r>
              <a:rPr lang="en-GB" sz="1900" i="1" dirty="0"/>
              <a:t>multiple regression analysis with the stepwise procedure</a:t>
            </a:r>
            <a:r>
              <a:rPr lang="en-GB" sz="1900" dirty="0">
                <a:solidFill>
                  <a:srgbClr val="333399"/>
                </a:solidFill>
              </a:rPr>
              <a:t> </a:t>
            </a:r>
            <a:r>
              <a:rPr lang="en-GB" sz="1900" dirty="0"/>
              <a:t>to select the most informative indicators among potentially influencing factors; </a:t>
            </a:r>
          </a:p>
          <a:p>
            <a:pPr marL="342900" indent="-76200" algn="l">
              <a:spcBef>
                <a:spcPts val="600"/>
              </a:spcBef>
              <a:buFont typeface="Wingdings" panose="05000000000000000000" pitchFamily="2" charset="2"/>
              <a:buChar char="ü"/>
            </a:pPr>
            <a:r>
              <a:rPr lang="en-GB" sz="1900" i="1" dirty="0"/>
              <a:t>summarizing data visualized representation </a:t>
            </a:r>
            <a:r>
              <a:rPr lang="en-GB" sz="1900" dirty="0"/>
              <a:t>of revealed indicators </a:t>
            </a:r>
          </a:p>
          <a:p>
            <a:pPr algn="l">
              <a:spcBef>
                <a:spcPts val="600"/>
              </a:spcBef>
            </a:pPr>
            <a:r>
              <a:rPr lang="en-GB" sz="1900" dirty="0"/>
              <a:t>that can be included in descriptive models. </a:t>
            </a:r>
          </a:p>
          <a:p>
            <a:pPr algn="l"/>
            <a:r>
              <a:rPr lang="en-GB" sz="1900" dirty="0"/>
              <a:t>It has been revealed that </a:t>
            </a:r>
            <a:r>
              <a:rPr lang="en-GB" sz="1900" dirty="0">
                <a:solidFill>
                  <a:srgbClr val="333399"/>
                </a:solidFill>
              </a:rPr>
              <a:t>the most influences indicators: </a:t>
            </a:r>
            <a:r>
              <a:rPr lang="en-GB" sz="1900" dirty="0">
                <a:solidFill>
                  <a:srgbClr val="006699"/>
                </a:solidFill>
              </a:rPr>
              <a:t>HRV</a:t>
            </a:r>
            <a:r>
              <a:rPr lang="en-GB" sz="1900" dirty="0"/>
              <a:t>, total </a:t>
            </a:r>
            <a:r>
              <a:rPr lang="en-GB" sz="1900" dirty="0">
                <a:solidFill>
                  <a:srgbClr val="006699"/>
                </a:solidFill>
              </a:rPr>
              <a:t>strength of the interplanetary magnetic field </a:t>
            </a:r>
            <a:r>
              <a:rPr lang="en-GB" sz="1900" dirty="0" err="1">
                <a:solidFill>
                  <a:srgbClr val="006699"/>
                </a:solidFill>
              </a:rPr>
              <a:t>Bt</a:t>
            </a:r>
            <a:r>
              <a:rPr lang="en-GB" sz="1900" dirty="0">
                <a:solidFill>
                  <a:srgbClr val="006699"/>
                </a:solidFill>
              </a:rPr>
              <a:t>, SW density</a:t>
            </a:r>
            <a:r>
              <a:rPr lang="en-GB" sz="1900" dirty="0"/>
              <a:t> and </a:t>
            </a:r>
            <a:r>
              <a:rPr lang="en-GB" sz="1900" dirty="0">
                <a:solidFill>
                  <a:srgbClr val="006699"/>
                </a:solidFill>
              </a:rPr>
              <a:t>anisotropic index</a:t>
            </a:r>
            <a:r>
              <a:rPr lang="en-GB" sz="1900" dirty="0"/>
              <a:t>.</a:t>
            </a:r>
            <a:endParaRPr lang="uk-UA" sz="1900" dirty="0"/>
          </a:p>
        </p:txBody>
      </p:sp>
      <p:pic>
        <p:nvPicPr>
          <p:cNvPr id="2" name="Picture 1">
            <a:extLst>
              <a:ext uri="{FF2B5EF4-FFF2-40B4-BE49-F238E27FC236}">
                <a16:creationId xmlns:a16="http://schemas.microsoft.com/office/drawing/2014/main" id="{D80955D9-FB72-5DF5-7EE0-614AC02A4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318043"/>
          </a:xfrm>
          <a:prstGeom prst="rect">
            <a:avLst/>
          </a:prstGeom>
        </p:spPr>
      </p:pic>
    </p:spTree>
    <p:extLst>
      <p:ext uri="{BB962C8B-B14F-4D97-AF65-F5344CB8AC3E}">
        <p14:creationId xmlns:p14="http://schemas.microsoft.com/office/powerpoint/2010/main" val="1219739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BA970-28E9-39A3-77B6-5408D75D5C2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ED0D820-1540-04A3-3B12-76B21D9F2B58}"/>
              </a:ext>
            </a:extLst>
          </p:cNvPr>
          <p:cNvSpPr>
            <a:spLocks noGrp="1"/>
          </p:cNvSpPr>
          <p:nvPr>
            <p:ph type="subTitle" idx="1"/>
          </p:nvPr>
        </p:nvSpPr>
        <p:spPr>
          <a:xfrm>
            <a:off x="169538" y="1447800"/>
            <a:ext cx="11908161" cy="5321299"/>
          </a:xfrm>
        </p:spPr>
        <p:txBody>
          <a:bodyPr>
            <a:normAutofit/>
          </a:bodyPr>
          <a:lstStyle/>
          <a:p>
            <a:pPr algn="l"/>
            <a:r>
              <a:rPr lang="en-IN" sz="2200" dirty="0">
                <a:solidFill>
                  <a:srgbClr val="A31149"/>
                </a:solidFill>
                <a:latin typeface="Comic Sans MS" panose="030F0702030302020204" pitchFamily="66" charset="0"/>
              </a:rPr>
              <a:t>3. INTRODUCTION:</a:t>
            </a:r>
            <a:endParaRPr lang="ru-RU" sz="2200" dirty="0">
              <a:solidFill>
                <a:srgbClr val="A31149"/>
              </a:solidFill>
              <a:latin typeface="Comic Sans MS" panose="030F0702030302020204" pitchFamily="66" charset="0"/>
            </a:endParaRPr>
          </a:p>
          <a:p>
            <a:pPr algn="l"/>
            <a:endParaRPr lang="ru-RU" sz="2200" dirty="0">
              <a:solidFill>
                <a:srgbClr val="A31149"/>
              </a:solidFill>
              <a:latin typeface="Comic Sans MS" panose="030F0702030302020204" pitchFamily="66" charset="0"/>
            </a:endParaRPr>
          </a:p>
          <a:p>
            <a:pPr algn="l"/>
            <a:endParaRPr lang="ru-RU" sz="2200" dirty="0">
              <a:solidFill>
                <a:srgbClr val="A31149"/>
              </a:solidFill>
              <a:latin typeface="Comic Sans MS" panose="030F0702030302020204" pitchFamily="66" charset="0"/>
            </a:endParaRPr>
          </a:p>
          <a:p>
            <a:pPr algn="l"/>
            <a:endParaRPr lang="ru-RU" sz="2200" dirty="0">
              <a:solidFill>
                <a:srgbClr val="A31149"/>
              </a:solidFill>
              <a:latin typeface="Comic Sans MS" panose="030F0702030302020204" pitchFamily="66" charset="0"/>
            </a:endParaRPr>
          </a:p>
          <a:p>
            <a:pPr algn="l"/>
            <a:endParaRPr lang="ru-RU" sz="2200" dirty="0">
              <a:solidFill>
                <a:srgbClr val="A31149"/>
              </a:solidFill>
              <a:latin typeface="Comic Sans MS" panose="030F0702030302020204" pitchFamily="66" charset="0"/>
            </a:endParaRPr>
          </a:p>
          <a:p>
            <a:pPr algn="l"/>
            <a:endParaRPr lang="ru-RU" sz="2200" dirty="0">
              <a:solidFill>
                <a:srgbClr val="A31149"/>
              </a:solidFill>
              <a:latin typeface="Comic Sans MS" panose="030F0702030302020204" pitchFamily="66" charset="0"/>
            </a:endParaRPr>
          </a:p>
          <a:p>
            <a:pPr algn="l"/>
            <a:endParaRPr lang="ru-RU" sz="2200" dirty="0">
              <a:solidFill>
                <a:srgbClr val="A31149"/>
              </a:solidFill>
              <a:latin typeface="Comic Sans MS" panose="030F0702030302020204" pitchFamily="66" charset="0"/>
            </a:endParaRPr>
          </a:p>
          <a:p>
            <a:pPr algn="l"/>
            <a:endParaRPr lang="en-IN" sz="2200" dirty="0">
              <a:solidFill>
                <a:srgbClr val="A31149"/>
              </a:solidFill>
              <a:latin typeface="Comic Sans MS" panose="030F0702030302020204" pitchFamily="66" charset="0"/>
            </a:endParaRPr>
          </a:p>
          <a:p>
            <a:pPr marL="342900" indent="-342900" algn="l">
              <a:buClr>
                <a:srgbClr val="333399"/>
              </a:buClr>
              <a:buFont typeface="Wingdings" panose="05000000000000000000" pitchFamily="2" charset="2"/>
              <a:buChar char="ü"/>
            </a:pPr>
            <a:endParaRPr lang="ru-RU" sz="1600" dirty="0"/>
          </a:p>
        </p:txBody>
      </p:sp>
      <p:pic>
        <p:nvPicPr>
          <p:cNvPr id="2" name="Picture 1">
            <a:extLst>
              <a:ext uri="{FF2B5EF4-FFF2-40B4-BE49-F238E27FC236}">
                <a16:creationId xmlns:a16="http://schemas.microsoft.com/office/drawing/2014/main" id="{30510BF1-5CF0-5595-C1EB-3FDC14D0E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318043"/>
          </a:xfrm>
          <a:prstGeom prst="rect">
            <a:avLst/>
          </a:prstGeom>
        </p:spPr>
      </p:pic>
      <p:graphicFrame>
        <p:nvGraphicFramePr>
          <p:cNvPr id="4" name="Схема 3">
            <a:extLst>
              <a:ext uri="{FF2B5EF4-FFF2-40B4-BE49-F238E27FC236}">
                <a16:creationId xmlns:a16="http://schemas.microsoft.com/office/drawing/2014/main" id="{0C9119DD-7D5D-CFF3-BD18-D0CFED47B9B5}"/>
              </a:ext>
            </a:extLst>
          </p:cNvPr>
          <p:cNvGraphicFramePr/>
          <p:nvPr>
            <p:extLst>
              <p:ext uri="{D42A27DB-BD31-4B8C-83A1-F6EECF244321}">
                <p14:modId xmlns:p14="http://schemas.microsoft.com/office/powerpoint/2010/main" val="3276245806"/>
              </p:ext>
            </p:extLst>
          </p:nvPr>
        </p:nvGraphicFramePr>
        <p:xfrm>
          <a:off x="-8263" y="1953473"/>
          <a:ext cx="12085961" cy="446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B0B5776-8992-E55B-F0AB-D9F35039C721}"/>
              </a:ext>
            </a:extLst>
          </p:cNvPr>
          <p:cNvSpPr txBox="1"/>
          <p:nvPr/>
        </p:nvSpPr>
        <p:spPr>
          <a:xfrm>
            <a:off x="2524538" y="4323617"/>
            <a:ext cx="7622761" cy="523220"/>
          </a:xfrm>
          <a:prstGeom prst="rect">
            <a:avLst/>
          </a:prstGeom>
          <a:noFill/>
        </p:spPr>
        <p:txBody>
          <a:bodyPr wrap="square" rtlCol="0">
            <a:spAutoFit/>
          </a:bodyPr>
          <a:lstStyle/>
          <a:p>
            <a:r>
              <a:rPr lang="en-GB" sz="1400" dirty="0"/>
              <a:t>Not only the workload affects human performance efficiency, but conditions of activity both internal and external. The latter are associated with organizational, hygienic, climate and cosmological ones.</a:t>
            </a:r>
            <a:endParaRPr lang="uk-UA" sz="1400" dirty="0"/>
          </a:p>
        </p:txBody>
      </p:sp>
      <p:sp>
        <p:nvSpPr>
          <p:cNvPr id="6" name="TextBox 5">
            <a:extLst>
              <a:ext uri="{FF2B5EF4-FFF2-40B4-BE49-F238E27FC236}">
                <a16:creationId xmlns:a16="http://schemas.microsoft.com/office/drawing/2014/main" id="{EBA77626-1980-ED71-EB81-05304FAD1A54}"/>
              </a:ext>
            </a:extLst>
          </p:cNvPr>
          <p:cNvSpPr txBox="1"/>
          <p:nvPr/>
        </p:nvSpPr>
        <p:spPr>
          <a:xfrm>
            <a:off x="2575339" y="5074334"/>
            <a:ext cx="7711660" cy="523220"/>
          </a:xfrm>
          <a:prstGeom prst="rect">
            <a:avLst/>
          </a:prstGeom>
          <a:noFill/>
        </p:spPr>
        <p:txBody>
          <a:bodyPr wrap="square" rtlCol="0">
            <a:spAutoFit/>
          </a:bodyPr>
          <a:lstStyle/>
          <a:p>
            <a:r>
              <a:rPr lang="en-GB" sz="1400" dirty="0"/>
              <a:t>Human </a:t>
            </a:r>
            <a:r>
              <a:rPr lang="en-US" sz="1400" dirty="0"/>
              <a:t>reliability and fitness-for-duty are unstable and less predicted values in comparison to technical system’s ones. This is the cause of 70+ % of accidents and malfunctions of human-machine systems.</a:t>
            </a:r>
            <a:endParaRPr lang="uk-UA" sz="1400" dirty="0"/>
          </a:p>
        </p:txBody>
      </p:sp>
      <p:sp>
        <p:nvSpPr>
          <p:cNvPr id="7" name="TextBox 6">
            <a:extLst>
              <a:ext uri="{FF2B5EF4-FFF2-40B4-BE49-F238E27FC236}">
                <a16:creationId xmlns:a16="http://schemas.microsoft.com/office/drawing/2014/main" id="{6AB863FC-AC01-A806-EBA1-62EB8276D357}"/>
              </a:ext>
            </a:extLst>
          </p:cNvPr>
          <p:cNvSpPr txBox="1"/>
          <p:nvPr/>
        </p:nvSpPr>
        <p:spPr>
          <a:xfrm>
            <a:off x="2575338" y="5845945"/>
            <a:ext cx="7711661" cy="523220"/>
          </a:xfrm>
          <a:prstGeom prst="rect">
            <a:avLst/>
          </a:prstGeom>
          <a:noFill/>
        </p:spPr>
        <p:txBody>
          <a:bodyPr wrap="square" rtlCol="0">
            <a:spAutoFit/>
          </a:bodyPr>
          <a:lstStyle/>
          <a:p>
            <a:r>
              <a:rPr lang="en-US" sz="1400" dirty="0">
                <a:solidFill>
                  <a:srgbClr val="333399"/>
                </a:solidFill>
              </a:rPr>
              <a:t>The reduction of losses can be achieved by knowing the mechanisms of influence of external factors on a human’s state and performance to avoid/mitigate such a negative impact in operating conditions.</a:t>
            </a:r>
            <a:endParaRPr lang="uk-UA" sz="1400" dirty="0"/>
          </a:p>
        </p:txBody>
      </p:sp>
    </p:spTree>
    <p:extLst>
      <p:ext uri="{BB962C8B-B14F-4D97-AF65-F5344CB8AC3E}">
        <p14:creationId xmlns:p14="http://schemas.microsoft.com/office/powerpoint/2010/main" val="196729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304A5B-A54F-4A67-93A1-9C57D7288ED8}"/>
              </a:ext>
            </a:extLst>
          </p:cNvPr>
          <p:cNvSpPr>
            <a:spLocks noGrp="1"/>
          </p:cNvSpPr>
          <p:nvPr>
            <p:ph type="subTitle" idx="1"/>
          </p:nvPr>
        </p:nvSpPr>
        <p:spPr>
          <a:xfrm>
            <a:off x="392097" y="1318042"/>
            <a:ext cx="11407806" cy="5425657"/>
          </a:xfrm>
        </p:spPr>
        <p:txBody>
          <a:bodyPr/>
          <a:lstStyle/>
          <a:p>
            <a:pPr algn="l"/>
            <a:r>
              <a:rPr lang="en-IN" sz="2000" dirty="0">
                <a:solidFill>
                  <a:srgbClr val="A31149"/>
                </a:solidFill>
              </a:rPr>
              <a:t>4. </a:t>
            </a:r>
            <a:r>
              <a:rPr lang="en-IN" sz="2000" dirty="0">
                <a:solidFill>
                  <a:srgbClr val="A31149"/>
                </a:solidFill>
                <a:latin typeface="Comic Sans MS" panose="030F0702030302020204" pitchFamily="66" charset="0"/>
              </a:rPr>
              <a:t>LITERATURE REVIEW :</a:t>
            </a:r>
          </a:p>
          <a:p>
            <a:pPr algn="l"/>
            <a:endParaRPr lang="en-IN" dirty="0">
              <a:solidFill>
                <a:srgbClr val="C00000"/>
              </a:solidFill>
              <a:latin typeface="Comic Sans MS" panose="030F0702030302020204" pitchFamily="66" charset="0"/>
            </a:endParaRPr>
          </a:p>
          <a:p>
            <a:pPr algn="l"/>
            <a:endParaRPr lang="en-IN" dirty="0">
              <a:latin typeface="Comic Sans MS" panose="030F0702030302020204" pitchFamily="66" charset="0"/>
            </a:endParaRPr>
          </a:p>
          <a:p>
            <a:pPr algn="l"/>
            <a:endParaRPr lang="en-IN" dirty="0">
              <a:latin typeface="Comic Sans MS" panose="030F0702030302020204" pitchFamily="66" charset="0"/>
            </a:endParaRPr>
          </a:p>
        </p:txBody>
      </p:sp>
      <p:pic>
        <p:nvPicPr>
          <p:cNvPr id="2" name="Picture 1">
            <a:extLst>
              <a:ext uri="{FF2B5EF4-FFF2-40B4-BE49-F238E27FC236}">
                <a16:creationId xmlns:a16="http://schemas.microsoft.com/office/drawing/2014/main" id="{AF5DBE48-BC2D-D280-239E-6873F408C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318043"/>
          </a:xfrm>
          <a:prstGeom prst="rect">
            <a:avLst/>
          </a:prstGeom>
        </p:spPr>
      </p:pic>
      <p:graphicFrame>
        <p:nvGraphicFramePr>
          <p:cNvPr id="4" name="Таблица 3">
            <a:extLst>
              <a:ext uri="{FF2B5EF4-FFF2-40B4-BE49-F238E27FC236}">
                <a16:creationId xmlns:a16="http://schemas.microsoft.com/office/drawing/2014/main" id="{834B1840-F15B-A038-0662-39993962142F}"/>
              </a:ext>
            </a:extLst>
          </p:cNvPr>
          <p:cNvGraphicFramePr>
            <a:graphicFrameLocks noGrp="1"/>
          </p:cNvGraphicFramePr>
          <p:nvPr>
            <p:extLst>
              <p:ext uri="{D42A27DB-BD31-4B8C-83A1-F6EECF244321}">
                <p14:modId xmlns:p14="http://schemas.microsoft.com/office/powerpoint/2010/main" val="2413691443"/>
              </p:ext>
            </p:extLst>
          </p:nvPr>
        </p:nvGraphicFramePr>
        <p:xfrm>
          <a:off x="628651" y="1785937"/>
          <a:ext cx="10944226" cy="4596179"/>
        </p:xfrm>
        <a:graphic>
          <a:graphicData uri="http://schemas.openxmlformats.org/drawingml/2006/table">
            <a:tbl>
              <a:tblPr firstRow="1" firstCol="1" bandRow="1">
                <a:tableStyleId>{5C22544A-7EE6-4342-B048-85BDC9FD1C3A}</a:tableStyleId>
              </a:tblPr>
              <a:tblGrid>
                <a:gridCol w="1429765">
                  <a:extLst>
                    <a:ext uri="{9D8B030D-6E8A-4147-A177-3AD203B41FA5}">
                      <a16:colId xmlns:a16="http://schemas.microsoft.com/office/drawing/2014/main" val="1786842076"/>
                    </a:ext>
                  </a:extLst>
                </a:gridCol>
                <a:gridCol w="2513804">
                  <a:extLst>
                    <a:ext uri="{9D8B030D-6E8A-4147-A177-3AD203B41FA5}">
                      <a16:colId xmlns:a16="http://schemas.microsoft.com/office/drawing/2014/main" val="923361682"/>
                    </a:ext>
                  </a:extLst>
                </a:gridCol>
                <a:gridCol w="1974317">
                  <a:extLst>
                    <a:ext uri="{9D8B030D-6E8A-4147-A177-3AD203B41FA5}">
                      <a16:colId xmlns:a16="http://schemas.microsoft.com/office/drawing/2014/main" val="1382550711"/>
                    </a:ext>
                  </a:extLst>
                </a:gridCol>
                <a:gridCol w="2513804">
                  <a:extLst>
                    <a:ext uri="{9D8B030D-6E8A-4147-A177-3AD203B41FA5}">
                      <a16:colId xmlns:a16="http://schemas.microsoft.com/office/drawing/2014/main" val="1252384279"/>
                    </a:ext>
                  </a:extLst>
                </a:gridCol>
                <a:gridCol w="2512536">
                  <a:extLst>
                    <a:ext uri="{9D8B030D-6E8A-4147-A177-3AD203B41FA5}">
                      <a16:colId xmlns:a16="http://schemas.microsoft.com/office/drawing/2014/main" val="1818746994"/>
                    </a:ext>
                  </a:extLst>
                </a:gridCol>
              </a:tblGrid>
              <a:tr h="430164">
                <a:tc>
                  <a:txBody>
                    <a:bodyPr/>
                    <a:lstStyle/>
                    <a:p>
                      <a:pPr algn="ctr">
                        <a:lnSpc>
                          <a:spcPct val="100000"/>
                        </a:lnSpc>
                        <a:spcAft>
                          <a:spcPts val="0"/>
                        </a:spcAft>
                        <a:buNone/>
                      </a:pPr>
                      <a:r>
                        <a:rPr lang="uk-UA" sz="1400" kern="100" dirty="0">
                          <a:effectLst/>
                          <a:latin typeface="Arial" panose="020B0604020202020204" pitchFamily="34" charset="0"/>
                          <a:cs typeface="Arial" panose="020B0604020202020204" pitchFamily="34" charset="0"/>
                        </a:rPr>
                        <a:t> </a:t>
                      </a:r>
                      <a:endParaRPr lang="uk-UA"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buNone/>
                      </a:pPr>
                      <a:r>
                        <a:rPr lang="en-US" sz="1400" kern="100" dirty="0">
                          <a:effectLst/>
                          <a:latin typeface="Arial" panose="020B0604020202020204" pitchFamily="34" charset="0"/>
                          <a:cs typeface="Arial" panose="020B0604020202020204" pitchFamily="34" charset="0"/>
                        </a:rPr>
                        <a:t>Space Weather (solar)</a:t>
                      </a:r>
                      <a:endParaRPr lang="uk-UA"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buNone/>
                      </a:pPr>
                      <a:r>
                        <a:rPr lang="en-US" sz="1400" kern="100" dirty="0">
                          <a:effectLst/>
                          <a:latin typeface="Arial" panose="020B0604020202020204" pitchFamily="34" charset="0"/>
                          <a:cs typeface="Arial" panose="020B0604020202020204" pitchFamily="34" charset="0"/>
                        </a:rPr>
                        <a:t>Space Weather (</a:t>
                      </a:r>
                      <a:r>
                        <a:rPr lang="de-AT" sz="1400" b="1" i="0" kern="1200" dirty="0">
                          <a:solidFill>
                            <a:schemeClr val="lt1"/>
                          </a:solidFill>
                          <a:effectLst/>
                          <a:latin typeface="Arial" panose="020B0604020202020204" pitchFamily="34" charset="0"/>
                          <a:ea typeface="+mn-ea"/>
                          <a:cs typeface="Arial" panose="020B0604020202020204" pitchFamily="34" charset="0"/>
                        </a:rPr>
                        <a:t>Galactic </a:t>
                      </a:r>
                      <a:r>
                        <a:rPr lang="de-AT" sz="1400" b="1" i="0" kern="1200" dirty="0" err="1">
                          <a:solidFill>
                            <a:schemeClr val="lt1"/>
                          </a:solidFill>
                          <a:effectLst/>
                          <a:latin typeface="Arial" panose="020B0604020202020204" pitchFamily="34" charset="0"/>
                          <a:ea typeface="+mn-ea"/>
                          <a:cs typeface="Arial" panose="020B0604020202020204" pitchFamily="34" charset="0"/>
                        </a:rPr>
                        <a:t>Cosmic</a:t>
                      </a:r>
                      <a:r>
                        <a:rPr lang="de-AT" sz="1400" b="1" i="0" kern="1200" dirty="0">
                          <a:solidFill>
                            <a:schemeClr val="lt1"/>
                          </a:solidFill>
                          <a:effectLst/>
                          <a:latin typeface="Arial" panose="020B0604020202020204" pitchFamily="34" charset="0"/>
                          <a:ea typeface="+mn-ea"/>
                          <a:cs typeface="Arial" panose="020B0604020202020204" pitchFamily="34" charset="0"/>
                        </a:rPr>
                        <a:t> Radiation, </a:t>
                      </a:r>
                      <a:r>
                        <a:rPr lang="en-US" sz="1400" kern="100" dirty="0">
                          <a:effectLst/>
                          <a:latin typeface="Arial" panose="020B0604020202020204" pitchFamily="34" charset="0"/>
                          <a:cs typeface="Arial" panose="020B0604020202020204" pitchFamily="34" charset="0"/>
                        </a:rPr>
                        <a:t>GCR)</a:t>
                      </a:r>
                      <a:endParaRPr lang="uk-UA"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buNone/>
                      </a:pPr>
                      <a:r>
                        <a:rPr lang="en-US" sz="1400" kern="100" dirty="0">
                          <a:effectLst/>
                          <a:latin typeface="Arial" panose="020B0604020202020204" pitchFamily="34" charset="0"/>
                          <a:cs typeface="Arial" panose="020B0604020202020204" pitchFamily="34" charset="0"/>
                        </a:rPr>
                        <a:t>GMF</a:t>
                      </a:r>
                      <a:endParaRPr lang="uk-UA"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buNone/>
                      </a:pPr>
                      <a:r>
                        <a:rPr lang="en-US" sz="1400" kern="100" dirty="0">
                          <a:effectLst/>
                          <a:latin typeface="Arial" panose="020B0604020202020204" pitchFamily="34" charset="0"/>
                          <a:cs typeface="Arial" panose="020B0604020202020204" pitchFamily="34" charset="0"/>
                        </a:rPr>
                        <a:t>SW + </a:t>
                      </a:r>
                      <a:r>
                        <a:rPr lang="en-US" sz="1400" kern="100" dirty="0" err="1">
                          <a:effectLst/>
                          <a:latin typeface="Arial" panose="020B0604020202020204" pitchFamily="34" charset="0"/>
                          <a:cs typeface="Arial" panose="020B0604020202020204" pitchFamily="34" charset="0"/>
                        </a:rPr>
                        <a:t>metheo</a:t>
                      </a:r>
                      <a:r>
                        <a:rPr lang="en-US" sz="1400" kern="100" dirty="0">
                          <a:effectLst/>
                          <a:latin typeface="Arial" panose="020B0604020202020204" pitchFamily="34" charset="0"/>
                          <a:cs typeface="Arial" panose="020B0604020202020204" pitchFamily="34" charset="0"/>
                        </a:rPr>
                        <a:t>/microgravity</a:t>
                      </a:r>
                      <a:endParaRPr lang="uk-UA"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1549022"/>
                  </a:ext>
                </a:extLst>
              </a:tr>
              <a:tr h="387132">
                <a:tc>
                  <a:txBody>
                    <a:bodyPr/>
                    <a:lstStyle/>
                    <a:p>
                      <a:pPr>
                        <a:lnSpc>
                          <a:spcPct val="100000"/>
                        </a:lnSpc>
                        <a:spcAft>
                          <a:spcPts val="0"/>
                        </a:spcAft>
                        <a:buNone/>
                      </a:pPr>
                      <a:r>
                        <a:rPr lang="en-US" sz="1400" kern="100" dirty="0">
                          <a:effectLst/>
                          <a:latin typeface="Arial" panose="020B0604020202020204" pitchFamily="34" charset="0"/>
                          <a:cs typeface="Arial" panose="020B0604020202020204" pitchFamily="34" charset="0"/>
                        </a:rPr>
                        <a:t>Work</a:t>
                      </a:r>
                      <a:endParaRPr lang="uk-UA"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a:effectLst/>
                          <a:latin typeface="Arial" panose="020B0604020202020204" pitchFamily="34" charset="0"/>
                          <a:cs typeface="Arial" panose="020B0604020202020204" pitchFamily="34" charset="0"/>
                        </a:rPr>
                        <a:t>De Ninno </a:t>
                      </a:r>
                      <a:r>
                        <a:rPr lang="en-US" sz="1400" kern="100">
                          <a:effectLst/>
                          <a:latin typeface="Arial" panose="020B0604020202020204" pitchFamily="34" charset="0"/>
                          <a:cs typeface="Arial" panose="020B0604020202020204" pitchFamily="34" charset="0"/>
                        </a:rPr>
                        <a:t>&amp;</a:t>
                      </a:r>
                      <a:r>
                        <a:rPr lang="uk-UA" sz="1400" kern="100">
                          <a:effectLst/>
                          <a:latin typeface="Arial" panose="020B0604020202020204" pitchFamily="34" charset="0"/>
                          <a:cs typeface="Arial" panose="020B0604020202020204" pitchFamily="34" charset="0"/>
                        </a:rPr>
                        <a:t> Pregnolato 2016</a:t>
                      </a:r>
                      <a:r>
                        <a:rPr lang="en-US" sz="1400" kern="100">
                          <a:effectLst/>
                          <a:latin typeface="Arial" panose="020B0604020202020204" pitchFamily="34" charset="0"/>
                          <a:cs typeface="Arial" panose="020B0604020202020204" pitchFamily="34" charset="0"/>
                        </a:rPr>
                        <a:t>; </a:t>
                      </a:r>
                      <a:endParaRPr lang="uk-UA" sz="1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a:effectLst/>
                          <a:latin typeface="Arial" panose="020B0604020202020204" pitchFamily="34" charset="0"/>
                          <a:cs typeface="Arial" panose="020B0604020202020204" pitchFamily="34" charset="0"/>
                        </a:rPr>
                        <a:t> </a:t>
                      </a:r>
                      <a:endParaRPr lang="uk-UA" sz="1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a:solidFill>
                            <a:srgbClr val="7030A0"/>
                          </a:solidFill>
                          <a:effectLst/>
                          <a:latin typeface="Arial" panose="020B0604020202020204" pitchFamily="34" charset="0"/>
                          <a:cs typeface="Arial" panose="020B0604020202020204" pitchFamily="34" charset="0"/>
                        </a:rPr>
                        <a:t>Alabdulgader et al. 2018</a:t>
                      </a:r>
                      <a:endParaRPr lang="uk-UA" sz="1400" kern="100">
                        <a:solidFill>
                          <a:srgbClr val="7030A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dirty="0">
                          <a:effectLst/>
                          <a:latin typeface="Arial" panose="020B0604020202020204" pitchFamily="34" charset="0"/>
                          <a:cs typeface="Arial" panose="020B0604020202020204" pitchFamily="34" charset="0"/>
                        </a:rPr>
                        <a:t> </a:t>
                      </a:r>
                      <a:endParaRPr lang="uk-UA"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46080313"/>
                  </a:ext>
                </a:extLst>
              </a:tr>
              <a:tr h="515109">
                <a:tc>
                  <a:txBody>
                    <a:bodyPr/>
                    <a:lstStyle/>
                    <a:p>
                      <a:pPr>
                        <a:lnSpc>
                          <a:spcPct val="100000"/>
                        </a:lnSpc>
                        <a:spcAft>
                          <a:spcPts val="0"/>
                        </a:spcAft>
                        <a:buNone/>
                      </a:pPr>
                      <a:r>
                        <a:rPr lang="en-US" sz="1400" kern="100">
                          <a:effectLst/>
                          <a:latin typeface="Arial" panose="020B0604020202020204" pitchFamily="34" charset="0"/>
                          <a:cs typeface="Arial" panose="020B0604020202020204" pitchFamily="34" charset="0"/>
                        </a:rPr>
                        <a:t>Life</a:t>
                      </a:r>
                      <a:endParaRPr lang="uk-UA" sz="1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a:effectLst/>
                          <a:latin typeface="Arial" panose="020B0604020202020204" pitchFamily="34" charset="0"/>
                          <a:cs typeface="Arial" panose="020B0604020202020204" pitchFamily="34" charset="0"/>
                        </a:rPr>
                        <a:t>Chizhevsky </a:t>
                      </a:r>
                      <a:r>
                        <a:rPr lang="en-US" sz="1400" kern="100">
                          <a:effectLst/>
                          <a:latin typeface="Arial" panose="020B0604020202020204" pitchFamily="34" charset="0"/>
                          <a:cs typeface="Arial" panose="020B0604020202020204" pitchFamily="34" charset="0"/>
                        </a:rPr>
                        <a:t>1926, 1973</a:t>
                      </a:r>
                      <a:endParaRPr lang="uk-UA" sz="1400" kern="100">
                        <a:effectLst/>
                        <a:latin typeface="Arial" panose="020B0604020202020204" pitchFamily="34" charset="0"/>
                        <a:cs typeface="Arial" panose="020B0604020202020204" pitchFamily="34" charset="0"/>
                      </a:endParaRPr>
                    </a:p>
                    <a:p>
                      <a:pPr>
                        <a:lnSpc>
                          <a:spcPct val="100000"/>
                        </a:lnSpc>
                        <a:spcAft>
                          <a:spcPts val="0"/>
                        </a:spcAft>
                        <a:buNone/>
                      </a:pPr>
                      <a:r>
                        <a:rPr lang="uk-UA" sz="1400" kern="100">
                          <a:effectLst/>
                          <a:latin typeface="Arial" panose="020B0604020202020204" pitchFamily="34" charset="0"/>
                          <a:cs typeface="Arial" panose="020B0604020202020204" pitchFamily="34" charset="0"/>
                        </a:rPr>
                        <a:t>Hunting et al. 2021</a:t>
                      </a:r>
                      <a:endParaRPr lang="uk-UA" sz="1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u="sng" kern="100" dirty="0" err="1">
                          <a:solidFill>
                            <a:srgbClr val="00B050"/>
                          </a:solidFill>
                          <a:effectLst/>
                          <a:latin typeface="Arial" panose="020B0604020202020204" pitchFamily="34" charset="0"/>
                          <a:cs typeface="Arial" panose="020B0604020202020204" pitchFamily="34" charset="0"/>
                        </a:rPr>
                        <a:t>Parihar</a:t>
                      </a:r>
                      <a:r>
                        <a:rPr lang="uk-UA" sz="1400" u="sng" kern="100" dirty="0">
                          <a:solidFill>
                            <a:srgbClr val="00B050"/>
                          </a:solidFill>
                          <a:effectLst/>
                          <a:latin typeface="Arial" panose="020B0604020202020204" pitchFamily="34" charset="0"/>
                          <a:cs typeface="Arial" panose="020B0604020202020204" pitchFamily="34" charset="0"/>
                        </a:rPr>
                        <a:t> </a:t>
                      </a:r>
                      <a:r>
                        <a:rPr lang="uk-UA" sz="1400" u="sng" kern="100" dirty="0" err="1">
                          <a:solidFill>
                            <a:srgbClr val="00B050"/>
                          </a:solidFill>
                          <a:effectLst/>
                          <a:latin typeface="Arial" panose="020B0604020202020204" pitchFamily="34" charset="0"/>
                          <a:cs typeface="Arial" panose="020B0604020202020204" pitchFamily="34" charset="0"/>
                        </a:rPr>
                        <a:t>et</a:t>
                      </a:r>
                      <a:r>
                        <a:rPr lang="uk-UA" sz="1400" u="sng" kern="100" dirty="0">
                          <a:solidFill>
                            <a:srgbClr val="00B050"/>
                          </a:solidFill>
                          <a:effectLst/>
                          <a:latin typeface="Arial" panose="020B0604020202020204" pitchFamily="34" charset="0"/>
                          <a:cs typeface="Arial" panose="020B0604020202020204" pitchFamily="34" charset="0"/>
                        </a:rPr>
                        <a:t> </a:t>
                      </a:r>
                      <a:r>
                        <a:rPr lang="uk-UA" sz="1400" u="sng" kern="100" dirty="0" err="1">
                          <a:solidFill>
                            <a:srgbClr val="00B050"/>
                          </a:solidFill>
                          <a:effectLst/>
                          <a:latin typeface="Arial" panose="020B0604020202020204" pitchFamily="34" charset="0"/>
                          <a:cs typeface="Arial" panose="020B0604020202020204" pitchFamily="34" charset="0"/>
                        </a:rPr>
                        <a:t>al</a:t>
                      </a:r>
                      <a:r>
                        <a:rPr lang="uk-UA" sz="1400" u="sng" kern="100" dirty="0">
                          <a:solidFill>
                            <a:srgbClr val="00B050"/>
                          </a:solidFill>
                          <a:effectLst/>
                          <a:latin typeface="Arial" panose="020B0604020202020204" pitchFamily="34" charset="0"/>
                          <a:cs typeface="Arial" panose="020B0604020202020204" pitchFamily="34" charset="0"/>
                        </a:rPr>
                        <a:t>. 2016</a:t>
                      </a:r>
                      <a:endParaRPr lang="uk-UA" sz="1400" kern="100" dirty="0">
                        <a:solidFill>
                          <a:srgbClr val="00B05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dirty="0" err="1">
                          <a:solidFill>
                            <a:srgbClr val="7030A0"/>
                          </a:solidFill>
                          <a:effectLst/>
                          <a:latin typeface="Arial" panose="020B0604020202020204" pitchFamily="34" charset="0"/>
                          <a:cs typeface="Arial" panose="020B0604020202020204" pitchFamily="34" charset="0"/>
                        </a:rPr>
                        <a:t>Alabdulgader</a:t>
                      </a:r>
                      <a:r>
                        <a:rPr lang="uk-UA" sz="1400" kern="100" dirty="0">
                          <a:solidFill>
                            <a:srgbClr val="7030A0"/>
                          </a:solidFill>
                          <a:effectLst/>
                          <a:latin typeface="Arial" panose="020B0604020202020204" pitchFamily="34" charset="0"/>
                          <a:cs typeface="Arial" panose="020B0604020202020204" pitchFamily="34" charset="0"/>
                        </a:rPr>
                        <a:t> </a:t>
                      </a:r>
                      <a:r>
                        <a:rPr lang="uk-UA" sz="1400" kern="100" dirty="0" err="1">
                          <a:solidFill>
                            <a:srgbClr val="7030A0"/>
                          </a:solidFill>
                          <a:effectLst/>
                          <a:latin typeface="Arial" panose="020B0604020202020204" pitchFamily="34" charset="0"/>
                          <a:cs typeface="Arial" panose="020B0604020202020204" pitchFamily="34" charset="0"/>
                        </a:rPr>
                        <a:t>et</a:t>
                      </a:r>
                      <a:r>
                        <a:rPr lang="uk-UA" sz="1400" kern="100" dirty="0">
                          <a:solidFill>
                            <a:srgbClr val="7030A0"/>
                          </a:solidFill>
                          <a:effectLst/>
                          <a:latin typeface="Arial" panose="020B0604020202020204" pitchFamily="34" charset="0"/>
                          <a:cs typeface="Arial" panose="020B0604020202020204" pitchFamily="34" charset="0"/>
                        </a:rPr>
                        <a:t> </a:t>
                      </a:r>
                      <a:r>
                        <a:rPr lang="uk-UA" sz="1400" kern="100" dirty="0" err="1">
                          <a:solidFill>
                            <a:srgbClr val="7030A0"/>
                          </a:solidFill>
                          <a:effectLst/>
                          <a:latin typeface="Arial" panose="020B0604020202020204" pitchFamily="34" charset="0"/>
                          <a:cs typeface="Arial" panose="020B0604020202020204" pitchFamily="34" charset="0"/>
                        </a:rPr>
                        <a:t>al</a:t>
                      </a:r>
                      <a:r>
                        <a:rPr lang="uk-UA" sz="1400" kern="100" dirty="0">
                          <a:solidFill>
                            <a:srgbClr val="7030A0"/>
                          </a:solidFill>
                          <a:effectLst/>
                          <a:latin typeface="Arial" panose="020B0604020202020204" pitchFamily="34" charset="0"/>
                          <a:cs typeface="Arial" panose="020B0604020202020204" pitchFamily="34" charset="0"/>
                        </a:rPr>
                        <a:t>. 2018</a:t>
                      </a:r>
                      <a:endParaRPr lang="uk-UA" sz="1400" kern="100" dirty="0">
                        <a:solidFill>
                          <a:srgbClr val="7030A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dirty="0" err="1">
                          <a:solidFill>
                            <a:srgbClr val="7030A0"/>
                          </a:solidFill>
                          <a:effectLst/>
                          <a:latin typeface="Arial" panose="020B0604020202020204" pitchFamily="34" charset="0"/>
                          <a:cs typeface="Arial" panose="020B0604020202020204" pitchFamily="34" charset="0"/>
                        </a:rPr>
                        <a:t>Alabdulgader</a:t>
                      </a:r>
                      <a:r>
                        <a:rPr lang="uk-UA" sz="1400" kern="100" dirty="0">
                          <a:solidFill>
                            <a:srgbClr val="7030A0"/>
                          </a:solidFill>
                          <a:effectLst/>
                          <a:latin typeface="Arial" panose="020B0604020202020204" pitchFamily="34" charset="0"/>
                          <a:cs typeface="Arial" panose="020B0604020202020204" pitchFamily="34" charset="0"/>
                        </a:rPr>
                        <a:t> </a:t>
                      </a:r>
                      <a:r>
                        <a:rPr lang="uk-UA" sz="1400" kern="100" dirty="0" err="1">
                          <a:solidFill>
                            <a:srgbClr val="7030A0"/>
                          </a:solidFill>
                          <a:effectLst/>
                          <a:latin typeface="Arial" panose="020B0604020202020204" pitchFamily="34" charset="0"/>
                          <a:cs typeface="Arial" panose="020B0604020202020204" pitchFamily="34" charset="0"/>
                        </a:rPr>
                        <a:t>et</a:t>
                      </a:r>
                      <a:r>
                        <a:rPr lang="uk-UA" sz="1400" kern="100" dirty="0">
                          <a:solidFill>
                            <a:srgbClr val="7030A0"/>
                          </a:solidFill>
                          <a:effectLst/>
                          <a:latin typeface="Arial" panose="020B0604020202020204" pitchFamily="34" charset="0"/>
                          <a:cs typeface="Arial" panose="020B0604020202020204" pitchFamily="34" charset="0"/>
                        </a:rPr>
                        <a:t> </a:t>
                      </a:r>
                      <a:r>
                        <a:rPr lang="uk-UA" sz="1400" kern="100" dirty="0" err="1">
                          <a:solidFill>
                            <a:srgbClr val="7030A0"/>
                          </a:solidFill>
                          <a:effectLst/>
                          <a:latin typeface="Arial" panose="020B0604020202020204" pitchFamily="34" charset="0"/>
                          <a:cs typeface="Arial" panose="020B0604020202020204" pitchFamily="34" charset="0"/>
                        </a:rPr>
                        <a:t>al</a:t>
                      </a:r>
                      <a:r>
                        <a:rPr lang="uk-UA" sz="1400" kern="100" dirty="0">
                          <a:solidFill>
                            <a:srgbClr val="7030A0"/>
                          </a:solidFill>
                          <a:effectLst/>
                          <a:latin typeface="Arial" panose="020B0604020202020204" pitchFamily="34" charset="0"/>
                          <a:cs typeface="Arial" panose="020B0604020202020204" pitchFamily="34" charset="0"/>
                        </a:rPr>
                        <a:t>. 2018</a:t>
                      </a:r>
                      <a:endParaRPr lang="uk-UA" sz="1400" kern="100" dirty="0">
                        <a:solidFill>
                          <a:srgbClr val="7030A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60689196"/>
                  </a:ext>
                </a:extLst>
              </a:tr>
              <a:tr h="713793">
                <a:tc>
                  <a:txBody>
                    <a:bodyPr/>
                    <a:lstStyle/>
                    <a:p>
                      <a:pPr>
                        <a:lnSpc>
                          <a:spcPct val="100000"/>
                        </a:lnSpc>
                        <a:spcAft>
                          <a:spcPts val="0"/>
                        </a:spcAft>
                        <a:buNone/>
                      </a:pPr>
                      <a:r>
                        <a:rPr lang="en-US" sz="1400" kern="100">
                          <a:effectLst/>
                          <a:latin typeface="Arial" panose="020B0604020202020204" pitchFamily="34" charset="0"/>
                          <a:cs typeface="Arial" panose="020B0604020202020204" pitchFamily="34" charset="0"/>
                        </a:rPr>
                        <a:t>Health</a:t>
                      </a:r>
                      <a:r>
                        <a:rPr lang="ru-RU" sz="1400" kern="100">
                          <a:effectLst/>
                          <a:latin typeface="Arial" panose="020B0604020202020204" pitchFamily="34" charset="0"/>
                          <a:cs typeface="Arial" panose="020B0604020202020204" pitchFamily="34" charset="0"/>
                        </a:rPr>
                        <a:t> (</a:t>
                      </a:r>
                      <a:r>
                        <a:rPr lang="en-US" sz="1400" kern="100">
                          <a:effectLst/>
                          <a:latin typeface="Arial" panose="020B0604020202020204" pitchFamily="34" charset="0"/>
                          <a:cs typeface="Arial" panose="020B0604020202020204" pitchFamily="34" charset="0"/>
                        </a:rPr>
                        <a:t>menthal health</a:t>
                      </a:r>
                      <a:r>
                        <a:rPr lang="ru-RU" sz="1400" kern="100">
                          <a:effectLst/>
                          <a:latin typeface="Arial" panose="020B0604020202020204" pitchFamily="34" charset="0"/>
                          <a:cs typeface="Arial" panose="020B0604020202020204" pitchFamily="34" charset="0"/>
                        </a:rPr>
                        <a:t>)</a:t>
                      </a:r>
                      <a:endParaRPr lang="uk-UA" sz="1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a:effectLst/>
                          <a:latin typeface="Arial" panose="020B0604020202020204" pitchFamily="34" charset="0"/>
                          <a:cs typeface="Arial" panose="020B0604020202020204" pitchFamily="34" charset="0"/>
                        </a:rPr>
                        <a:t>Zilli 2019</a:t>
                      </a:r>
                      <a:endParaRPr lang="uk-UA" sz="1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u="sng" kern="100">
                          <a:effectLst/>
                          <a:latin typeface="Arial" panose="020B0604020202020204" pitchFamily="34" charset="0"/>
                          <a:cs typeface="Arial" panose="020B0604020202020204" pitchFamily="34" charset="0"/>
                        </a:rPr>
                        <a:t>Gupta et al. 2023</a:t>
                      </a:r>
                      <a:endParaRPr lang="uk-UA" sz="1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en-US" sz="1400" kern="100">
                          <a:effectLst/>
                          <a:latin typeface="Arial" panose="020B0604020202020204" pitchFamily="34" charset="0"/>
                          <a:cs typeface="Arial" panose="020B0604020202020204" pitchFamily="34" charset="0"/>
                        </a:rPr>
                        <a:t>Cherry 2002; </a:t>
                      </a:r>
                      <a:endParaRPr lang="uk-UA" sz="1400" kern="100">
                        <a:effectLst/>
                        <a:latin typeface="Arial" panose="020B0604020202020204" pitchFamily="34" charset="0"/>
                        <a:cs typeface="Arial" panose="020B0604020202020204" pitchFamily="34" charset="0"/>
                      </a:endParaRPr>
                    </a:p>
                    <a:p>
                      <a:pPr>
                        <a:lnSpc>
                          <a:spcPct val="100000"/>
                        </a:lnSpc>
                        <a:spcAft>
                          <a:spcPts val="0"/>
                        </a:spcAft>
                        <a:buNone/>
                      </a:pPr>
                      <a:r>
                        <a:rPr lang="uk-UA" sz="1400" kern="100">
                          <a:effectLst/>
                          <a:latin typeface="Arial" panose="020B0604020202020204" pitchFamily="34" charset="0"/>
                          <a:cs typeface="Arial" panose="020B0604020202020204" pitchFamily="34" charset="0"/>
                        </a:rPr>
                        <a:t>Tarlaci and Pregnolato 2016</a:t>
                      </a:r>
                      <a:endParaRPr lang="uk-UA" sz="1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u="sng" kern="100" dirty="0" err="1">
                          <a:effectLst/>
                          <a:latin typeface="Arial" panose="020B0604020202020204" pitchFamily="34" charset="0"/>
                          <a:cs typeface="Arial" panose="020B0604020202020204" pitchFamily="34" charset="0"/>
                        </a:rPr>
                        <a:t>Gupta</a:t>
                      </a:r>
                      <a:r>
                        <a:rPr lang="uk-UA" sz="1400" u="sng" kern="100" dirty="0">
                          <a:effectLst/>
                          <a:latin typeface="Arial" panose="020B0604020202020204" pitchFamily="34" charset="0"/>
                          <a:cs typeface="Arial" panose="020B0604020202020204" pitchFamily="34" charset="0"/>
                        </a:rPr>
                        <a:t> </a:t>
                      </a:r>
                      <a:r>
                        <a:rPr lang="uk-UA" sz="1400" u="sng" kern="100" dirty="0" err="1">
                          <a:effectLst/>
                          <a:latin typeface="Arial" panose="020B0604020202020204" pitchFamily="34" charset="0"/>
                          <a:cs typeface="Arial" panose="020B0604020202020204" pitchFamily="34" charset="0"/>
                        </a:rPr>
                        <a:t>et</a:t>
                      </a:r>
                      <a:r>
                        <a:rPr lang="uk-UA" sz="1400" u="sng" kern="100" dirty="0">
                          <a:effectLst/>
                          <a:latin typeface="Arial" panose="020B0604020202020204" pitchFamily="34" charset="0"/>
                          <a:cs typeface="Arial" panose="020B0604020202020204" pitchFamily="34" charset="0"/>
                        </a:rPr>
                        <a:t> </a:t>
                      </a:r>
                      <a:r>
                        <a:rPr lang="uk-UA" sz="1400" u="sng" kern="100" dirty="0" err="1">
                          <a:effectLst/>
                          <a:latin typeface="Arial" panose="020B0604020202020204" pitchFamily="34" charset="0"/>
                          <a:cs typeface="Arial" panose="020B0604020202020204" pitchFamily="34" charset="0"/>
                        </a:rPr>
                        <a:t>al</a:t>
                      </a:r>
                      <a:r>
                        <a:rPr lang="uk-UA" sz="1400" u="sng" kern="100" dirty="0">
                          <a:effectLst/>
                          <a:latin typeface="Arial" panose="020B0604020202020204" pitchFamily="34" charset="0"/>
                          <a:cs typeface="Arial" panose="020B0604020202020204" pitchFamily="34" charset="0"/>
                        </a:rPr>
                        <a:t>. 2023</a:t>
                      </a:r>
                      <a:endParaRPr lang="uk-UA"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33640051"/>
                  </a:ext>
                </a:extLst>
              </a:tr>
              <a:tr h="713793">
                <a:tc>
                  <a:txBody>
                    <a:bodyPr/>
                    <a:lstStyle/>
                    <a:p>
                      <a:pPr>
                        <a:lnSpc>
                          <a:spcPct val="100000"/>
                        </a:lnSpc>
                        <a:spcAft>
                          <a:spcPts val="0"/>
                        </a:spcAft>
                        <a:buNone/>
                      </a:pPr>
                      <a:r>
                        <a:rPr lang="en-US" sz="1400" kern="100">
                          <a:effectLst/>
                          <a:latin typeface="Arial" panose="020B0604020202020204" pitchFamily="34" charset="0"/>
                          <a:cs typeface="Arial" panose="020B0604020202020204" pitchFamily="34" charset="0"/>
                        </a:rPr>
                        <a:t>Cognition </a:t>
                      </a:r>
                      <a:endParaRPr lang="uk-UA" sz="1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dirty="0">
                          <a:solidFill>
                            <a:srgbClr val="7030A0"/>
                          </a:solidFill>
                          <a:effectLst/>
                          <a:latin typeface="Arial" panose="020B0604020202020204" pitchFamily="34" charset="0"/>
                          <a:cs typeface="Arial" panose="020B0604020202020204" pitchFamily="34" charset="0"/>
                        </a:rPr>
                        <a:t>Burov </a:t>
                      </a:r>
                      <a:r>
                        <a:rPr lang="de-AT" sz="1400" kern="100" dirty="0">
                          <a:solidFill>
                            <a:srgbClr val="7030A0"/>
                          </a:solidFill>
                          <a:effectLst/>
                          <a:latin typeface="Arial" panose="020B0604020202020204" pitchFamily="34" charset="0"/>
                          <a:cs typeface="Arial" panose="020B0604020202020204" pitchFamily="34" charset="0"/>
                        </a:rPr>
                        <a:t>&amp;</a:t>
                      </a:r>
                      <a:r>
                        <a:rPr lang="uk-UA" sz="1400" kern="100" dirty="0">
                          <a:solidFill>
                            <a:srgbClr val="7030A0"/>
                          </a:solidFill>
                          <a:effectLst/>
                          <a:latin typeface="Arial" panose="020B0604020202020204" pitchFamily="34" charset="0"/>
                          <a:cs typeface="Arial" panose="020B0604020202020204" pitchFamily="34" charset="0"/>
                        </a:rPr>
                        <a:t> </a:t>
                      </a:r>
                      <a:r>
                        <a:rPr lang="uk-UA" sz="1400" kern="100" dirty="0" err="1">
                          <a:solidFill>
                            <a:srgbClr val="7030A0"/>
                          </a:solidFill>
                          <a:effectLst/>
                          <a:latin typeface="Arial" panose="020B0604020202020204" pitchFamily="34" charset="0"/>
                          <a:cs typeface="Arial" panose="020B0604020202020204" pitchFamily="34" charset="0"/>
                        </a:rPr>
                        <a:t>Tsarik</a:t>
                      </a:r>
                      <a:r>
                        <a:rPr lang="uk-UA" sz="1400" kern="100" dirty="0">
                          <a:solidFill>
                            <a:srgbClr val="7030A0"/>
                          </a:solidFill>
                          <a:effectLst/>
                          <a:latin typeface="Arial" panose="020B0604020202020204" pitchFamily="34" charset="0"/>
                          <a:cs typeface="Arial" panose="020B0604020202020204" pitchFamily="34" charset="0"/>
                        </a:rPr>
                        <a:t> 2012</a:t>
                      </a:r>
                      <a:r>
                        <a:rPr lang="de-AT" sz="1400" kern="100" dirty="0">
                          <a:solidFill>
                            <a:srgbClr val="7030A0"/>
                          </a:solidFill>
                          <a:effectLst/>
                          <a:latin typeface="Arial" panose="020B0604020202020204" pitchFamily="34" charset="0"/>
                          <a:cs typeface="Arial" panose="020B0604020202020204" pitchFamily="34" charset="0"/>
                        </a:rPr>
                        <a:t>; 2021</a:t>
                      </a:r>
                      <a:endParaRPr lang="uk-UA" sz="1400" kern="100" dirty="0">
                        <a:solidFill>
                          <a:srgbClr val="7030A0"/>
                        </a:solidFill>
                        <a:effectLst/>
                        <a:latin typeface="Arial" panose="020B0604020202020204" pitchFamily="34" charset="0"/>
                        <a:cs typeface="Arial" panose="020B0604020202020204" pitchFamily="34" charset="0"/>
                      </a:endParaRPr>
                    </a:p>
                    <a:p>
                      <a:pPr>
                        <a:lnSpc>
                          <a:spcPct val="100000"/>
                        </a:lnSpc>
                        <a:spcAft>
                          <a:spcPts val="0"/>
                        </a:spcAft>
                        <a:buNone/>
                      </a:pPr>
                      <a:r>
                        <a:rPr lang="de-AT" sz="1400" kern="100" dirty="0" err="1">
                          <a:solidFill>
                            <a:srgbClr val="7030A0"/>
                          </a:solidFill>
                          <a:effectLst/>
                          <a:latin typeface="Arial" panose="020B0604020202020204" pitchFamily="34" charset="0"/>
                          <a:cs typeface="Arial" panose="020B0604020202020204" pitchFamily="34" charset="0"/>
                        </a:rPr>
                        <a:t>Liddie</a:t>
                      </a:r>
                      <a:r>
                        <a:rPr lang="de-AT" sz="1400" kern="100" dirty="0">
                          <a:solidFill>
                            <a:srgbClr val="7030A0"/>
                          </a:solidFill>
                          <a:effectLst/>
                          <a:latin typeface="Arial" panose="020B0604020202020204" pitchFamily="34" charset="0"/>
                          <a:cs typeface="Arial" panose="020B0604020202020204" pitchFamily="34" charset="0"/>
                        </a:rPr>
                        <a:t> et al. 2024</a:t>
                      </a:r>
                      <a:endParaRPr lang="uk-UA" sz="1400" kern="100" dirty="0">
                        <a:solidFill>
                          <a:srgbClr val="7030A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u="sng" kern="100" dirty="0" err="1">
                          <a:solidFill>
                            <a:srgbClr val="00B050"/>
                          </a:solidFill>
                          <a:effectLst/>
                          <a:latin typeface="Arial" panose="020B0604020202020204" pitchFamily="34" charset="0"/>
                          <a:cs typeface="Arial" panose="020B0604020202020204" pitchFamily="34" charset="0"/>
                        </a:rPr>
                        <a:t>Desai</a:t>
                      </a:r>
                      <a:r>
                        <a:rPr lang="uk-UA" sz="1400" u="sng" kern="100" dirty="0">
                          <a:solidFill>
                            <a:srgbClr val="00B050"/>
                          </a:solidFill>
                          <a:effectLst/>
                          <a:latin typeface="Arial" panose="020B0604020202020204" pitchFamily="34" charset="0"/>
                          <a:cs typeface="Arial" panose="020B0604020202020204" pitchFamily="34" charset="0"/>
                        </a:rPr>
                        <a:t> </a:t>
                      </a:r>
                      <a:r>
                        <a:rPr lang="uk-UA" sz="1400" u="sng" kern="100" dirty="0" err="1">
                          <a:solidFill>
                            <a:srgbClr val="00B050"/>
                          </a:solidFill>
                          <a:effectLst/>
                          <a:latin typeface="Arial" panose="020B0604020202020204" pitchFamily="34" charset="0"/>
                          <a:cs typeface="Arial" panose="020B0604020202020204" pitchFamily="34" charset="0"/>
                        </a:rPr>
                        <a:t>et</a:t>
                      </a:r>
                      <a:r>
                        <a:rPr lang="uk-UA" sz="1400" u="sng" kern="100" dirty="0">
                          <a:solidFill>
                            <a:srgbClr val="00B050"/>
                          </a:solidFill>
                          <a:effectLst/>
                          <a:latin typeface="Arial" panose="020B0604020202020204" pitchFamily="34" charset="0"/>
                          <a:cs typeface="Arial" panose="020B0604020202020204" pitchFamily="34" charset="0"/>
                        </a:rPr>
                        <a:t> </a:t>
                      </a:r>
                      <a:r>
                        <a:rPr lang="uk-UA" sz="1400" u="sng" kern="100" dirty="0" err="1">
                          <a:solidFill>
                            <a:srgbClr val="00B050"/>
                          </a:solidFill>
                          <a:effectLst/>
                          <a:latin typeface="Arial" panose="020B0604020202020204" pitchFamily="34" charset="0"/>
                          <a:cs typeface="Arial" panose="020B0604020202020204" pitchFamily="34" charset="0"/>
                        </a:rPr>
                        <a:t>al</a:t>
                      </a:r>
                      <a:r>
                        <a:rPr lang="uk-UA" sz="1400" u="sng" kern="100" dirty="0">
                          <a:solidFill>
                            <a:srgbClr val="00B050"/>
                          </a:solidFill>
                          <a:effectLst/>
                          <a:latin typeface="Arial" panose="020B0604020202020204" pitchFamily="34" charset="0"/>
                          <a:cs typeface="Arial" panose="020B0604020202020204" pitchFamily="34" charset="0"/>
                        </a:rPr>
                        <a:t>. 2023</a:t>
                      </a:r>
                      <a:endParaRPr lang="uk-UA" sz="1400" kern="100" dirty="0">
                        <a:solidFill>
                          <a:srgbClr val="00B05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a:effectLst/>
                          <a:latin typeface="Arial" panose="020B0604020202020204" pitchFamily="34" charset="0"/>
                          <a:cs typeface="Arial" panose="020B0604020202020204" pitchFamily="34" charset="0"/>
                        </a:rPr>
                        <a:t>Babayev </a:t>
                      </a:r>
                      <a:r>
                        <a:rPr lang="en-US" sz="1400" kern="100">
                          <a:effectLst/>
                          <a:latin typeface="Arial" panose="020B0604020202020204" pitchFamily="34" charset="0"/>
                          <a:cs typeface="Arial" panose="020B0604020202020204" pitchFamily="34" charset="0"/>
                        </a:rPr>
                        <a:t>&amp;</a:t>
                      </a:r>
                      <a:r>
                        <a:rPr lang="uk-UA" sz="1400" kern="100">
                          <a:effectLst/>
                          <a:latin typeface="Arial" panose="020B0604020202020204" pitchFamily="34" charset="0"/>
                          <a:cs typeface="Arial" panose="020B0604020202020204" pitchFamily="34" charset="0"/>
                        </a:rPr>
                        <a:t> Allahverdiyeva 2005</a:t>
                      </a:r>
                      <a:endParaRPr lang="uk-UA" sz="1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dirty="0" err="1">
                          <a:solidFill>
                            <a:srgbClr val="7030A0"/>
                          </a:solidFill>
                          <a:effectLst/>
                          <a:latin typeface="Arial" panose="020B0604020202020204" pitchFamily="34" charset="0"/>
                          <a:cs typeface="Arial" panose="020B0604020202020204" pitchFamily="34" charset="0"/>
                        </a:rPr>
                        <a:t>Zenchenko</a:t>
                      </a:r>
                      <a:r>
                        <a:rPr lang="uk-UA" sz="1400" kern="100" dirty="0">
                          <a:solidFill>
                            <a:srgbClr val="7030A0"/>
                          </a:solidFill>
                          <a:effectLst/>
                          <a:latin typeface="Arial" panose="020B0604020202020204" pitchFamily="34" charset="0"/>
                          <a:cs typeface="Arial" panose="020B0604020202020204" pitchFamily="34" charset="0"/>
                        </a:rPr>
                        <a:t> </a:t>
                      </a:r>
                      <a:r>
                        <a:rPr lang="uk-UA" sz="1400" kern="100" dirty="0" err="1">
                          <a:solidFill>
                            <a:srgbClr val="7030A0"/>
                          </a:solidFill>
                          <a:effectLst/>
                          <a:latin typeface="Arial" panose="020B0604020202020204" pitchFamily="34" charset="0"/>
                          <a:cs typeface="Arial" panose="020B0604020202020204" pitchFamily="34" charset="0"/>
                        </a:rPr>
                        <a:t>and</a:t>
                      </a:r>
                      <a:r>
                        <a:rPr lang="uk-UA" sz="1400" kern="100" dirty="0">
                          <a:solidFill>
                            <a:srgbClr val="7030A0"/>
                          </a:solidFill>
                          <a:effectLst/>
                          <a:latin typeface="Arial" panose="020B0604020202020204" pitchFamily="34" charset="0"/>
                          <a:cs typeface="Arial" panose="020B0604020202020204" pitchFamily="34" charset="0"/>
                        </a:rPr>
                        <a:t> </a:t>
                      </a:r>
                      <a:r>
                        <a:rPr lang="uk-UA" sz="1400" kern="100" dirty="0" err="1">
                          <a:solidFill>
                            <a:srgbClr val="7030A0"/>
                          </a:solidFill>
                          <a:effectLst/>
                          <a:latin typeface="Arial" panose="020B0604020202020204" pitchFamily="34" charset="0"/>
                          <a:cs typeface="Arial" panose="020B0604020202020204" pitchFamily="34" charset="0"/>
                        </a:rPr>
                        <a:t>Breus</a:t>
                      </a:r>
                      <a:r>
                        <a:rPr lang="uk-UA" sz="1400" kern="100" dirty="0">
                          <a:solidFill>
                            <a:srgbClr val="7030A0"/>
                          </a:solidFill>
                          <a:effectLst/>
                          <a:latin typeface="Arial" panose="020B0604020202020204" pitchFamily="34" charset="0"/>
                          <a:cs typeface="Arial" panose="020B0604020202020204" pitchFamily="34" charset="0"/>
                        </a:rPr>
                        <a:t> 2021</a:t>
                      </a:r>
                      <a:endParaRPr lang="uk-UA" sz="1400" kern="100" dirty="0">
                        <a:solidFill>
                          <a:srgbClr val="7030A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338179348"/>
                  </a:ext>
                </a:extLst>
              </a:tr>
              <a:tr h="713793">
                <a:tc>
                  <a:txBody>
                    <a:bodyPr/>
                    <a:lstStyle/>
                    <a:p>
                      <a:pPr>
                        <a:lnSpc>
                          <a:spcPct val="100000"/>
                        </a:lnSpc>
                        <a:spcAft>
                          <a:spcPts val="0"/>
                        </a:spcAft>
                        <a:buNone/>
                      </a:pPr>
                      <a:r>
                        <a:rPr lang="en-US" sz="1400" kern="100" dirty="0">
                          <a:effectLst/>
                          <a:latin typeface="Arial" panose="020B0604020202020204" pitchFamily="34" charset="0"/>
                          <a:cs typeface="Arial" panose="020B0604020202020204" pitchFamily="34" charset="0"/>
                        </a:rPr>
                        <a:t>Physiological response</a:t>
                      </a:r>
                      <a:endParaRPr lang="uk-UA"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dirty="0" err="1">
                          <a:effectLst/>
                          <a:latin typeface="Arial" panose="020B0604020202020204" pitchFamily="34" charset="0"/>
                          <a:cs typeface="Arial" panose="020B0604020202020204" pitchFamily="34" charset="0"/>
                        </a:rPr>
                        <a:t>Odell</a:t>
                      </a:r>
                      <a:r>
                        <a:rPr lang="ru-RU" sz="1400" kern="100" dirty="0">
                          <a:effectLst/>
                          <a:latin typeface="Arial" panose="020B0604020202020204" pitchFamily="34" charset="0"/>
                          <a:cs typeface="Arial" panose="020B0604020202020204" pitchFamily="34" charset="0"/>
                        </a:rPr>
                        <a:t> 2020</a:t>
                      </a:r>
                      <a:r>
                        <a:rPr lang="en-US" sz="1400" kern="10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cs typeface="Arial" panose="020B0604020202020204" pitchFamily="34" charset="0"/>
                      </a:endParaRPr>
                    </a:p>
                    <a:p>
                      <a:pPr>
                        <a:lnSpc>
                          <a:spcPct val="100000"/>
                        </a:lnSpc>
                        <a:spcAft>
                          <a:spcPts val="0"/>
                        </a:spcAft>
                        <a:buNone/>
                      </a:pPr>
                      <a:r>
                        <a:rPr lang="uk-UA" sz="1400" kern="100" dirty="0" err="1">
                          <a:solidFill>
                            <a:srgbClr val="7030A0"/>
                          </a:solidFill>
                          <a:effectLst/>
                          <a:latin typeface="Arial" panose="020B0604020202020204" pitchFamily="34" charset="0"/>
                          <a:cs typeface="Arial" panose="020B0604020202020204" pitchFamily="34" charset="0"/>
                        </a:rPr>
                        <a:t>McCraty</a:t>
                      </a:r>
                      <a:r>
                        <a:rPr lang="de-AT" sz="1400" kern="100" dirty="0">
                          <a:solidFill>
                            <a:srgbClr val="7030A0"/>
                          </a:solidFill>
                          <a:effectLst/>
                          <a:latin typeface="Arial" panose="020B0604020202020204" pitchFamily="34" charset="0"/>
                          <a:cs typeface="Arial" panose="020B0604020202020204" pitchFamily="34" charset="0"/>
                        </a:rPr>
                        <a:t> et al. 2017</a:t>
                      </a:r>
                      <a:endParaRPr lang="uk-UA" sz="1400" kern="100" dirty="0">
                        <a:solidFill>
                          <a:srgbClr val="7030A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u="sng" kern="100" dirty="0" err="1">
                          <a:solidFill>
                            <a:srgbClr val="00B050"/>
                          </a:solidFill>
                          <a:effectLst/>
                          <a:latin typeface="Arial" panose="020B0604020202020204" pitchFamily="34" charset="0"/>
                          <a:cs typeface="Arial" panose="020B0604020202020204" pitchFamily="34" charset="0"/>
                        </a:rPr>
                        <a:t>Miry</a:t>
                      </a:r>
                      <a:r>
                        <a:rPr lang="uk-UA" sz="1400" u="sng" kern="100" dirty="0">
                          <a:solidFill>
                            <a:srgbClr val="00B050"/>
                          </a:solidFill>
                          <a:effectLst/>
                          <a:latin typeface="Arial" panose="020B0604020202020204" pitchFamily="34" charset="0"/>
                          <a:cs typeface="Arial" panose="020B0604020202020204" pitchFamily="34" charset="0"/>
                        </a:rPr>
                        <a:t> </a:t>
                      </a:r>
                      <a:r>
                        <a:rPr lang="uk-UA" sz="1400" u="sng" kern="100" dirty="0" err="1">
                          <a:solidFill>
                            <a:srgbClr val="00B050"/>
                          </a:solidFill>
                          <a:effectLst/>
                          <a:latin typeface="Arial" panose="020B0604020202020204" pitchFamily="34" charset="0"/>
                          <a:cs typeface="Arial" panose="020B0604020202020204" pitchFamily="34" charset="0"/>
                        </a:rPr>
                        <a:t>et</a:t>
                      </a:r>
                      <a:r>
                        <a:rPr lang="uk-UA" sz="1400" u="sng" kern="100" dirty="0">
                          <a:solidFill>
                            <a:srgbClr val="00B050"/>
                          </a:solidFill>
                          <a:effectLst/>
                          <a:latin typeface="Arial" panose="020B0604020202020204" pitchFamily="34" charset="0"/>
                          <a:cs typeface="Arial" panose="020B0604020202020204" pitchFamily="34" charset="0"/>
                        </a:rPr>
                        <a:t> </a:t>
                      </a:r>
                      <a:r>
                        <a:rPr lang="uk-UA" sz="1400" u="sng" kern="100" dirty="0" err="1">
                          <a:solidFill>
                            <a:srgbClr val="00B050"/>
                          </a:solidFill>
                          <a:effectLst/>
                          <a:latin typeface="Arial" panose="020B0604020202020204" pitchFamily="34" charset="0"/>
                          <a:cs typeface="Arial" panose="020B0604020202020204" pitchFamily="34" charset="0"/>
                        </a:rPr>
                        <a:t>al</a:t>
                      </a:r>
                      <a:r>
                        <a:rPr lang="uk-UA" sz="1400" u="sng" kern="100" dirty="0">
                          <a:solidFill>
                            <a:srgbClr val="00B050"/>
                          </a:solidFill>
                          <a:effectLst/>
                          <a:latin typeface="Arial" panose="020B0604020202020204" pitchFamily="34" charset="0"/>
                          <a:cs typeface="Arial" panose="020B0604020202020204" pitchFamily="34" charset="0"/>
                        </a:rPr>
                        <a:t>. 2021;</a:t>
                      </a:r>
                      <a:endParaRPr lang="uk-UA" sz="1400" kern="100" dirty="0">
                        <a:solidFill>
                          <a:srgbClr val="00B050"/>
                        </a:solidFill>
                        <a:effectLst/>
                        <a:latin typeface="Arial" panose="020B0604020202020204" pitchFamily="34" charset="0"/>
                        <a:cs typeface="Arial" panose="020B0604020202020204" pitchFamily="34" charset="0"/>
                      </a:endParaRPr>
                    </a:p>
                    <a:p>
                      <a:pPr>
                        <a:lnSpc>
                          <a:spcPct val="100000"/>
                        </a:lnSpc>
                        <a:spcAft>
                          <a:spcPts val="0"/>
                        </a:spcAft>
                        <a:buNone/>
                      </a:pPr>
                      <a:r>
                        <a:rPr lang="uk-UA" sz="1400" u="sng" kern="100" dirty="0" err="1">
                          <a:solidFill>
                            <a:srgbClr val="00B050"/>
                          </a:solidFill>
                          <a:effectLst/>
                          <a:latin typeface="Arial" panose="020B0604020202020204" pitchFamily="34" charset="0"/>
                          <a:cs typeface="Arial" panose="020B0604020202020204" pitchFamily="34" charset="0"/>
                        </a:rPr>
                        <a:t>Cahoon</a:t>
                      </a:r>
                      <a:r>
                        <a:rPr lang="uk-UA" sz="1400" u="sng" kern="100" dirty="0">
                          <a:solidFill>
                            <a:srgbClr val="00B050"/>
                          </a:solidFill>
                          <a:effectLst/>
                          <a:latin typeface="Arial" panose="020B0604020202020204" pitchFamily="34" charset="0"/>
                          <a:cs typeface="Arial" panose="020B0604020202020204" pitchFamily="34" charset="0"/>
                        </a:rPr>
                        <a:t> </a:t>
                      </a:r>
                      <a:r>
                        <a:rPr lang="uk-UA" sz="1400" u="sng" kern="100" dirty="0" err="1">
                          <a:solidFill>
                            <a:srgbClr val="00B050"/>
                          </a:solidFill>
                          <a:effectLst/>
                          <a:latin typeface="Arial" panose="020B0604020202020204" pitchFamily="34" charset="0"/>
                          <a:cs typeface="Arial" panose="020B0604020202020204" pitchFamily="34" charset="0"/>
                        </a:rPr>
                        <a:t>et</a:t>
                      </a:r>
                      <a:r>
                        <a:rPr lang="uk-UA" sz="1400" u="sng" kern="100" dirty="0">
                          <a:solidFill>
                            <a:srgbClr val="00B050"/>
                          </a:solidFill>
                          <a:effectLst/>
                          <a:latin typeface="Arial" panose="020B0604020202020204" pitchFamily="34" charset="0"/>
                          <a:cs typeface="Arial" panose="020B0604020202020204" pitchFamily="34" charset="0"/>
                        </a:rPr>
                        <a:t> </a:t>
                      </a:r>
                      <a:r>
                        <a:rPr lang="uk-UA" sz="1400" u="sng" kern="100" dirty="0" err="1">
                          <a:solidFill>
                            <a:srgbClr val="00B050"/>
                          </a:solidFill>
                          <a:effectLst/>
                          <a:latin typeface="Arial" panose="020B0604020202020204" pitchFamily="34" charset="0"/>
                          <a:cs typeface="Arial" panose="020B0604020202020204" pitchFamily="34" charset="0"/>
                        </a:rPr>
                        <a:t>al</a:t>
                      </a:r>
                      <a:r>
                        <a:rPr lang="uk-UA" sz="1400" u="sng" kern="100" dirty="0">
                          <a:solidFill>
                            <a:srgbClr val="00B050"/>
                          </a:solidFill>
                          <a:effectLst/>
                          <a:latin typeface="Arial" panose="020B0604020202020204" pitchFamily="34" charset="0"/>
                          <a:cs typeface="Arial" panose="020B0604020202020204" pitchFamily="34" charset="0"/>
                        </a:rPr>
                        <a:t>. 2023 </a:t>
                      </a:r>
                      <a:endParaRPr lang="uk-UA" sz="1400" kern="100" dirty="0">
                        <a:solidFill>
                          <a:srgbClr val="00B05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dirty="0" err="1">
                          <a:solidFill>
                            <a:srgbClr val="7030A0"/>
                          </a:solidFill>
                          <a:effectLst/>
                          <a:latin typeface="Arial" panose="020B0604020202020204" pitchFamily="34" charset="0"/>
                          <a:cs typeface="Arial" panose="020B0604020202020204" pitchFamily="34" charset="0"/>
                        </a:rPr>
                        <a:t>Besser</a:t>
                      </a:r>
                      <a:r>
                        <a:rPr lang="de-AT" sz="1400" kern="100" dirty="0">
                          <a:solidFill>
                            <a:srgbClr val="7030A0"/>
                          </a:solidFill>
                          <a:effectLst/>
                          <a:latin typeface="Arial" panose="020B0604020202020204" pitchFamily="34" charset="0"/>
                          <a:cs typeface="Arial" panose="020B0604020202020204" pitchFamily="34" charset="0"/>
                        </a:rPr>
                        <a:t> 2007</a:t>
                      </a:r>
                      <a:r>
                        <a:rPr lang="en-US" sz="1400" kern="100" dirty="0">
                          <a:solidFill>
                            <a:srgbClr val="7030A0"/>
                          </a:solidFill>
                          <a:effectLst/>
                          <a:latin typeface="Arial" panose="020B0604020202020204" pitchFamily="34" charset="0"/>
                          <a:cs typeface="Arial" panose="020B0604020202020204" pitchFamily="34" charset="0"/>
                        </a:rPr>
                        <a:t>;</a:t>
                      </a:r>
                      <a:endParaRPr lang="uk-UA" sz="1400" kern="100" dirty="0">
                        <a:solidFill>
                          <a:srgbClr val="7030A0"/>
                        </a:solidFill>
                        <a:effectLst/>
                        <a:latin typeface="Arial" panose="020B0604020202020204" pitchFamily="34" charset="0"/>
                        <a:cs typeface="Arial" panose="020B0604020202020204" pitchFamily="34" charset="0"/>
                      </a:endParaRPr>
                    </a:p>
                    <a:p>
                      <a:pPr>
                        <a:lnSpc>
                          <a:spcPct val="100000"/>
                        </a:lnSpc>
                        <a:spcAft>
                          <a:spcPts val="0"/>
                        </a:spcAft>
                        <a:buNone/>
                      </a:pPr>
                      <a:r>
                        <a:rPr lang="uk-UA" sz="1400" kern="100" dirty="0" err="1">
                          <a:solidFill>
                            <a:srgbClr val="7030A0"/>
                          </a:solidFill>
                          <a:effectLst/>
                          <a:latin typeface="Arial" panose="020B0604020202020204" pitchFamily="34" charset="0"/>
                          <a:cs typeface="Arial" panose="020B0604020202020204" pitchFamily="34" charset="0"/>
                        </a:rPr>
                        <a:t>McCraty</a:t>
                      </a:r>
                      <a:r>
                        <a:rPr lang="de-AT" sz="1400" kern="100" dirty="0">
                          <a:solidFill>
                            <a:srgbClr val="7030A0"/>
                          </a:solidFill>
                          <a:effectLst/>
                          <a:latin typeface="Arial" panose="020B0604020202020204" pitchFamily="34" charset="0"/>
                          <a:cs typeface="Arial" panose="020B0604020202020204" pitchFamily="34" charset="0"/>
                        </a:rPr>
                        <a:t> et al. 2017; </a:t>
                      </a:r>
                      <a:endParaRPr lang="uk-UA" sz="1400" kern="100" dirty="0">
                        <a:solidFill>
                          <a:srgbClr val="7030A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dirty="0" err="1">
                          <a:solidFill>
                            <a:srgbClr val="7030A0"/>
                          </a:solidFill>
                          <a:effectLst/>
                          <a:latin typeface="Arial" panose="020B0604020202020204" pitchFamily="34" charset="0"/>
                          <a:cs typeface="Arial" panose="020B0604020202020204" pitchFamily="34" charset="0"/>
                        </a:rPr>
                        <a:t>Zenchenko</a:t>
                      </a:r>
                      <a:r>
                        <a:rPr lang="uk-UA" sz="1400" kern="100" dirty="0">
                          <a:solidFill>
                            <a:srgbClr val="7030A0"/>
                          </a:solidFill>
                          <a:effectLst/>
                          <a:latin typeface="Arial" panose="020B0604020202020204" pitchFamily="34" charset="0"/>
                          <a:cs typeface="Arial" panose="020B0604020202020204" pitchFamily="34" charset="0"/>
                        </a:rPr>
                        <a:t> </a:t>
                      </a:r>
                      <a:r>
                        <a:rPr lang="en-US" sz="1400" kern="100" dirty="0">
                          <a:solidFill>
                            <a:srgbClr val="7030A0"/>
                          </a:solidFill>
                          <a:effectLst/>
                          <a:latin typeface="Arial" panose="020B0604020202020204" pitchFamily="34" charset="0"/>
                          <a:cs typeface="Arial" panose="020B0604020202020204" pitchFamily="34" charset="0"/>
                        </a:rPr>
                        <a:t>&amp;</a:t>
                      </a:r>
                      <a:r>
                        <a:rPr lang="uk-UA" sz="1400" kern="100" dirty="0">
                          <a:solidFill>
                            <a:srgbClr val="7030A0"/>
                          </a:solidFill>
                          <a:effectLst/>
                          <a:latin typeface="Arial" panose="020B0604020202020204" pitchFamily="34" charset="0"/>
                          <a:cs typeface="Arial" panose="020B0604020202020204" pitchFamily="34" charset="0"/>
                        </a:rPr>
                        <a:t> </a:t>
                      </a:r>
                      <a:r>
                        <a:rPr lang="uk-UA" sz="1400" kern="100" dirty="0" err="1">
                          <a:solidFill>
                            <a:srgbClr val="7030A0"/>
                          </a:solidFill>
                          <a:effectLst/>
                          <a:latin typeface="Arial" panose="020B0604020202020204" pitchFamily="34" charset="0"/>
                          <a:cs typeface="Arial" panose="020B0604020202020204" pitchFamily="34" charset="0"/>
                        </a:rPr>
                        <a:t>Breus</a:t>
                      </a:r>
                      <a:r>
                        <a:rPr lang="uk-UA" sz="1400" kern="100" dirty="0">
                          <a:solidFill>
                            <a:srgbClr val="7030A0"/>
                          </a:solidFill>
                          <a:effectLst/>
                          <a:latin typeface="Arial" panose="020B0604020202020204" pitchFamily="34" charset="0"/>
                          <a:cs typeface="Arial" panose="020B0604020202020204" pitchFamily="34" charset="0"/>
                        </a:rPr>
                        <a:t> 2021</a:t>
                      </a:r>
                      <a:endParaRPr lang="uk-UA" sz="1400" kern="100" dirty="0">
                        <a:solidFill>
                          <a:srgbClr val="7030A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991729443"/>
                  </a:ext>
                </a:extLst>
              </a:tr>
              <a:tr h="912479">
                <a:tc>
                  <a:txBody>
                    <a:bodyPr/>
                    <a:lstStyle/>
                    <a:p>
                      <a:pPr>
                        <a:lnSpc>
                          <a:spcPct val="100000"/>
                        </a:lnSpc>
                        <a:spcAft>
                          <a:spcPts val="0"/>
                        </a:spcAft>
                        <a:buNone/>
                      </a:pPr>
                      <a:r>
                        <a:rPr lang="en-US" sz="1400" kern="100" dirty="0" err="1">
                          <a:effectLst/>
                          <a:latin typeface="Arial" panose="020B0604020202020204" pitchFamily="34" charset="0"/>
                          <a:cs typeface="Arial" panose="020B0604020202020204" pitchFamily="34" charset="0"/>
                        </a:rPr>
                        <a:t>Psyco</a:t>
                      </a:r>
                      <a:r>
                        <a:rPr lang="en-US" sz="1400" kern="100" dirty="0">
                          <a:effectLst/>
                          <a:latin typeface="Arial" panose="020B0604020202020204" pitchFamily="34" charset="0"/>
                          <a:cs typeface="Arial" panose="020B0604020202020204" pitchFamily="34" charset="0"/>
                        </a:rPr>
                        <a:t>-Physiological</a:t>
                      </a:r>
                      <a:endParaRPr lang="uk-UA"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dirty="0" err="1">
                          <a:effectLst/>
                          <a:latin typeface="Arial" panose="020B0604020202020204" pitchFamily="34" charset="0"/>
                          <a:cs typeface="Arial" panose="020B0604020202020204" pitchFamily="34" charset="0"/>
                        </a:rPr>
                        <a:t>Chizhevsky</a:t>
                      </a:r>
                      <a:r>
                        <a:rPr lang="en-US" sz="1400" kern="100" dirty="0">
                          <a:effectLst/>
                          <a:latin typeface="Arial" panose="020B0604020202020204" pitchFamily="34" charset="0"/>
                          <a:cs typeface="Arial" panose="020B0604020202020204" pitchFamily="34" charset="0"/>
                        </a:rPr>
                        <a:t> 1973;</a:t>
                      </a:r>
                      <a:endParaRPr lang="uk-UA" sz="1400" kern="100" dirty="0">
                        <a:effectLst/>
                        <a:latin typeface="Arial" panose="020B0604020202020204" pitchFamily="34" charset="0"/>
                        <a:cs typeface="Arial" panose="020B0604020202020204" pitchFamily="34" charset="0"/>
                      </a:endParaRPr>
                    </a:p>
                    <a:p>
                      <a:pPr>
                        <a:lnSpc>
                          <a:spcPct val="100000"/>
                        </a:lnSpc>
                        <a:spcAft>
                          <a:spcPts val="0"/>
                        </a:spcAft>
                        <a:buNone/>
                      </a:pPr>
                      <a:r>
                        <a:rPr lang="uk-UA" sz="1400" kern="100" dirty="0">
                          <a:solidFill>
                            <a:srgbClr val="7030A0"/>
                          </a:solidFill>
                          <a:effectLst/>
                          <a:latin typeface="Arial" panose="020B0604020202020204" pitchFamily="34" charset="0"/>
                          <a:cs typeface="Arial" panose="020B0604020202020204" pitchFamily="34" charset="0"/>
                        </a:rPr>
                        <a:t>Burov </a:t>
                      </a:r>
                      <a:r>
                        <a:rPr lang="en-US" sz="1400" kern="100" dirty="0">
                          <a:solidFill>
                            <a:srgbClr val="7030A0"/>
                          </a:solidFill>
                          <a:effectLst/>
                          <a:latin typeface="Arial" panose="020B0604020202020204" pitchFamily="34" charset="0"/>
                          <a:cs typeface="Arial" panose="020B0604020202020204" pitchFamily="34" charset="0"/>
                        </a:rPr>
                        <a:t>et al. 2007</a:t>
                      </a:r>
                      <a:endParaRPr lang="uk-UA" sz="1400" kern="100" dirty="0">
                        <a:solidFill>
                          <a:srgbClr val="7030A0"/>
                        </a:solidFill>
                        <a:effectLst/>
                        <a:latin typeface="Arial" panose="020B0604020202020204" pitchFamily="34" charset="0"/>
                        <a:cs typeface="Arial" panose="020B0604020202020204" pitchFamily="34" charset="0"/>
                      </a:endParaRPr>
                    </a:p>
                    <a:p>
                      <a:pPr>
                        <a:lnSpc>
                          <a:spcPct val="100000"/>
                        </a:lnSpc>
                        <a:spcAft>
                          <a:spcPts val="0"/>
                        </a:spcAft>
                        <a:buNone/>
                      </a:pPr>
                      <a:r>
                        <a:rPr lang="uk-UA" sz="1400" kern="100" dirty="0">
                          <a:effectLst/>
                          <a:latin typeface="Arial" panose="020B0604020202020204" pitchFamily="34" charset="0"/>
                          <a:cs typeface="Arial" panose="020B0604020202020204" pitchFamily="34" charset="0"/>
                        </a:rPr>
                        <a:t> </a:t>
                      </a:r>
                      <a:endParaRPr lang="uk-UA"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u="sng" kern="100" dirty="0" err="1">
                          <a:effectLst/>
                          <a:latin typeface="Arial" panose="020B0604020202020204" pitchFamily="34" charset="0"/>
                          <a:cs typeface="Arial" panose="020B0604020202020204" pitchFamily="34" charset="0"/>
                        </a:rPr>
                        <a:t>Gupta</a:t>
                      </a:r>
                      <a:r>
                        <a:rPr lang="uk-UA" sz="1400" u="sng" kern="100" dirty="0">
                          <a:effectLst/>
                          <a:latin typeface="Arial" panose="020B0604020202020204" pitchFamily="34" charset="0"/>
                          <a:cs typeface="Arial" panose="020B0604020202020204" pitchFamily="34" charset="0"/>
                        </a:rPr>
                        <a:t> </a:t>
                      </a:r>
                      <a:r>
                        <a:rPr lang="uk-UA" sz="1400" u="sng" kern="100" dirty="0" err="1">
                          <a:effectLst/>
                          <a:latin typeface="Arial" panose="020B0604020202020204" pitchFamily="34" charset="0"/>
                          <a:cs typeface="Arial" panose="020B0604020202020204" pitchFamily="34" charset="0"/>
                        </a:rPr>
                        <a:t>et</a:t>
                      </a:r>
                      <a:r>
                        <a:rPr lang="uk-UA" sz="1400" u="sng" kern="100" dirty="0">
                          <a:effectLst/>
                          <a:latin typeface="Arial" panose="020B0604020202020204" pitchFamily="34" charset="0"/>
                          <a:cs typeface="Arial" panose="020B0604020202020204" pitchFamily="34" charset="0"/>
                        </a:rPr>
                        <a:t> </a:t>
                      </a:r>
                      <a:r>
                        <a:rPr lang="uk-UA" sz="1400" u="sng" kern="100" dirty="0" err="1">
                          <a:effectLst/>
                          <a:latin typeface="Arial" panose="020B0604020202020204" pitchFamily="34" charset="0"/>
                          <a:cs typeface="Arial" panose="020B0604020202020204" pitchFamily="34" charset="0"/>
                        </a:rPr>
                        <a:t>al</a:t>
                      </a:r>
                      <a:r>
                        <a:rPr lang="uk-UA" sz="1400" u="sng" kern="100" dirty="0">
                          <a:effectLst/>
                          <a:latin typeface="Arial" panose="020B0604020202020204" pitchFamily="34" charset="0"/>
                          <a:cs typeface="Arial" panose="020B0604020202020204" pitchFamily="34" charset="0"/>
                        </a:rPr>
                        <a:t>. 2023</a:t>
                      </a:r>
                      <a:endParaRPr lang="uk-UA"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dirty="0" err="1">
                          <a:solidFill>
                            <a:srgbClr val="7030A0"/>
                          </a:solidFill>
                          <a:effectLst/>
                          <a:latin typeface="Arial" panose="020B0604020202020204" pitchFamily="34" charset="0"/>
                          <a:cs typeface="Arial" panose="020B0604020202020204" pitchFamily="34" charset="0"/>
                        </a:rPr>
                        <a:t>Babayev</a:t>
                      </a:r>
                      <a:r>
                        <a:rPr lang="uk-UA" sz="1400" kern="100" dirty="0">
                          <a:solidFill>
                            <a:srgbClr val="7030A0"/>
                          </a:solidFill>
                          <a:effectLst/>
                          <a:latin typeface="Arial" panose="020B0604020202020204" pitchFamily="34" charset="0"/>
                          <a:cs typeface="Arial" panose="020B0604020202020204" pitchFamily="34" charset="0"/>
                        </a:rPr>
                        <a:t> </a:t>
                      </a:r>
                      <a:r>
                        <a:rPr lang="en-US" sz="1400" kern="100" dirty="0">
                          <a:solidFill>
                            <a:srgbClr val="7030A0"/>
                          </a:solidFill>
                          <a:effectLst/>
                          <a:latin typeface="Arial" panose="020B0604020202020204" pitchFamily="34" charset="0"/>
                          <a:cs typeface="Arial" panose="020B0604020202020204" pitchFamily="34" charset="0"/>
                        </a:rPr>
                        <a:t>&amp;</a:t>
                      </a:r>
                      <a:r>
                        <a:rPr lang="uk-UA" sz="1400" kern="100" dirty="0">
                          <a:solidFill>
                            <a:srgbClr val="7030A0"/>
                          </a:solidFill>
                          <a:effectLst/>
                          <a:latin typeface="Arial" panose="020B0604020202020204" pitchFamily="34" charset="0"/>
                          <a:cs typeface="Arial" panose="020B0604020202020204" pitchFamily="34" charset="0"/>
                        </a:rPr>
                        <a:t> </a:t>
                      </a:r>
                      <a:r>
                        <a:rPr lang="uk-UA" sz="1400" kern="100" dirty="0" err="1">
                          <a:solidFill>
                            <a:srgbClr val="7030A0"/>
                          </a:solidFill>
                          <a:effectLst/>
                          <a:latin typeface="Arial" panose="020B0604020202020204" pitchFamily="34" charset="0"/>
                          <a:cs typeface="Arial" panose="020B0604020202020204" pitchFamily="34" charset="0"/>
                        </a:rPr>
                        <a:t>Allahverdiyeva</a:t>
                      </a:r>
                      <a:r>
                        <a:rPr lang="en-US" sz="1400" kern="100" dirty="0">
                          <a:solidFill>
                            <a:srgbClr val="7030A0"/>
                          </a:solidFill>
                          <a:effectLst/>
                          <a:latin typeface="Arial" panose="020B0604020202020204" pitchFamily="34" charset="0"/>
                          <a:cs typeface="Arial" panose="020B0604020202020204" pitchFamily="34" charset="0"/>
                        </a:rPr>
                        <a:t>, 2007; </a:t>
                      </a:r>
                      <a:endParaRPr lang="uk-UA" sz="1400" kern="100" dirty="0">
                        <a:solidFill>
                          <a:srgbClr val="7030A0"/>
                        </a:solidFill>
                        <a:effectLst/>
                        <a:latin typeface="Arial" panose="020B0604020202020204" pitchFamily="34" charset="0"/>
                        <a:cs typeface="Arial" panose="020B0604020202020204" pitchFamily="34" charset="0"/>
                      </a:endParaRPr>
                    </a:p>
                    <a:p>
                      <a:pPr>
                        <a:lnSpc>
                          <a:spcPct val="100000"/>
                        </a:lnSpc>
                        <a:spcAft>
                          <a:spcPts val="0"/>
                        </a:spcAft>
                        <a:buNone/>
                      </a:pPr>
                      <a:r>
                        <a:rPr lang="uk-UA" sz="1400" kern="100" dirty="0" err="1">
                          <a:effectLst/>
                          <a:latin typeface="Arial" panose="020B0604020202020204" pitchFamily="34" charset="0"/>
                          <a:cs typeface="Arial" panose="020B0604020202020204" pitchFamily="34" charset="0"/>
                        </a:rPr>
                        <a:t>Tarlaci</a:t>
                      </a:r>
                      <a:r>
                        <a:rPr lang="uk-UA" sz="1400" kern="100" dirty="0">
                          <a:effectLst/>
                          <a:latin typeface="Arial" panose="020B0604020202020204" pitchFamily="34" charset="0"/>
                          <a:cs typeface="Arial" panose="020B0604020202020204" pitchFamily="34" charset="0"/>
                        </a:rPr>
                        <a:t> </a:t>
                      </a:r>
                      <a:r>
                        <a:rPr lang="uk-UA" sz="1400" kern="100" dirty="0" err="1">
                          <a:effectLst/>
                          <a:latin typeface="Arial" panose="020B0604020202020204" pitchFamily="34" charset="0"/>
                          <a:cs typeface="Arial" panose="020B0604020202020204" pitchFamily="34" charset="0"/>
                        </a:rPr>
                        <a:t>and</a:t>
                      </a:r>
                      <a:r>
                        <a:rPr lang="uk-UA" sz="1400" kern="100" dirty="0">
                          <a:effectLst/>
                          <a:latin typeface="Arial" panose="020B0604020202020204" pitchFamily="34" charset="0"/>
                          <a:cs typeface="Arial" panose="020B0604020202020204" pitchFamily="34" charset="0"/>
                        </a:rPr>
                        <a:t> </a:t>
                      </a:r>
                      <a:r>
                        <a:rPr lang="uk-UA" sz="1400" kern="100" dirty="0" err="1">
                          <a:effectLst/>
                          <a:latin typeface="Arial" panose="020B0604020202020204" pitchFamily="34" charset="0"/>
                          <a:cs typeface="Arial" panose="020B0604020202020204" pitchFamily="34" charset="0"/>
                        </a:rPr>
                        <a:t>Pregnolato</a:t>
                      </a:r>
                      <a:r>
                        <a:rPr lang="uk-UA" sz="1400" kern="100" dirty="0">
                          <a:effectLst/>
                          <a:latin typeface="Arial" panose="020B0604020202020204" pitchFamily="34" charset="0"/>
                          <a:cs typeface="Arial" panose="020B0604020202020204" pitchFamily="34" charset="0"/>
                        </a:rPr>
                        <a:t> 2016</a:t>
                      </a:r>
                      <a:endParaRPr lang="uk-UA"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spcAft>
                          <a:spcPts val="0"/>
                        </a:spcAft>
                        <a:buNone/>
                      </a:pPr>
                      <a:r>
                        <a:rPr lang="uk-UA" sz="1400" kern="100" dirty="0" err="1">
                          <a:effectLst/>
                          <a:latin typeface="Arial" panose="020B0604020202020204" pitchFamily="34" charset="0"/>
                          <a:cs typeface="Arial" panose="020B0604020202020204" pitchFamily="34" charset="0"/>
                        </a:rPr>
                        <a:t>Gupta</a:t>
                      </a:r>
                      <a:r>
                        <a:rPr lang="uk-UA" sz="1400" kern="100" dirty="0">
                          <a:effectLst/>
                          <a:latin typeface="Arial" panose="020B0604020202020204" pitchFamily="34" charset="0"/>
                          <a:cs typeface="Arial" panose="020B0604020202020204" pitchFamily="34" charset="0"/>
                        </a:rPr>
                        <a:t> </a:t>
                      </a:r>
                      <a:r>
                        <a:rPr lang="uk-UA" sz="1400" kern="100" dirty="0" err="1">
                          <a:effectLst/>
                          <a:latin typeface="Arial" panose="020B0604020202020204" pitchFamily="34" charset="0"/>
                          <a:cs typeface="Arial" panose="020B0604020202020204" pitchFamily="34" charset="0"/>
                        </a:rPr>
                        <a:t>et</a:t>
                      </a:r>
                      <a:r>
                        <a:rPr lang="uk-UA" sz="1400" kern="100" dirty="0">
                          <a:effectLst/>
                          <a:latin typeface="Arial" panose="020B0604020202020204" pitchFamily="34" charset="0"/>
                          <a:cs typeface="Arial" panose="020B0604020202020204" pitchFamily="34" charset="0"/>
                        </a:rPr>
                        <a:t> </a:t>
                      </a:r>
                      <a:r>
                        <a:rPr lang="uk-UA" sz="1400" kern="100" dirty="0" err="1">
                          <a:effectLst/>
                          <a:latin typeface="Arial" panose="020B0604020202020204" pitchFamily="34" charset="0"/>
                          <a:cs typeface="Arial" panose="020B0604020202020204" pitchFamily="34" charset="0"/>
                        </a:rPr>
                        <a:t>al</a:t>
                      </a:r>
                      <a:r>
                        <a:rPr lang="uk-UA" sz="1400" kern="100" dirty="0">
                          <a:effectLst/>
                          <a:latin typeface="Arial" panose="020B0604020202020204" pitchFamily="34" charset="0"/>
                          <a:cs typeface="Arial" panose="020B0604020202020204" pitchFamily="34" charset="0"/>
                        </a:rPr>
                        <a:t>. 2023</a:t>
                      </a:r>
                      <a:r>
                        <a:rPr lang="en-US" sz="1400" kern="10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cs typeface="Arial" panose="020B0604020202020204" pitchFamily="34" charset="0"/>
                      </a:endParaRPr>
                    </a:p>
                    <a:p>
                      <a:pPr>
                        <a:lnSpc>
                          <a:spcPct val="100000"/>
                        </a:lnSpc>
                        <a:spcAft>
                          <a:spcPts val="0"/>
                        </a:spcAft>
                        <a:buNone/>
                      </a:pPr>
                      <a:r>
                        <a:rPr lang="uk-UA" sz="1400" u="none" kern="100" dirty="0" err="1">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Hayrapetyan</a:t>
                      </a:r>
                      <a:r>
                        <a:rPr lang="en-US" sz="1400" u="none" kern="100" dirty="0">
                          <a:solidFill>
                            <a:schemeClr val="tx1"/>
                          </a:solidFill>
                          <a:effectLst/>
                          <a:latin typeface="Arial" panose="020B0604020202020204" pitchFamily="34" charset="0"/>
                          <a:cs typeface="Arial" panose="020B0604020202020204" pitchFamily="34" charset="0"/>
                        </a:rPr>
                        <a:t> </a:t>
                      </a:r>
                      <a:r>
                        <a:rPr lang="en-US" sz="1400" kern="100" dirty="0">
                          <a:effectLst/>
                          <a:latin typeface="Arial" panose="020B0604020202020204" pitchFamily="34" charset="0"/>
                          <a:cs typeface="Arial" panose="020B0604020202020204" pitchFamily="34" charset="0"/>
                        </a:rPr>
                        <a:t>et al. 2025</a:t>
                      </a:r>
                      <a:endParaRPr lang="uk-UA"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555976106"/>
                  </a:ext>
                </a:extLst>
              </a:tr>
            </a:tbl>
          </a:graphicData>
        </a:graphic>
      </p:graphicFrame>
      <p:sp>
        <p:nvSpPr>
          <p:cNvPr id="5" name="TextBox 4">
            <a:extLst>
              <a:ext uri="{FF2B5EF4-FFF2-40B4-BE49-F238E27FC236}">
                <a16:creationId xmlns:a16="http://schemas.microsoft.com/office/drawing/2014/main" id="{4D5A8055-5F87-5CCB-9DC5-455FC1D63EFF}"/>
              </a:ext>
            </a:extLst>
          </p:cNvPr>
          <p:cNvSpPr txBox="1"/>
          <p:nvPr/>
        </p:nvSpPr>
        <p:spPr>
          <a:xfrm>
            <a:off x="628651" y="6299200"/>
            <a:ext cx="10944226" cy="369332"/>
          </a:xfrm>
          <a:prstGeom prst="rect">
            <a:avLst/>
          </a:prstGeom>
          <a:noFill/>
        </p:spPr>
        <p:txBody>
          <a:bodyPr wrap="square" rtlCol="0">
            <a:spAutoFit/>
          </a:bodyPr>
          <a:lstStyle/>
          <a:p>
            <a:r>
              <a:rPr lang="en-US" dirty="0"/>
              <a:t>Colored study corresponds to the quantitative measurements: </a:t>
            </a:r>
            <a:r>
              <a:rPr lang="en-US" dirty="0">
                <a:solidFill>
                  <a:srgbClr val="00B050"/>
                </a:solidFill>
              </a:rPr>
              <a:t>green</a:t>
            </a:r>
            <a:r>
              <a:rPr lang="en-US" dirty="0"/>
              <a:t> – animals, </a:t>
            </a:r>
            <a:r>
              <a:rPr lang="en-US" dirty="0">
                <a:solidFill>
                  <a:srgbClr val="7030A0"/>
                </a:solidFill>
              </a:rPr>
              <a:t>purple</a:t>
            </a:r>
            <a:r>
              <a:rPr lang="en-US" dirty="0"/>
              <a:t> – humans.</a:t>
            </a:r>
            <a:endParaRPr lang="uk-UA" dirty="0"/>
          </a:p>
        </p:txBody>
      </p:sp>
    </p:spTree>
    <p:extLst>
      <p:ext uri="{BB962C8B-B14F-4D97-AF65-F5344CB8AC3E}">
        <p14:creationId xmlns:p14="http://schemas.microsoft.com/office/powerpoint/2010/main" val="230826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скругленные углы 11">
            <a:extLst>
              <a:ext uri="{FF2B5EF4-FFF2-40B4-BE49-F238E27FC236}">
                <a16:creationId xmlns:a16="http://schemas.microsoft.com/office/drawing/2014/main" id="{6D5D508B-64A1-6EB1-8260-717ED230C8E6}"/>
              </a:ext>
            </a:extLst>
          </p:cNvPr>
          <p:cNvSpPr/>
          <p:nvPr/>
        </p:nvSpPr>
        <p:spPr>
          <a:xfrm>
            <a:off x="207885" y="5784019"/>
            <a:ext cx="11626330" cy="434716"/>
          </a:xfrm>
          <a:prstGeom prst="roundRect">
            <a:avLst/>
          </a:prstGeom>
          <a:solidFill>
            <a:srgbClr val="DAFEFB"/>
          </a:solidFill>
          <a:scene3d>
            <a:camera prst="orthographicFront"/>
            <a:lightRig rig="threePt" dir="t"/>
          </a:scene3d>
          <a:sp3d>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угольник: скругленные углы 10">
            <a:extLst>
              <a:ext uri="{FF2B5EF4-FFF2-40B4-BE49-F238E27FC236}">
                <a16:creationId xmlns:a16="http://schemas.microsoft.com/office/drawing/2014/main" id="{70172FC2-F794-5072-7F3E-78DDA1912ED0}"/>
              </a:ext>
            </a:extLst>
          </p:cNvPr>
          <p:cNvSpPr/>
          <p:nvPr/>
        </p:nvSpPr>
        <p:spPr>
          <a:xfrm>
            <a:off x="206947" y="5277629"/>
            <a:ext cx="11626330" cy="434716"/>
          </a:xfrm>
          <a:prstGeom prst="roundRect">
            <a:avLst/>
          </a:prstGeom>
          <a:solidFill>
            <a:srgbClr val="DAFEFB"/>
          </a:solidFill>
          <a:scene3d>
            <a:camera prst="orthographicFront"/>
            <a:lightRig rig="threePt" dir="t"/>
          </a:scene3d>
          <a:sp3d>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скругленные углы 9">
            <a:extLst>
              <a:ext uri="{FF2B5EF4-FFF2-40B4-BE49-F238E27FC236}">
                <a16:creationId xmlns:a16="http://schemas.microsoft.com/office/drawing/2014/main" id="{774046CF-A4F8-46AD-D7AA-DFCD87C2C890}"/>
              </a:ext>
            </a:extLst>
          </p:cNvPr>
          <p:cNvSpPr/>
          <p:nvPr/>
        </p:nvSpPr>
        <p:spPr>
          <a:xfrm>
            <a:off x="206947" y="4764579"/>
            <a:ext cx="11626330" cy="434716"/>
          </a:xfrm>
          <a:prstGeom prst="roundRect">
            <a:avLst/>
          </a:prstGeom>
          <a:solidFill>
            <a:srgbClr val="DAFEFB"/>
          </a:solidFill>
          <a:scene3d>
            <a:camera prst="orthographicFront"/>
            <a:lightRig rig="threePt" dir="t"/>
          </a:scene3d>
          <a:sp3d>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скругленные углы 8">
            <a:extLst>
              <a:ext uri="{FF2B5EF4-FFF2-40B4-BE49-F238E27FC236}">
                <a16:creationId xmlns:a16="http://schemas.microsoft.com/office/drawing/2014/main" id="{0215AE21-6BFC-1FA8-A229-ECEEBCD8AC7E}"/>
              </a:ext>
            </a:extLst>
          </p:cNvPr>
          <p:cNvSpPr/>
          <p:nvPr/>
        </p:nvSpPr>
        <p:spPr>
          <a:xfrm>
            <a:off x="206947" y="4248618"/>
            <a:ext cx="11626330" cy="434716"/>
          </a:xfrm>
          <a:prstGeom prst="roundRect">
            <a:avLst/>
          </a:prstGeom>
          <a:solidFill>
            <a:srgbClr val="DAFEFB"/>
          </a:solidFill>
          <a:scene3d>
            <a:camera prst="orthographicFront"/>
            <a:lightRig rig="threePt" dir="t"/>
          </a:scene3d>
          <a:sp3d>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скругленные углы 7">
            <a:extLst>
              <a:ext uri="{FF2B5EF4-FFF2-40B4-BE49-F238E27FC236}">
                <a16:creationId xmlns:a16="http://schemas.microsoft.com/office/drawing/2014/main" id="{7C9EE7E3-245E-2643-925C-ECA66132FCCC}"/>
              </a:ext>
            </a:extLst>
          </p:cNvPr>
          <p:cNvSpPr/>
          <p:nvPr/>
        </p:nvSpPr>
        <p:spPr>
          <a:xfrm>
            <a:off x="206947" y="3732657"/>
            <a:ext cx="11626330" cy="434716"/>
          </a:xfrm>
          <a:prstGeom prst="roundRect">
            <a:avLst/>
          </a:prstGeom>
          <a:solidFill>
            <a:srgbClr val="DAFEFB"/>
          </a:solidFill>
          <a:scene3d>
            <a:camera prst="orthographicFront"/>
            <a:lightRig rig="threePt" dir="t"/>
          </a:scene3d>
          <a:sp3d>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скругленные углы 6">
            <a:extLst>
              <a:ext uri="{FF2B5EF4-FFF2-40B4-BE49-F238E27FC236}">
                <a16:creationId xmlns:a16="http://schemas.microsoft.com/office/drawing/2014/main" id="{9EE32870-D022-9DA1-48C8-9FBD1FE6BB83}"/>
              </a:ext>
            </a:extLst>
          </p:cNvPr>
          <p:cNvSpPr/>
          <p:nvPr/>
        </p:nvSpPr>
        <p:spPr>
          <a:xfrm>
            <a:off x="206947" y="3216478"/>
            <a:ext cx="11626330" cy="434716"/>
          </a:xfrm>
          <a:prstGeom prst="roundRect">
            <a:avLst/>
          </a:prstGeom>
          <a:solidFill>
            <a:srgbClr val="DAFEFB"/>
          </a:solidFill>
          <a:scene3d>
            <a:camera prst="orthographicFront"/>
            <a:lightRig rig="threePt" dir="t"/>
          </a:scene3d>
          <a:sp3d>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скругленные углы 5">
            <a:extLst>
              <a:ext uri="{FF2B5EF4-FFF2-40B4-BE49-F238E27FC236}">
                <a16:creationId xmlns:a16="http://schemas.microsoft.com/office/drawing/2014/main" id="{E95F7ED2-0A9E-05D5-4373-0FBED9D39B96}"/>
              </a:ext>
            </a:extLst>
          </p:cNvPr>
          <p:cNvSpPr/>
          <p:nvPr/>
        </p:nvSpPr>
        <p:spPr>
          <a:xfrm>
            <a:off x="206947" y="2580490"/>
            <a:ext cx="11626330" cy="582433"/>
          </a:xfrm>
          <a:prstGeom prst="roundRect">
            <a:avLst/>
          </a:prstGeom>
          <a:solidFill>
            <a:srgbClr val="DAFEFB"/>
          </a:solidFill>
          <a:scene3d>
            <a:camera prst="orthographicFront"/>
            <a:lightRig rig="threePt" dir="t"/>
          </a:scene3d>
          <a:sp3d>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скругленные углы 4">
            <a:extLst>
              <a:ext uri="{FF2B5EF4-FFF2-40B4-BE49-F238E27FC236}">
                <a16:creationId xmlns:a16="http://schemas.microsoft.com/office/drawing/2014/main" id="{C8F8CDE6-91C8-53A3-D88B-7B8055F040D2}"/>
              </a:ext>
            </a:extLst>
          </p:cNvPr>
          <p:cNvSpPr/>
          <p:nvPr/>
        </p:nvSpPr>
        <p:spPr>
          <a:xfrm>
            <a:off x="206947" y="2092219"/>
            <a:ext cx="11626330" cy="434716"/>
          </a:xfrm>
          <a:prstGeom prst="roundRect">
            <a:avLst/>
          </a:prstGeom>
          <a:solidFill>
            <a:srgbClr val="DAFEFB"/>
          </a:solidFill>
          <a:scene3d>
            <a:camera prst="orthographicFront"/>
            <a:lightRig rig="threePt" dir="t"/>
          </a:scene3d>
          <a:sp3d>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угольник: скругленные углы 3">
            <a:extLst>
              <a:ext uri="{FF2B5EF4-FFF2-40B4-BE49-F238E27FC236}">
                <a16:creationId xmlns:a16="http://schemas.microsoft.com/office/drawing/2014/main" id="{A8162831-DBE4-0F06-1125-85C1CD2582D8}"/>
              </a:ext>
            </a:extLst>
          </p:cNvPr>
          <p:cNvSpPr/>
          <p:nvPr/>
        </p:nvSpPr>
        <p:spPr>
          <a:xfrm>
            <a:off x="215900" y="1588957"/>
            <a:ext cx="11626330" cy="434716"/>
          </a:xfrm>
          <a:prstGeom prst="roundRect">
            <a:avLst/>
          </a:prstGeom>
          <a:solidFill>
            <a:srgbClr val="DAFEFB"/>
          </a:solidFill>
          <a:scene3d>
            <a:camera prst="orthographicFront"/>
            <a:lightRig rig="threePt" dir="t"/>
          </a:scene3d>
          <a:sp3d>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Subtitle 2">
            <a:extLst>
              <a:ext uri="{FF2B5EF4-FFF2-40B4-BE49-F238E27FC236}">
                <a16:creationId xmlns:a16="http://schemas.microsoft.com/office/drawing/2014/main" id="{0B304A5B-A54F-4A67-93A1-9C57D7288ED8}"/>
              </a:ext>
            </a:extLst>
          </p:cNvPr>
          <p:cNvSpPr>
            <a:spLocks noGrp="1"/>
          </p:cNvSpPr>
          <p:nvPr>
            <p:ph type="subTitle" idx="1"/>
          </p:nvPr>
        </p:nvSpPr>
        <p:spPr>
          <a:xfrm>
            <a:off x="215900" y="1318043"/>
            <a:ext cx="11785600" cy="5141844"/>
          </a:xfrm>
          <a:noFill/>
        </p:spPr>
        <p:txBody>
          <a:bodyPr>
            <a:normAutofit fontScale="25000" lnSpcReduction="20000"/>
          </a:bodyPr>
          <a:lstStyle/>
          <a:p>
            <a:pPr algn="l"/>
            <a:r>
              <a:rPr lang="en-IN" sz="4200" dirty="0">
                <a:solidFill>
                  <a:srgbClr val="A31149"/>
                </a:solidFill>
                <a:latin typeface="Comic Sans MS" panose="030F0702030302020204" pitchFamily="66" charset="0"/>
              </a:rPr>
              <a:t>5. RESEARCH GAPS :</a:t>
            </a:r>
          </a:p>
          <a:p>
            <a:pPr algn="l"/>
            <a:r>
              <a:rPr lang="en-US" sz="4800" b="1" dirty="0"/>
              <a:t>1. Knowledge Gap: </a:t>
            </a:r>
          </a:p>
          <a:p>
            <a:pPr algn="l"/>
            <a:r>
              <a:rPr lang="en-US" sz="4800" dirty="0"/>
              <a:t>   A lack or insufficient information and clear understanding about factors and their parameters influencing a human in conditions of performance.</a:t>
            </a:r>
          </a:p>
          <a:p>
            <a:pPr algn="l"/>
            <a:r>
              <a:rPr lang="en-US" sz="4800" b="1" dirty="0"/>
              <a:t>2. Conceptual Gap: </a:t>
            </a:r>
          </a:p>
          <a:p>
            <a:pPr algn="l"/>
            <a:r>
              <a:rPr lang="en-US" sz="4800" dirty="0"/>
              <a:t>   A need to clarify/redefine concepts, theories, or frameworks of </a:t>
            </a:r>
            <a:r>
              <a:rPr lang="en-US" sz="4800" u="sng" dirty="0"/>
              <a:t>different</a:t>
            </a:r>
            <a:r>
              <a:rPr lang="en-US" sz="4800" dirty="0"/>
              <a:t> ways (multimodal) of the space influence a </a:t>
            </a:r>
            <a:r>
              <a:rPr lang="en-US" sz="4800" u="sng" dirty="0"/>
              <a:t>human’s</a:t>
            </a:r>
            <a:r>
              <a:rPr lang="en-US" sz="4800" dirty="0"/>
              <a:t> life and activity with possible high accuracy and prediction.</a:t>
            </a:r>
          </a:p>
          <a:p>
            <a:pPr algn="l"/>
            <a:r>
              <a:rPr lang="en-US" sz="4800" b="1" dirty="0"/>
              <a:t>3. Theoretical Gap: </a:t>
            </a:r>
          </a:p>
          <a:p>
            <a:pPr algn="l"/>
            <a:r>
              <a:rPr lang="en-US" sz="4800" dirty="0"/>
              <a:t>   A need to develop/refine a methodology to explain a phenomenon of the space weather (SW)  influence a human’s physiological and cognitive responses that result his/her behavior, performance and health.</a:t>
            </a:r>
          </a:p>
          <a:p>
            <a:pPr algn="l"/>
            <a:r>
              <a:rPr lang="en-US" sz="4800" b="1" dirty="0"/>
              <a:t>4. Methodological Gap: </a:t>
            </a:r>
          </a:p>
          <a:p>
            <a:pPr algn="l"/>
            <a:r>
              <a:rPr lang="en-US" sz="4800" dirty="0"/>
              <a:t>   A need to develop or improve research methods, tools, or techniques for measurement, assessment and prediction of consequences of the SW influence a human with high accuracy.</a:t>
            </a:r>
          </a:p>
          <a:p>
            <a:pPr algn="l"/>
            <a:r>
              <a:rPr lang="en-US" sz="4800" b="1" dirty="0"/>
              <a:t>5. Empirical Gap: </a:t>
            </a:r>
          </a:p>
          <a:p>
            <a:pPr algn="l"/>
            <a:r>
              <a:rPr lang="en-US" sz="4800" dirty="0"/>
              <a:t>   A lack of empirical evidence to support developments to avoid the methodological gap</a:t>
            </a:r>
            <a:r>
              <a:rPr lang="ru-RU" sz="4800" dirty="0"/>
              <a:t> </a:t>
            </a:r>
            <a:r>
              <a:rPr lang="en-US" sz="4800" dirty="0"/>
              <a:t>mentioned above.</a:t>
            </a:r>
          </a:p>
          <a:p>
            <a:pPr algn="l"/>
            <a:r>
              <a:rPr lang="en-US" sz="4800" b="1" dirty="0"/>
              <a:t>6. Evidence Gap: </a:t>
            </a:r>
          </a:p>
          <a:p>
            <a:pPr algn="l"/>
            <a:r>
              <a:rPr lang="en-US" sz="4800" dirty="0"/>
              <a:t>   A need to gather more evidence-data to inform science and practice, as well as decision-makers about humans’ target groups of possible CW influence and</a:t>
            </a:r>
            <a:r>
              <a:rPr lang="ru-RU" sz="4800" dirty="0"/>
              <a:t> </a:t>
            </a:r>
            <a:r>
              <a:rPr lang="en-US" sz="4800" dirty="0"/>
              <a:t>its degree/level.</a:t>
            </a:r>
          </a:p>
          <a:p>
            <a:pPr algn="l"/>
            <a:r>
              <a:rPr lang="en-US" sz="4800" b="1" dirty="0"/>
              <a:t>7. Practical Gap: </a:t>
            </a:r>
          </a:p>
          <a:p>
            <a:pPr algn="l"/>
            <a:r>
              <a:rPr lang="en-US" sz="4800" dirty="0"/>
              <a:t>   A need to translate research findings into practical applications into measurable and assessable indicators suitable for constructing applied models of assessment and forecasting.</a:t>
            </a:r>
          </a:p>
          <a:p>
            <a:pPr algn="l"/>
            <a:r>
              <a:rPr lang="en-US" sz="4800" b="1" dirty="0"/>
              <a:t>8. Data Gap: </a:t>
            </a:r>
          </a:p>
          <a:p>
            <a:pPr algn="l"/>
            <a:r>
              <a:rPr lang="en-US" sz="4800" dirty="0"/>
              <a:t> A lack of reliable</a:t>
            </a:r>
            <a:r>
              <a:rPr lang="ru-RU" sz="4800" dirty="0"/>
              <a:t> </a:t>
            </a:r>
            <a:r>
              <a:rPr lang="en-US" sz="4800" dirty="0"/>
              <a:t>and accurate data to support research</a:t>
            </a:r>
            <a:r>
              <a:rPr lang="ru-RU" sz="4800" dirty="0"/>
              <a:t> </a:t>
            </a:r>
            <a:r>
              <a:rPr lang="en-US" sz="4800" dirty="0"/>
              <a:t>on the base of regularly collected and reproduced data</a:t>
            </a:r>
            <a:r>
              <a:rPr lang="ru-RU" sz="4800" dirty="0"/>
              <a:t> </a:t>
            </a:r>
            <a:r>
              <a:rPr lang="en-US" sz="4800" dirty="0"/>
              <a:t>accounting the individual and typological features of the people examined.</a:t>
            </a:r>
          </a:p>
          <a:p>
            <a:pPr algn="l"/>
            <a:r>
              <a:rPr lang="en-US" sz="4800" b="1" dirty="0"/>
              <a:t>9. Population Gap: </a:t>
            </a:r>
          </a:p>
          <a:p>
            <a:pPr algn="l"/>
            <a:r>
              <a:rPr lang="en-US" sz="4800" dirty="0"/>
              <a:t> A need to study a specific population or subgroup that is homogenous enough to draw valid conclusions. Differences in target groups (age-, gender-, trained-depended) can be significant.</a:t>
            </a:r>
          </a:p>
          <a:p>
            <a:pPr algn="l"/>
            <a:endParaRPr lang="en-IN" dirty="0">
              <a:latin typeface="Comic Sans MS" panose="030F0702030302020204" pitchFamily="66" charset="0"/>
            </a:endParaRPr>
          </a:p>
          <a:p>
            <a:pPr algn="l"/>
            <a:endParaRPr lang="en-IN" dirty="0">
              <a:latin typeface="Comic Sans MS" panose="030F0702030302020204" pitchFamily="66" charset="0"/>
            </a:endParaRPr>
          </a:p>
          <a:p>
            <a:pPr algn="l"/>
            <a:endParaRPr lang="en-IN" dirty="0">
              <a:latin typeface="Comic Sans MS" panose="030F0702030302020204" pitchFamily="66" charset="0"/>
            </a:endParaRPr>
          </a:p>
        </p:txBody>
      </p:sp>
      <p:pic>
        <p:nvPicPr>
          <p:cNvPr id="2" name="Picture 1">
            <a:extLst>
              <a:ext uri="{FF2B5EF4-FFF2-40B4-BE49-F238E27FC236}">
                <a16:creationId xmlns:a16="http://schemas.microsoft.com/office/drawing/2014/main" id="{E297E71D-F7ED-0D08-E35E-B3B1E0E7E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318043"/>
          </a:xfrm>
          <a:prstGeom prst="rect">
            <a:avLst/>
          </a:prstGeom>
        </p:spPr>
      </p:pic>
    </p:spTree>
    <p:extLst>
      <p:ext uri="{BB962C8B-B14F-4D97-AF65-F5344CB8AC3E}">
        <p14:creationId xmlns:p14="http://schemas.microsoft.com/office/powerpoint/2010/main" val="242881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304A5B-A54F-4A67-93A1-9C57D7288ED8}"/>
              </a:ext>
            </a:extLst>
          </p:cNvPr>
          <p:cNvSpPr>
            <a:spLocks noGrp="1"/>
          </p:cNvSpPr>
          <p:nvPr>
            <p:ph type="subTitle" idx="1"/>
          </p:nvPr>
        </p:nvSpPr>
        <p:spPr>
          <a:xfrm>
            <a:off x="241300" y="1318043"/>
            <a:ext cx="11709400" cy="5073879"/>
          </a:xfrm>
        </p:spPr>
        <p:txBody>
          <a:bodyPr/>
          <a:lstStyle/>
          <a:p>
            <a:pPr algn="l"/>
            <a:r>
              <a:rPr lang="en-IN" sz="2000" dirty="0">
                <a:solidFill>
                  <a:srgbClr val="A31149"/>
                </a:solidFill>
                <a:latin typeface="Comic Sans MS" panose="030F0702030302020204" pitchFamily="66" charset="0"/>
              </a:rPr>
              <a:t>6. PROPOSED METHODOLOGY </a:t>
            </a:r>
            <a:r>
              <a:rPr lang="en-IN" dirty="0">
                <a:solidFill>
                  <a:srgbClr val="A31149"/>
                </a:solidFill>
                <a:latin typeface="Comic Sans MS" panose="030F0702030302020204" pitchFamily="66" charset="0"/>
              </a:rPr>
              <a:t>:</a:t>
            </a:r>
          </a:p>
          <a:p>
            <a:pPr algn="l"/>
            <a:endParaRPr lang="en-IN" dirty="0">
              <a:latin typeface="Comic Sans MS" panose="030F0702030302020204" pitchFamily="66" charset="0"/>
            </a:endParaRPr>
          </a:p>
          <a:p>
            <a:pPr algn="l"/>
            <a:endParaRPr lang="en-IN" dirty="0">
              <a:latin typeface="Comic Sans MS" panose="030F0702030302020204" pitchFamily="66" charset="0"/>
            </a:endParaRPr>
          </a:p>
          <a:p>
            <a:pPr algn="l"/>
            <a:endParaRPr lang="en-IN" dirty="0">
              <a:latin typeface="Comic Sans MS" panose="030F0702030302020204" pitchFamily="66" charset="0"/>
            </a:endParaRPr>
          </a:p>
          <a:p>
            <a:pPr algn="l"/>
            <a:endParaRPr lang="en-IN" dirty="0">
              <a:latin typeface="Comic Sans MS" panose="030F0702030302020204" pitchFamily="66" charset="0"/>
            </a:endParaRPr>
          </a:p>
        </p:txBody>
      </p:sp>
      <p:pic>
        <p:nvPicPr>
          <p:cNvPr id="2" name="Picture 1">
            <a:extLst>
              <a:ext uri="{FF2B5EF4-FFF2-40B4-BE49-F238E27FC236}">
                <a16:creationId xmlns:a16="http://schemas.microsoft.com/office/drawing/2014/main" id="{2D3FAFEF-4724-8958-3514-71DF6A101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318043"/>
          </a:xfrm>
          <a:prstGeom prst="rect">
            <a:avLst/>
          </a:prstGeom>
        </p:spPr>
      </p:pic>
      <p:graphicFrame>
        <p:nvGraphicFramePr>
          <p:cNvPr id="4" name="Схема 3">
            <a:extLst>
              <a:ext uri="{FF2B5EF4-FFF2-40B4-BE49-F238E27FC236}">
                <a16:creationId xmlns:a16="http://schemas.microsoft.com/office/drawing/2014/main" id="{C862DBB1-4E6B-12FC-B5B7-B23579B7351E}"/>
              </a:ext>
            </a:extLst>
          </p:cNvPr>
          <p:cNvGraphicFramePr/>
          <p:nvPr>
            <p:extLst>
              <p:ext uri="{D42A27DB-BD31-4B8C-83A1-F6EECF244321}">
                <p14:modId xmlns:p14="http://schemas.microsoft.com/office/powerpoint/2010/main" val="2061169196"/>
              </p:ext>
            </p:extLst>
          </p:nvPr>
        </p:nvGraphicFramePr>
        <p:xfrm>
          <a:off x="177800" y="1646280"/>
          <a:ext cx="11861800" cy="5073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7A2FAD4-1142-65C8-0E64-FF4C7A0C6924}"/>
              </a:ext>
            </a:extLst>
          </p:cNvPr>
          <p:cNvSpPr txBox="1"/>
          <p:nvPr/>
        </p:nvSpPr>
        <p:spPr>
          <a:xfrm>
            <a:off x="977899" y="4655932"/>
            <a:ext cx="10998199" cy="707886"/>
          </a:xfrm>
          <a:prstGeom prst="rect">
            <a:avLst/>
          </a:prstGeom>
          <a:noFill/>
        </p:spPr>
        <p:txBody>
          <a:bodyPr wrap="square" rtlCol="0">
            <a:spAutoFit/>
          </a:bodyPr>
          <a:lstStyle/>
          <a:p>
            <a:pPr marL="92075" indent="-92075">
              <a:buFont typeface="Arial" panose="020B0604020202020204" pitchFamily="34" charset="0"/>
              <a:buChar char="•"/>
            </a:pPr>
            <a:r>
              <a:rPr lang="en-US" sz="1000" dirty="0"/>
              <a:t>Variation statistics (descriptive analysis): averaging of data for each indicator of state and activity, the coefficient of variation of indicators, and the reliability of completing tests’ tasks for each subject.</a:t>
            </a:r>
          </a:p>
          <a:p>
            <a:pPr marL="92075" indent="-92075">
              <a:buFont typeface="Arial" panose="020B0604020202020204" pitchFamily="34" charset="0"/>
              <a:buChar char="•"/>
            </a:pPr>
            <a:r>
              <a:rPr lang="en-US" sz="1000" dirty="0"/>
              <a:t>As</a:t>
            </a:r>
            <a:r>
              <a:rPr lang="en-GB" sz="1000" dirty="0"/>
              <a:t> subjects performed tests under different time pressure (free and fixed), we evaluated the difference between tests T6 and T5 performance</a:t>
            </a:r>
            <a:r>
              <a:rPr lang="en-US" sz="1000" dirty="0"/>
              <a:t> </a:t>
            </a:r>
            <a:r>
              <a:rPr lang="en-GB" sz="1000" dirty="0"/>
              <a:t>by the t-Student criteria.</a:t>
            </a:r>
          </a:p>
          <a:p>
            <a:pPr marL="92075" indent="-92075">
              <a:buFont typeface="Arial" panose="020B0604020202020204" pitchFamily="34" charset="0"/>
              <a:buChar char="•"/>
            </a:pPr>
            <a:r>
              <a:rPr lang="en-GB" sz="1000" dirty="0"/>
              <a:t>Inter-subject variation of performance indices including coefficient of variation. Individual subjects’ variation has been compared with the inter-subjects’ one.</a:t>
            </a:r>
          </a:p>
          <a:p>
            <a:pPr marL="92075" indent="-92075">
              <a:buFont typeface="Arial" panose="020B0604020202020204" pitchFamily="34" charset="0"/>
              <a:buChar char="•"/>
            </a:pPr>
            <a:r>
              <a:rPr lang="en-GB" sz="1000" dirty="0"/>
              <a:t> Multiple Regression Analysis (forward stepwise, 4 including indices) was carried out to find the most informative indices from internal (BPs, </a:t>
            </a:r>
            <a:r>
              <a:rPr lang="en-GB" sz="1000" dirty="0" err="1"/>
              <a:t>BPd</a:t>
            </a:r>
            <a:r>
              <a:rPr lang="en-GB" sz="1000" dirty="0"/>
              <a:t> and HR) and external ones. </a:t>
            </a:r>
            <a:endParaRPr lang="uk-UA" sz="1000" dirty="0"/>
          </a:p>
        </p:txBody>
      </p:sp>
      <p:sp>
        <p:nvSpPr>
          <p:cNvPr id="6" name="TextBox 5">
            <a:extLst>
              <a:ext uri="{FF2B5EF4-FFF2-40B4-BE49-F238E27FC236}">
                <a16:creationId xmlns:a16="http://schemas.microsoft.com/office/drawing/2014/main" id="{A0701969-807B-E96B-F6F2-E919E405A594}"/>
              </a:ext>
            </a:extLst>
          </p:cNvPr>
          <p:cNvSpPr txBox="1"/>
          <p:nvPr/>
        </p:nvSpPr>
        <p:spPr>
          <a:xfrm>
            <a:off x="1041400" y="5583561"/>
            <a:ext cx="10261600" cy="369332"/>
          </a:xfrm>
          <a:prstGeom prst="rect">
            <a:avLst/>
          </a:prstGeom>
          <a:noFill/>
        </p:spPr>
        <p:txBody>
          <a:bodyPr wrap="square" rtlCol="0">
            <a:spAutoFit/>
          </a:bodyPr>
          <a:lstStyle/>
          <a:p>
            <a:r>
              <a:rPr lang="en-US" sz="1000" dirty="0"/>
              <a:t>The content analysis of the results obtained is provided in the next step</a:t>
            </a:r>
            <a:r>
              <a:rPr lang="en-US" dirty="0"/>
              <a:t>.</a:t>
            </a:r>
            <a:endParaRPr lang="uk-UA" dirty="0"/>
          </a:p>
        </p:txBody>
      </p:sp>
      <p:sp>
        <p:nvSpPr>
          <p:cNvPr id="7" name="TextBox 6">
            <a:extLst>
              <a:ext uri="{FF2B5EF4-FFF2-40B4-BE49-F238E27FC236}">
                <a16:creationId xmlns:a16="http://schemas.microsoft.com/office/drawing/2014/main" id="{C77FF268-2D02-C644-76A9-79AB808D4F21}"/>
              </a:ext>
            </a:extLst>
          </p:cNvPr>
          <p:cNvSpPr txBox="1"/>
          <p:nvPr/>
        </p:nvSpPr>
        <p:spPr>
          <a:xfrm>
            <a:off x="152401" y="4964010"/>
            <a:ext cx="800100" cy="400110"/>
          </a:xfrm>
          <a:prstGeom prst="rect">
            <a:avLst/>
          </a:prstGeom>
          <a:noFill/>
        </p:spPr>
        <p:txBody>
          <a:bodyPr wrap="square" rtlCol="0">
            <a:spAutoFit/>
          </a:bodyPr>
          <a:lstStyle/>
          <a:p>
            <a:pPr algn="ctr"/>
            <a:r>
              <a:rPr lang="en-US" sz="1000" dirty="0">
                <a:solidFill>
                  <a:srgbClr val="333399"/>
                </a:solidFill>
              </a:rPr>
              <a:t>Data analyzing</a:t>
            </a:r>
            <a:endParaRPr lang="uk-UA" sz="1000" dirty="0">
              <a:solidFill>
                <a:srgbClr val="333399"/>
              </a:solidFill>
            </a:endParaRPr>
          </a:p>
        </p:txBody>
      </p:sp>
      <p:sp>
        <p:nvSpPr>
          <p:cNvPr id="8" name="TextBox 7">
            <a:extLst>
              <a:ext uri="{FF2B5EF4-FFF2-40B4-BE49-F238E27FC236}">
                <a16:creationId xmlns:a16="http://schemas.microsoft.com/office/drawing/2014/main" id="{CA484C57-A9F4-A4E8-D3A4-C5B477DC0C77}"/>
              </a:ext>
            </a:extLst>
          </p:cNvPr>
          <p:cNvSpPr txBox="1"/>
          <p:nvPr/>
        </p:nvSpPr>
        <p:spPr>
          <a:xfrm>
            <a:off x="177800" y="5952321"/>
            <a:ext cx="800100" cy="553998"/>
          </a:xfrm>
          <a:prstGeom prst="rect">
            <a:avLst/>
          </a:prstGeom>
          <a:noFill/>
        </p:spPr>
        <p:txBody>
          <a:bodyPr wrap="square" rtlCol="0">
            <a:spAutoFit/>
          </a:bodyPr>
          <a:lstStyle/>
          <a:p>
            <a:pPr algn="ctr"/>
            <a:r>
              <a:rPr lang="en-US" sz="1000" dirty="0">
                <a:solidFill>
                  <a:srgbClr val="333399"/>
                </a:solidFill>
              </a:rPr>
              <a:t>Results </a:t>
            </a:r>
            <a:r>
              <a:rPr lang="en-US" sz="1000" dirty="0" err="1">
                <a:solidFill>
                  <a:srgbClr val="333399"/>
                </a:solidFill>
              </a:rPr>
              <a:t>interpreta-tion</a:t>
            </a:r>
            <a:endParaRPr lang="uk-UA" sz="1000" dirty="0">
              <a:solidFill>
                <a:srgbClr val="333399"/>
              </a:solidFill>
            </a:endParaRPr>
          </a:p>
        </p:txBody>
      </p:sp>
      <p:sp>
        <p:nvSpPr>
          <p:cNvPr id="9" name="Прямоугольник: скругленные углы 8">
            <a:extLst>
              <a:ext uri="{FF2B5EF4-FFF2-40B4-BE49-F238E27FC236}">
                <a16:creationId xmlns:a16="http://schemas.microsoft.com/office/drawing/2014/main" id="{7F823C35-4A63-8153-6C86-137FFBEFC2B5}"/>
              </a:ext>
            </a:extLst>
          </p:cNvPr>
          <p:cNvSpPr/>
          <p:nvPr/>
        </p:nvSpPr>
        <p:spPr>
          <a:xfrm>
            <a:off x="1940098" y="2810339"/>
            <a:ext cx="6273800" cy="1186571"/>
          </a:xfrm>
          <a:prstGeom prst="roundRect">
            <a:avLst/>
          </a:prstGeom>
          <a:solidFill>
            <a:srgbClr val="E9F6FB"/>
          </a:solidFill>
          <a:ln>
            <a:solidFill>
              <a:srgbClr val="3333FF"/>
            </a:solidFill>
          </a:ln>
          <a:effectLst>
            <a:glow rad="12700">
              <a:srgbClr val="3333FF"/>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TextBox 9">
            <a:extLst>
              <a:ext uri="{FF2B5EF4-FFF2-40B4-BE49-F238E27FC236}">
                <a16:creationId xmlns:a16="http://schemas.microsoft.com/office/drawing/2014/main" id="{9D55FA11-EFBA-79B6-4E81-8EA11DBF9F9D}"/>
              </a:ext>
            </a:extLst>
          </p:cNvPr>
          <p:cNvSpPr txBox="1"/>
          <p:nvPr/>
        </p:nvSpPr>
        <p:spPr>
          <a:xfrm>
            <a:off x="1940098" y="2810339"/>
            <a:ext cx="6273800" cy="1169551"/>
          </a:xfrm>
          <a:prstGeom prst="rect">
            <a:avLst/>
          </a:prstGeom>
          <a:noFill/>
          <a:ln>
            <a:noFill/>
          </a:ln>
        </p:spPr>
        <p:txBody>
          <a:bodyPr wrap="square" rtlCol="0">
            <a:spAutoFit/>
          </a:bodyPr>
          <a:lstStyle/>
          <a:p>
            <a:pPr marL="171450" indent="-171450">
              <a:buFont typeface="Wingdings" panose="05000000000000000000" pitchFamily="2" charset="2"/>
              <a:buChar char="ü"/>
            </a:pPr>
            <a:r>
              <a:rPr lang="en-GB" sz="1000" dirty="0">
                <a:latin typeface="Arial" panose="020B0604020202020204" pitchFamily="34" charset="0"/>
                <a:cs typeface="Arial" panose="020B0604020202020204" pitchFamily="34" charset="0"/>
              </a:rPr>
              <a:t>Indices of proton component of solar wind  speed </a:t>
            </a:r>
            <a:r>
              <a:rPr lang="en-GB" sz="1000" dirty="0" err="1">
                <a:latin typeface="Arial" panose="020B0604020202020204" pitchFamily="34" charset="0"/>
                <a:cs typeface="Arial" panose="020B0604020202020204" pitchFamily="34" charset="0"/>
              </a:rPr>
              <a:t>SWsp</a:t>
            </a:r>
            <a:r>
              <a:rPr lang="en-GB" sz="1000" dirty="0">
                <a:latin typeface="Arial" panose="020B0604020202020204" pitchFamily="34" charset="0"/>
                <a:cs typeface="Arial" panose="020B0604020202020204" pitchFamily="34" charset="0"/>
              </a:rPr>
              <a:t> (km/s) and density </a:t>
            </a:r>
            <a:r>
              <a:rPr lang="en-GB" sz="1000" dirty="0" err="1">
                <a:latin typeface="Arial" panose="020B0604020202020204" pitchFamily="34" charset="0"/>
                <a:cs typeface="Arial" panose="020B0604020202020204" pitchFamily="34" charset="0"/>
              </a:rPr>
              <a:t>SWden</a:t>
            </a:r>
            <a:r>
              <a:rPr lang="en-GB" sz="1000" dirty="0">
                <a:latin typeface="Arial" panose="020B0604020202020204" pitchFamily="34" charset="0"/>
                <a:cs typeface="Arial" panose="020B0604020202020204" pitchFamily="34" charset="0"/>
              </a:rPr>
              <a:t> (proton/sм</a:t>
            </a:r>
            <a:r>
              <a:rPr lang="en-GB" sz="1000" baseline="30000" dirty="0">
                <a:latin typeface="Arial" panose="020B0604020202020204" pitchFamily="34" charset="0"/>
                <a:cs typeface="Arial" panose="020B0604020202020204" pitchFamily="34" charset="0"/>
              </a:rPr>
              <a:t>3</a:t>
            </a:r>
            <a:r>
              <a:rPr lang="en-GB" sz="1000" dirty="0">
                <a:latin typeface="Arial" panose="020B0604020202020204" pitchFamily="34" charset="0"/>
                <a:cs typeface="Arial" panose="020B0604020202020204" pitchFamily="34" charset="0"/>
              </a:rPr>
              <a:t>) in time of the test session, as well as 1 hour, 3 hours and 6 hours before it. Parameters of the solar wind as follows: proton density and speed; electron flux (Ef) in bands 47-68, 115-195, 310-580, 761-1220 and 1060-1900 KeV. </a:t>
            </a:r>
          </a:p>
          <a:p>
            <a:pPr marL="171450" indent="-171450">
              <a:buFont typeface="Wingdings" panose="05000000000000000000" pitchFamily="2" charset="2"/>
              <a:buChar char="ü"/>
            </a:pPr>
            <a:r>
              <a:rPr lang="en-GB" sz="1000" dirty="0">
                <a:latin typeface="Arial" panose="020B0604020202020204" pitchFamily="34" charset="0"/>
                <a:cs typeface="Arial" panose="020B0604020202020204" pitchFamily="34" charset="0"/>
              </a:rPr>
              <a:t>Indices of the interplanetary magnetic field </a:t>
            </a:r>
            <a:r>
              <a:rPr lang="en-GB" sz="1000" dirty="0" err="1">
                <a:latin typeface="Arial" panose="020B0604020202020204" pitchFamily="34" charset="0"/>
                <a:cs typeface="Arial" panose="020B0604020202020204" pitchFamily="34" charset="0"/>
              </a:rPr>
              <a:t>Bx</a:t>
            </a:r>
            <a:r>
              <a:rPr lang="en-GB" sz="1000" dirty="0">
                <a:latin typeface="Arial" panose="020B0604020202020204" pitchFamily="34" charset="0"/>
                <a:cs typeface="Arial" panose="020B0604020202020204" pitchFamily="34" charset="0"/>
              </a:rPr>
              <a:t>, By, </a:t>
            </a:r>
            <a:r>
              <a:rPr lang="en-GB" sz="1000" dirty="0" err="1">
                <a:latin typeface="Arial" panose="020B0604020202020204" pitchFamily="34" charset="0"/>
                <a:cs typeface="Arial" panose="020B0604020202020204" pitchFamily="34" charset="0"/>
              </a:rPr>
              <a:t>Bz</a:t>
            </a:r>
            <a:r>
              <a:rPr lang="en-GB" sz="1000" dirty="0">
                <a:latin typeface="Arial" panose="020B0604020202020204" pitchFamily="34" charset="0"/>
                <a:cs typeface="Arial" panose="020B0604020202020204" pitchFamily="34" charset="0"/>
              </a:rPr>
              <a:t> and Bt.</a:t>
            </a:r>
          </a:p>
          <a:p>
            <a:pPr marL="171450" indent="-171450">
              <a:buFont typeface="Wingdings" panose="05000000000000000000" pitchFamily="2" charset="2"/>
              <a:buChar char="ü"/>
            </a:pPr>
            <a:r>
              <a:rPr lang="en-GB" sz="1000" dirty="0">
                <a:latin typeface="Arial" panose="020B0604020202020204" pitchFamily="34" charset="0"/>
                <a:cs typeface="Arial" panose="020B0604020202020204" pitchFamily="34" charset="0"/>
              </a:rPr>
              <a:t>Anisotropy index </a:t>
            </a:r>
            <a:r>
              <a:rPr lang="en-GB" sz="1000" dirty="0" err="1">
                <a:latin typeface="Arial" panose="020B0604020202020204" pitchFamily="34" charset="0"/>
                <a:cs typeface="Arial" panose="020B0604020202020204" pitchFamily="34" charset="0"/>
              </a:rPr>
              <a:t>AnI</a:t>
            </a:r>
            <a:r>
              <a:rPr lang="en-GB" sz="1000" dirty="0">
                <a:latin typeface="Arial" panose="020B0604020202020204" pitchFamily="34" charset="0"/>
                <a:cs typeface="Arial" panose="020B0604020202020204" pitchFamily="34" charset="0"/>
              </a:rPr>
              <a:t>. </a:t>
            </a:r>
          </a:p>
          <a:p>
            <a:pPr marL="171450" indent="-171450">
              <a:buFont typeface="Wingdings" panose="05000000000000000000" pitchFamily="2" charset="2"/>
              <a:buChar char="ü"/>
            </a:pPr>
            <a:r>
              <a:rPr lang="en-GB" sz="1000" dirty="0">
                <a:latin typeface="Arial" panose="020B0604020202020204" pitchFamily="34" charset="0"/>
                <a:cs typeface="Arial" panose="020B0604020202020204" pitchFamily="34" charset="0"/>
              </a:rPr>
              <a:t>Parameters of the geomagnetic field (GMF): planetary index </a:t>
            </a:r>
            <a:r>
              <a:rPr lang="en-GB" sz="1000" dirty="0" err="1">
                <a:latin typeface="Arial" panose="020B0604020202020204" pitchFamily="34" charset="0"/>
                <a:cs typeface="Arial" panose="020B0604020202020204" pitchFamily="34" charset="0"/>
              </a:rPr>
              <a:t>Кs</a:t>
            </a:r>
            <a:r>
              <a:rPr lang="en-GB" sz="1000" dirty="0">
                <a:latin typeface="Arial" panose="020B0604020202020204" pitchFamily="34" charset="0"/>
                <a:cs typeface="Arial" panose="020B0604020202020204" pitchFamily="34" charset="0"/>
              </a:rPr>
              <a:t>, index of “equivalent amplitude” A.</a:t>
            </a:r>
            <a:endParaRPr lang="uk-U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53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304A5B-A54F-4A67-93A1-9C57D7288ED8}"/>
              </a:ext>
            </a:extLst>
          </p:cNvPr>
          <p:cNvSpPr>
            <a:spLocks noGrp="1"/>
          </p:cNvSpPr>
          <p:nvPr>
            <p:ph type="subTitle" idx="1"/>
          </p:nvPr>
        </p:nvSpPr>
        <p:spPr>
          <a:xfrm>
            <a:off x="291548" y="1318042"/>
            <a:ext cx="11648661" cy="5374305"/>
          </a:xfrm>
        </p:spPr>
        <p:txBody>
          <a:bodyPr/>
          <a:lstStyle/>
          <a:p>
            <a:pPr algn="l"/>
            <a:r>
              <a:rPr lang="en-IN" sz="2000" dirty="0">
                <a:solidFill>
                  <a:srgbClr val="A31149"/>
                </a:solidFill>
                <a:latin typeface="Comic Sans MS" panose="030F0702030302020204" pitchFamily="66" charset="0"/>
              </a:rPr>
              <a:t>7. RESULTS &amp; DISCUSSION: </a:t>
            </a:r>
          </a:p>
          <a:p>
            <a:pPr algn="l"/>
            <a:r>
              <a:rPr lang="en-GB" sz="1400" dirty="0"/>
              <a:t>Table 1. Tests’ performance descriptive data, 10 subjects</a:t>
            </a:r>
            <a:endParaRPr lang="uk-UA" sz="1400" dirty="0"/>
          </a:p>
          <a:p>
            <a:pPr algn="l"/>
            <a:endParaRPr lang="en-IN" sz="1400" dirty="0">
              <a:latin typeface="Comic Sans MS" panose="030F0702030302020204" pitchFamily="66" charset="0"/>
            </a:endParaRPr>
          </a:p>
          <a:p>
            <a:pPr algn="l"/>
            <a:endParaRPr lang="en-IN" dirty="0">
              <a:latin typeface="Comic Sans MS" panose="030F0702030302020204" pitchFamily="66" charset="0"/>
            </a:endParaRPr>
          </a:p>
          <a:p>
            <a:pPr algn="l"/>
            <a:endParaRPr lang="en-IN" dirty="0">
              <a:latin typeface="Comic Sans MS" panose="030F0702030302020204" pitchFamily="66" charset="0"/>
            </a:endParaRPr>
          </a:p>
          <a:p>
            <a:pPr algn="l"/>
            <a:endParaRPr lang="en-IN" dirty="0">
              <a:latin typeface="Comic Sans MS" panose="030F0702030302020204" pitchFamily="66" charset="0"/>
            </a:endParaRPr>
          </a:p>
          <a:p>
            <a:pPr algn="l"/>
            <a:endParaRPr lang="en-IN" dirty="0">
              <a:latin typeface="Comic Sans MS" panose="030F0702030302020204" pitchFamily="66" charset="0"/>
            </a:endParaRPr>
          </a:p>
        </p:txBody>
      </p:sp>
      <p:pic>
        <p:nvPicPr>
          <p:cNvPr id="2" name="Picture 1">
            <a:extLst>
              <a:ext uri="{FF2B5EF4-FFF2-40B4-BE49-F238E27FC236}">
                <a16:creationId xmlns:a16="http://schemas.microsoft.com/office/drawing/2014/main" id="{DED97188-5C81-5316-DB79-CD7A7B4CD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318043"/>
          </a:xfrm>
          <a:prstGeom prst="rect">
            <a:avLst/>
          </a:prstGeom>
        </p:spPr>
      </p:pic>
      <p:graphicFrame>
        <p:nvGraphicFramePr>
          <p:cNvPr id="4" name="Таблица 3">
            <a:extLst>
              <a:ext uri="{FF2B5EF4-FFF2-40B4-BE49-F238E27FC236}">
                <a16:creationId xmlns:a16="http://schemas.microsoft.com/office/drawing/2014/main" id="{0F442D5F-CE6A-B8EA-A293-B63CD6DCF21B}"/>
              </a:ext>
            </a:extLst>
          </p:cNvPr>
          <p:cNvGraphicFramePr>
            <a:graphicFrameLocks noGrp="1"/>
          </p:cNvGraphicFramePr>
          <p:nvPr>
            <p:extLst>
              <p:ext uri="{D42A27DB-BD31-4B8C-83A1-F6EECF244321}">
                <p14:modId xmlns:p14="http://schemas.microsoft.com/office/powerpoint/2010/main" val="1267963395"/>
              </p:ext>
            </p:extLst>
          </p:nvPr>
        </p:nvGraphicFramePr>
        <p:xfrm>
          <a:off x="291547" y="1956390"/>
          <a:ext cx="6933713" cy="3126564"/>
        </p:xfrm>
        <a:graphic>
          <a:graphicData uri="http://schemas.openxmlformats.org/drawingml/2006/table">
            <a:tbl>
              <a:tblPr firstRow="1" firstCol="1" bandRow="1" bandCol="1">
                <a:tableStyleId>{5C22544A-7EE6-4342-B048-85BDC9FD1C3A}</a:tableStyleId>
              </a:tblPr>
              <a:tblGrid>
                <a:gridCol w="986415">
                  <a:extLst>
                    <a:ext uri="{9D8B030D-6E8A-4147-A177-3AD203B41FA5}">
                      <a16:colId xmlns:a16="http://schemas.microsoft.com/office/drawing/2014/main" val="53051713"/>
                    </a:ext>
                  </a:extLst>
                </a:gridCol>
                <a:gridCol w="822870">
                  <a:extLst>
                    <a:ext uri="{9D8B030D-6E8A-4147-A177-3AD203B41FA5}">
                      <a16:colId xmlns:a16="http://schemas.microsoft.com/office/drawing/2014/main" val="3175079646"/>
                    </a:ext>
                  </a:extLst>
                </a:gridCol>
                <a:gridCol w="961730">
                  <a:extLst>
                    <a:ext uri="{9D8B030D-6E8A-4147-A177-3AD203B41FA5}">
                      <a16:colId xmlns:a16="http://schemas.microsoft.com/office/drawing/2014/main" val="2731121502"/>
                    </a:ext>
                  </a:extLst>
                </a:gridCol>
                <a:gridCol w="961730">
                  <a:extLst>
                    <a:ext uri="{9D8B030D-6E8A-4147-A177-3AD203B41FA5}">
                      <a16:colId xmlns:a16="http://schemas.microsoft.com/office/drawing/2014/main" val="3997970642"/>
                    </a:ext>
                  </a:extLst>
                </a:gridCol>
                <a:gridCol w="961730">
                  <a:extLst>
                    <a:ext uri="{9D8B030D-6E8A-4147-A177-3AD203B41FA5}">
                      <a16:colId xmlns:a16="http://schemas.microsoft.com/office/drawing/2014/main" val="1834547296"/>
                    </a:ext>
                  </a:extLst>
                </a:gridCol>
                <a:gridCol w="961730">
                  <a:extLst>
                    <a:ext uri="{9D8B030D-6E8A-4147-A177-3AD203B41FA5}">
                      <a16:colId xmlns:a16="http://schemas.microsoft.com/office/drawing/2014/main" val="104086958"/>
                    </a:ext>
                  </a:extLst>
                </a:gridCol>
                <a:gridCol w="638754">
                  <a:extLst>
                    <a:ext uri="{9D8B030D-6E8A-4147-A177-3AD203B41FA5}">
                      <a16:colId xmlns:a16="http://schemas.microsoft.com/office/drawing/2014/main" val="2170641975"/>
                    </a:ext>
                  </a:extLst>
                </a:gridCol>
                <a:gridCol w="638754">
                  <a:extLst>
                    <a:ext uri="{9D8B030D-6E8A-4147-A177-3AD203B41FA5}">
                      <a16:colId xmlns:a16="http://schemas.microsoft.com/office/drawing/2014/main" val="3408107255"/>
                    </a:ext>
                  </a:extLst>
                </a:gridCol>
              </a:tblGrid>
              <a:tr h="521094">
                <a:tc>
                  <a:txBody>
                    <a:bodyPr/>
                    <a:lstStyle/>
                    <a:p>
                      <a:pPr algn="ctr">
                        <a:lnSpc>
                          <a:spcPts val="1000"/>
                        </a:lnSpc>
                        <a:spcBef>
                          <a:spcPts val="300"/>
                        </a:spcBef>
                        <a:buNone/>
                      </a:pPr>
                      <a:r>
                        <a:rPr lang="uk-UA" sz="1000" dirty="0" err="1">
                          <a:effectLst/>
                        </a:rPr>
                        <a:t>Subject's</a:t>
                      </a:r>
                      <a:r>
                        <a:rPr lang="uk-UA" sz="1000" dirty="0">
                          <a:effectLst/>
                        </a:rPr>
                        <a:t> </a:t>
                      </a:r>
                      <a:r>
                        <a:rPr lang="uk-UA" sz="1000" dirty="0" err="1">
                          <a:effectLst/>
                        </a:rPr>
                        <a:t>Code</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of tests’ session</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Ttp6, </a:t>
                      </a:r>
                      <a:r>
                        <a:rPr lang="uk-UA" sz="1000" dirty="0" err="1">
                          <a:effectLst/>
                        </a:rPr>
                        <a:t>ms</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Ttp5, </a:t>
                      </a:r>
                      <a:r>
                        <a:rPr lang="uk-UA" sz="1000" dirty="0" err="1">
                          <a:effectLst/>
                        </a:rPr>
                        <a:t>ms</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cvM6,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cvM5,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GB" sz="1000" dirty="0">
                          <a:effectLst/>
                        </a:rPr>
                        <a:t>η</a:t>
                      </a:r>
                      <a:r>
                        <a:rPr lang="uk-UA" sz="1000" dirty="0">
                          <a:effectLst/>
                        </a:rPr>
                        <a:t>6</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GB" sz="1000" dirty="0">
                          <a:effectLst/>
                        </a:rPr>
                        <a:t>η</a:t>
                      </a:r>
                      <a:r>
                        <a:rPr lang="uk-UA" sz="1000" dirty="0">
                          <a:effectLst/>
                        </a:rPr>
                        <a:t>5</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32190819"/>
                  </a:ext>
                </a:extLst>
              </a:tr>
              <a:tr h="260547">
                <a:tc>
                  <a:txBody>
                    <a:bodyPr/>
                    <a:lstStyle/>
                    <a:p>
                      <a:pPr algn="ctr">
                        <a:lnSpc>
                          <a:spcPts val="1000"/>
                        </a:lnSpc>
                        <a:spcBef>
                          <a:spcPts val="300"/>
                        </a:spcBef>
                        <a:buNone/>
                      </a:pPr>
                      <a:r>
                        <a:rPr lang="uk-UA" sz="1000" dirty="0">
                          <a:effectLst/>
                        </a:rPr>
                        <a:t>S1</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26</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dirty="0">
                          <a:effectLst/>
                        </a:rPr>
                        <a:t>3239,5</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2531,2</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49,7</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34,8</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0,93</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0,76</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548043686"/>
                  </a:ext>
                </a:extLst>
              </a:tr>
              <a:tr h="260547">
                <a:tc>
                  <a:txBody>
                    <a:bodyPr/>
                    <a:lstStyle/>
                    <a:p>
                      <a:pPr algn="ctr">
                        <a:lnSpc>
                          <a:spcPts val="1000"/>
                        </a:lnSpc>
                        <a:spcBef>
                          <a:spcPts val="300"/>
                        </a:spcBef>
                        <a:buNone/>
                      </a:pPr>
                      <a:r>
                        <a:rPr lang="uk-UA" sz="1000" dirty="0">
                          <a:effectLst/>
                        </a:rPr>
                        <a:t>S2</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27</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2878,5</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2222,1</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46,1</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31,2</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0,97</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0,88</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966218227"/>
                  </a:ext>
                </a:extLst>
              </a:tr>
              <a:tr h="260547">
                <a:tc>
                  <a:txBody>
                    <a:bodyPr/>
                    <a:lstStyle/>
                    <a:p>
                      <a:pPr algn="ctr">
                        <a:lnSpc>
                          <a:spcPts val="1000"/>
                        </a:lnSpc>
                        <a:spcBef>
                          <a:spcPts val="300"/>
                        </a:spcBef>
                        <a:buNone/>
                      </a:pPr>
                      <a:r>
                        <a:rPr lang="uk-UA" sz="1000" dirty="0">
                          <a:effectLst/>
                        </a:rPr>
                        <a:t>S3</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dirty="0">
                          <a:effectLst/>
                        </a:rPr>
                        <a:t>28</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2519,2</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1909,5</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44,5</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34,8</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0,97</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0,86</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27640131"/>
                  </a:ext>
                </a:extLst>
              </a:tr>
              <a:tr h="260547">
                <a:tc>
                  <a:txBody>
                    <a:bodyPr/>
                    <a:lstStyle/>
                    <a:p>
                      <a:pPr algn="ctr">
                        <a:lnSpc>
                          <a:spcPts val="1000"/>
                        </a:lnSpc>
                        <a:spcBef>
                          <a:spcPts val="300"/>
                        </a:spcBef>
                        <a:buNone/>
                      </a:pPr>
                      <a:r>
                        <a:rPr lang="uk-UA" sz="1000">
                          <a:effectLst/>
                        </a:rPr>
                        <a:t>S4</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dirty="0">
                          <a:effectLst/>
                        </a:rPr>
                        <a:t>26</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2851,7</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2213,4</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43,5</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30,2</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0,95</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0,84</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478333487"/>
                  </a:ext>
                </a:extLst>
              </a:tr>
              <a:tr h="260547">
                <a:tc>
                  <a:txBody>
                    <a:bodyPr/>
                    <a:lstStyle/>
                    <a:p>
                      <a:pPr algn="ctr">
                        <a:lnSpc>
                          <a:spcPts val="1000"/>
                        </a:lnSpc>
                        <a:spcBef>
                          <a:spcPts val="300"/>
                        </a:spcBef>
                        <a:buNone/>
                      </a:pPr>
                      <a:r>
                        <a:rPr lang="uk-UA" sz="1000">
                          <a:effectLst/>
                        </a:rPr>
                        <a:t>S5</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dirty="0">
                          <a:effectLst/>
                        </a:rPr>
                        <a:t>25</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2044,2</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4117,3</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32,9</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42,3</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0,75</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0,53</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533032054"/>
                  </a:ext>
                </a:extLst>
              </a:tr>
              <a:tr h="260547">
                <a:tc>
                  <a:txBody>
                    <a:bodyPr/>
                    <a:lstStyle/>
                    <a:p>
                      <a:pPr algn="ctr">
                        <a:lnSpc>
                          <a:spcPts val="1000"/>
                        </a:lnSpc>
                        <a:spcBef>
                          <a:spcPts val="300"/>
                        </a:spcBef>
                        <a:buNone/>
                      </a:pPr>
                      <a:r>
                        <a:rPr lang="uk-UA" sz="1000">
                          <a:effectLst/>
                        </a:rPr>
                        <a:t>A1</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13</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dirty="0">
                          <a:effectLst/>
                        </a:rPr>
                        <a:t>3050,3</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2231,4</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43,7</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30,1</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0,98</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0,9</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947119025"/>
                  </a:ext>
                </a:extLst>
              </a:tr>
              <a:tr h="260547">
                <a:tc>
                  <a:txBody>
                    <a:bodyPr/>
                    <a:lstStyle/>
                    <a:p>
                      <a:pPr algn="ctr">
                        <a:lnSpc>
                          <a:spcPts val="1000"/>
                        </a:lnSpc>
                        <a:spcBef>
                          <a:spcPts val="300"/>
                        </a:spcBef>
                        <a:buNone/>
                      </a:pPr>
                      <a:r>
                        <a:rPr lang="uk-UA" sz="1000">
                          <a:effectLst/>
                        </a:rPr>
                        <a:t>A2</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15</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dirty="0">
                          <a:effectLst/>
                        </a:rPr>
                        <a:t>4091,2</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2936,1</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56,7</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31,8</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0,92</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0,77</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912411975"/>
                  </a:ext>
                </a:extLst>
              </a:tr>
              <a:tr h="260547">
                <a:tc>
                  <a:txBody>
                    <a:bodyPr/>
                    <a:lstStyle/>
                    <a:p>
                      <a:pPr algn="ctr">
                        <a:lnSpc>
                          <a:spcPts val="1000"/>
                        </a:lnSpc>
                        <a:spcBef>
                          <a:spcPts val="300"/>
                        </a:spcBef>
                        <a:buNone/>
                      </a:pPr>
                      <a:r>
                        <a:rPr lang="uk-UA" sz="1000">
                          <a:effectLst/>
                        </a:rPr>
                        <a:t>A3</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21</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4226,9</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dirty="0">
                          <a:effectLst/>
                        </a:rPr>
                        <a:t>2652,9</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63,9</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35,8</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0,93</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dirty="0">
                          <a:effectLst/>
                        </a:rPr>
                        <a:t>0,76</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207081845"/>
                  </a:ext>
                </a:extLst>
              </a:tr>
              <a:tr h="260547">
                <a:tc>
                  <a:txBody>
                    <a:bodyPr/>
                    <a:lstStyle/>
                    <a:p>
                      <a:pPr algn="ctr">
                        <a:lnSpc>
                          <a:spcPts val="1000"/>
                        </a:lnSpc>
                        <a:spcBef>
                          <a:spcPts val="300"/>
                        </a:spcBef>
                        <a:buNone/>
                      </a:pPr>
                      <a:r>
                        <a:rPr lang="uk-UA" sz="1000">
                          <a:effectLst/>
                        </a:rPr>
                        <a:t>A4</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22</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3133,6</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dirty="0">
                          <a:effectLst/>
                        </a:rPr>
                        <a:t>2351,7</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dirty="0">
                          <a:effectLst/>
                        </a:rPr>
                        <a:t>58,4</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dirty="0">
                          <a:effectLst/>
                        </a:rPr>
                        <a:t>38</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dirty="0">
                          <a:effectLst/>
                        </a:rPr>
                        <a:t>0,84</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0,72</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278926777"/>
                  </a:ext>
                </a:extLst>
              </a:tr>
              <a:tr h="260547">
                <a:tc>
                  <a:txBody>
                    <a:bodyPr/>
                    <a:lstStyle/>
                    <a:p>
                      <a:pPr algn="ctr">
                        <a:lnSpc>
                          <a:spcPts val="1000"/>
                        </a:lnSpc>
                        <a:spcBef>
                          <a:spcPts val="300"/>
                        </a:spcBef>
                        <a:buNone/>
                      </a:pPr>
                      <a:r>
                        <a:rPr lang="uk-UA" sz="1000" dirty="0">
                          <a:effectLst/>
                        </a:rPr>
                        <a:t>A5</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dirty="0">
                          <a:effectLst/>
                        </a:rPr>
                        <a:t>25</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dirty="0">
                          <a:effectLst/>
                        </a:rPr>
                        <a:t>2231,1</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1419,9</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39,6</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a:effectLst/>
                        </a:rPr>
                        <a:t>34,1</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dirty="0">
                          <a:effectLst/>
                        </a:rPr>
                        <a:t>0,98</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ts val="1000"/>
                        </a:lnSpc>
                        <a:spcBef>
                          <a:spcPts val="300"/>
                        </a:spcBef>
                        <a:buNone/>
                      </a:pPr>
                      <a:r>
                        <a:rPr lang="uk-UA" sz="1000" dirty="0">
                          <a:effectLst/>
                        </a:rPr>
                        <a:t>0,96</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629913189"/>
                  </a:ext>
                </a:extLst>
              </a:tr>
            </a:tbl>
          </a:graphicData>
        </a:graphic>
      </p:graphicFrame>
      <p:sp>
        <p:nvSpPr>
          <p:cNvPr id="5" name="TextBox 4">
            <a:extLst>
              <a:ext uri="{FF2B5EF4-FFF2-40B4-BE49-F238E27FC236}">
                <a16:creationId xmlns:a16="http://schemas.microsoft.com/office/drawing/2014/main" id="{F25A3D74-7CE9-77DC-6EBB-C597F116BF8A}"/>
              </a:ext>
            </a:extLst>
          </p:cNvPr>
          <p:cNvSpPr txBox="1"/>
          <p:nvPr/>
        </p:nvSpPr>
        <p:spPr>
          <a:xfrm>
            <a:off x="291549" y="5082953"/>
            <a:ext cx="3944156" cy="830997"/>
          </a:xfrm>
          <a:prstGeom prst="rect">
            <a:avLst/>
          </a:prstGeom>
          <a:noFill/>
        </p:spPr>
        <p:txBody>
          <a:bodyPr wrap="square" rtlCol="0">
            <a:spAutoFit/>
          </a:bodyPr>
          <a:lstStyle/>
          <a:p>
            <a:r>
              <a:rPr lang="en-GB" sz="1200" dirty="0"/>
              <a:t>T5 </a:t>
            </a:r>
            <a:r>
              <a:rPr lang="en-GB" sz="1200" i="1" dirty="0"/>
              <a:t>vs</a:t>
            </a:r>
            <a:r>
              <a:rPr lang="en-GB" sz="1200" dirty="0"/>
              <a:t>. T6 differences </a:t>
            </a:r>
            <a:r>
              <a:rPr lang="en-US" sz="1200" dirty="0"/>
              <a:t>by parameters M and η : </a:t>
            </a:r>
            <a:r>
              <a:rPr lang="en-GB" sz="1200" dirty="0"/>
              <a:t>p ≤ 0.01.</a:t>
            </a:r>
          </a:p>
          <a:p>
            <a:endParaRPr lang="en-GB" sz="1200" dirty="0"/>
          </a:p>
          <a:p>
            <a:r>
              <a:rPr lang="en-GB" sz="1200" dirty="0"/>
              <a:t>Average variation of inter-subjects’ coefficients of variation:  </a:t>
            </a:r>
          </a:p>
          <a:p>
            <a:r>
              <a:rPr lang="en-GB" sz="1200" dirty="0"/>
              <a:t>T5 (CV cvM5 = 11.1%) </a:t>
            </a:r>
            <a:r>
              <a:rPr lang="en-GB" sz="1200" i="1" dirty="0"/>
              <a:t>vs</a:t>
            </a:r>
            <a:r>
              <a:rPr lang="en-GB" sz="1200" dirty="0"/>
              <a:t>. T6 (CV cvM6 = 19.6%). </a:t>
            </a:r>
            <a:endParaRPr lang="uk-UA" sz="1200" dirty="0"/>
          </a:p>
        </p:txBody>
      </p:sp>
      <p:sp>
        <p:nvSpPr>
          <p:cNvPr id="7" name="Стрелка: штриховая вправо 6">
            <a:extLst>
              <a:ext uri="{FF2B5EF4-FFF2-40B4-BE49-F238E27FC236}">
                <a16:creationId xmlns:a16="http://schemas.microsoft.com/office/drawing/2014/main" id="{F0E4A00E-D411-D9A7-E855-C2E37B4CC7FA}"/>
              </a:ext>
            </a:extLst>
          </p:cNvPr>
          <p:cNvSpPr/>
          <p:nvPr/>
        </p:nvSpPr>
        <p:spPr>
          <a:xfrm>
            <a:off x="4388159" y="5551849"/>
            <a:ext cx="666307" cy="260501"/>
          </a:xfrm>
          <a:prstGeom prst="striped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a:extLst>
              <a:ext uri="{FF2B5EF4-FFF2-40B4-BE49-F238E27FC236}">
                <a16:creationId xmlns:a16="http://schemas.microsoft.com/office/drawing/2014/main" id="{FC2D7219-6248-F8B8-115C-5769A4E51FED}"/>
              </a:ext>
            </a:extLst>
          </p:cNvPr>
          <p:cNvSpPr txBox="1"/>
          <p:nvPr/>
        </p:nvSpPr>
        <p:spPr>
          <a:xfrm>
            <a:off x="5384720" y="5550425"/>
            <a:ext cx="6762309" cy="276999"/>
          </a:xfrm>
          <a:prstGeom prst="rect">
            <a:avLst/>
          </a:prstGeom>
          <a:noFill/>
        </p:spPr>
        <p:txBody>
          <a:bodyPr wrap="square" rtlCol="0">
            <a:spAutoFit/>
          </a:bodyPr>
          <a:lstStyle/>
          <a:p>
            <a:r>
              <a:rPr lang="en-GB" sz="1200" dirty="0"/>
              <a:t>Limitation of the time for tasks’ </a:t>
            </a:r>
            <a:r>
              <a:rPr lang="en-US" sz="1200" dirty="0"/>
              <a:t>performance</a:t>
            </a:r>
            <a:r>
              <a:rPr lang="en-GB" sz="1200" dirty="0"/>
              <a:t> required higher efforts in the subjects’ regulatory systems.</a:t>
            </a:r>
            <a:endParaRPr lang="uk-UA" sz="1200" dirty="0"/>
          </a:p>
        </p:txBody>
      </p:sp>
      <p:sp>
        <p:nvSpPr>
          <p:cNvPr id="6" name="TextBox 5">
            <a:extLst>
              <a:ext uri="{FF2B5EF4-FFF2-40B4-BE49-F238E27FC236}">
                <a16:creationId xmlns:a16="http://schemas.microsoft.com/office/drawing/2014/main" id="{685F178D-1171-36BB-669E-773381BE73C6}"/>
              </a:ext>
            </a:extLst>
          </p:cNvPr>
          <p:cNvSpPr txBox="1"/>
          <p:nvPr/>
        </p:nvSpPr>
        <p:spPr>
          <a:xfrm>
            <a:off x="7375160" y="2921000"/>
            <a:ext cx="4423139" cy="1015663"/>
          </a:xfrm>
          <a:prstGeom prst="rect">
            <a:avLst/>
          </a:prstGeom>
          <a:noFill/>
        </p:spPr>
        <p:txBody>
          <a:bodyPr wrap="square" rtlCol="0">
            <a:spAutoFit/>
          </a:bodyPr>
          <a:lstStyle/>
          <a:p>
            <a:r>
              <a:rPr lang="en-US" sz="1200" u="sng" dirty="0"/>
              <a:t>Subjects</a:t>
            </a:r>
            <a:r>
              <a:rPr lang="en-US" sz="1200" dirty="0"/>
              <a:t>:</a:t>
            </a:r>
          </a:p>
          <a:p>
            <a:r>
              <a:rPr lang="en-US" sz="1200" dirty="0"/>
              <a:t>Group S – experiment days April-May</a:t>
            </a:r>
          </a:p>
          <a:p>
            <a:r>
              <a:rPr lang="en-US" sz="1200" dirty="0"/>
              <a:t>Group A – experiment days May-June.</a:t>
            </a:r>
          </a:p>
          <a:p>
            <a:endParaRPr lang="en-US" sz="1200" dirty="0"/>
          </a:p>
          <a:p>
            <a:r>
              <a:rPr lang="en-US" sz="1200" dirty="0"/>
              <a:t>Ttp(S) vs. Ttp(A): p &lt; 0,5.</a:t>
            </a:r>
            <a:endParaRPr lang="uk-UA" sz="1200" dirty="0"/>
          </a:p>
        </p:txBody>
      </p:sp>
    </p:spTree>
    <p:extLst>
      <p:ext uri="{BB962C8B-B14F-4D97-AF65-F5344CB8AC3E}">
        <p14:creationId xmlns:p14="http://schemas.microsoft.com/office/powerpoint/2010/main" val="1841468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A60A5-A4D2-363F-6686-8CE460D6CBCD}"/>
            </a:ext>
          </a:extLst>
        </p:cNvPr>
        <p:cNvGrpSpPr/>
        <p:nvPr/>
      </p:nvGrpSpPr>
      <p:grpSpPr>
        <a:xfrm>
          <a:off x="0" y="0"/>
          <a:ext cx="0" cy="0"/>
          <a:chOff x="0" y="0"/>
          <a:chExt cx="0" cy="0"/>
        </a:xfrm>
      </p:grpSpPr>
      <p:sp>
        <p:nvSpPr>
          <p:cNvPr id="21" name="Прямоугольник: скругленные углы 20">
            <a:extLst>
              <a:ext uri="{FF2B5EF4-FFF2-40B4-BE49-F238E27FC236}">
                <a16:creationId xmlns:a16="http://schemas.microsoft.com/office/drawing/2014/main" id="{4966F59A-CEAA-A2E8-1694-EDCBB09D9D1A}"/>
              </a:ext>
            </a:extLst>
          </p:cNvPr>
          <p:cNvSpPr/>
          <p:nvPr/>
        </p:nvSpPr>
        <p:spPr>
          <a:xfrm>
            <a:off x="6120571" y="2592581"/>
            <a:ext cx="3884078" cy="47063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Subtitle 2">
            <a:extLst>
              <a:ext uri="{FF2B5EF4-FFF2-40B4-BE49-F238E27FC236}">
                <a16:creationId xmlns:a16="http://schemas.microsoft.com/office/drawing/2014/main" id="{23156FAD-FCE9-E6B1-61A1-B3A362827D56}"/>
              </a:ext>
            </a:extLst>
          </p:cNvPr>
          <p:cNvSpPr>
            <a:spLocks noGrp="1"/>
          </p:cNvSpPr>
          <p:nvPr>
            <p:ph type="subTitle" idx="1"/>
          </p:nvPr>
        </p:nvSpPr>
        <p:spPr>
          <a:xfrm>
            <a:off x="392097" y="1318042"/>
            <a:ext cx="11407806" cy="5463004"/>
          </a:xfrm>
        </p:spPr>
        <p:txBody>
          <a:bodyPr/>
          <a:lstStyle/>
          <a:p>
            <a:pPr algn="l"/>
            <a:r>
              <a:rPr lang="en-IN" sz="2000" dirty="0">
                <a:solidFill>
                  <a:srgbClr val="A31149"/>
                </a:solidFill>
                <a:latin typeface="Comic Sans MS" panose="030F0702030302020204" pitchFamily="66" charset="0"/>
              </a:rPr>
              <a:t>7. RESULTS &amp; DISCUSSION: </a:t>
            </a:r>
          </a:p>
          <a:p>
            <a:pPr algn="l"/>
            <a:r>
              <a:rPr lang="en-GB" sz="1200" b="1" dirty="0"/>
              <a:t>         Table 2.   Indices included in regression models (example of 2 subjects)</a:t>
            </a:r>
            <a:endParaRPr lang="en-IN" sz="1200" b="1" dirty="0"/>
          </a:p>
          <a:p>
            <a:pPr algn="l"/>
            <a:endParaRPr lang="en-IN" dirty="0">
              <a:latin typeface="Comic Sans MS" panose="030F0702030302020204" pitchFamily="66" charset="0"/>
            </a:endParaRPr>
          </a:p>
          <a:p>
            <a:pPr algn="l"/>
            <a:endParaRPr lang="en-IN" dirty="0">
              <a:latin typeface="Comic Sans MS" panose="030F0702030302020204" pitchFamily="66" charset="0"/>
            </a:endParaRPr>
          </a:p>
        </p:txBody>
      </p:sp>
      <p:pic>
        <p:nvPicPr>
          <p:cNvPr id="2" name="Picture 1">
            <a:extLst>
              <a:ext uri="{FF2B5EF4-FFF2-40B4-BE49-F238E27FC236}">
                <a16:creationId xmlns:a16="http://schemas.microsoft.com/office/drawing/2014/main" id="{90042D7C-004E-5FA0-5EE9-97048EB18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318043"/>
          </a:xfrm>
          <a:prstGeom prst="rect">
            <a:avLst/>
          </a:prstGeom>
        </p:spPr>
      </p:pic>
      <p:graphicFrame>
        <p:nvGraphicFramePr>
          <p:cNvPr id="4" name="Таблица 3">
            <a:extLst>
              <a:ext uri="{FF2B5EF4-FFF2-40B4-BE49-F238E27FC236}">
                <a16:creationId xmlns:a16="http://schemas.microsoft.com/office/drawing/2014/main" id="{52AB1767-B364-A8E7-0484-708956E747A0}"/>
              </a:ext>
            </a:extLst>
          </p:cNvPr>
          <p:cNvGraphicFramePr>
            <a:graphicFrameLocks noGrp="1"/>
          </p:cNvGraphicFramePr>
          <p:nvPr>
            <p:extLst>
              <p:ext uri="{D42A27DB-BD31-4B8C-83A1-F6EECF244321}">
                <p14:modId xmlns:p14="http://schemas.microsoft.com/office/powerpoint/2010/main" val="1310194144"/>
              </p:ext>
            </p:extLst>
          </p:nvPr>
        </p:nvGraphicFramePr>
        <p:xfrm>
          <a:off x="468459" y="2035023"/>
          <a:ext cx="5552381" cy="4395745"/>
        </p:xfrm>
        <a:graphic>
          <a:graphicData uri="http://schemas.openxmlformats.org/drawingml/2006/table">
            <a:tbl>
              <a:tblPr firstRow="1" firstCol="1" bandRow="1" bandCol="1">
                <a:tableStyleId>{5C22544A-7EE6-4342-B048-85BDC9FD1C3A}</a:tableStyleId>
              </a:tblPr>
              <a:tblGrid>
                <a:gridCol w="1068271">
                  <a:extLst>
                    <a:ext uri="{9D8B030D-6E8A-4147-A177-3AD203B41FA5}">
                      <a16:colId xmlns:a16="http://schemas.microsoft.com/office/drawing/2014/main" val="639956694"/>
                    </a:ext>
                  </a:extLst>
                </a:gridCol>
                <a:gridCol w="567108">
                  <a:extLst>
                    <a:ext uri="{9D8B030D-6E8A-4147-A177-3AD203B41FA5}">
                      <a16:colId xmlns:a16="http://schemas.microsoft.com/office/drawing/2014/main" val="2360458247"/>
                    </a:ext>
                  </a:extLst>
                </a:gridCol>
                <a:gridCol w="581122">
                  <a:extLst>
                    <a:ext uri="{9D8B030D-6E8A-4147-A177-3AD203B41FA5}">
                      <a16:colId xmlns:a16="http://schemas.microsoft.com/office/drawing/2014/main" val="911156087"/>
                    </a:ext>
                  </a:extLst>
                </a:gridCol>
                <a:gridCol w="553919">
                  <a:extLst>
                    <a:ext uri="{9D8B030D-6E8A-4147-A177-3AD203B41FA5}">
                      <a16:colId xmlns:a16="http://schemas.microsoft.com/office/drawing/2014/main" val="2891646331"/>
                    </a:ext>
                  </a:extLst>
                </a:gridCol>
                <a:gridCol w="511880">
                  <a:extLst>
                    <a:ext uri="{9D8B030D-6E8A-4147-A177-3AD203B41FA5}">
                      <a16:colId xmlns:a16="http://schemas.microsoft.com/office/drawing/2014/main" val="2725998901"/>
                    </a:ext>
                  </a:extLst>
                </a:gridCol>
                <a:gridCol w="567108">
                  <a:extLst>
                    <a:ext uri="{9D8B030D-6E8A-4147-A177-3AD203B41FA5}">
                      <a16:colId xmlns:a16="http://schemas.microsoft.com/office/drawing/2014/main" val="1884183355"/>
                    </a:ext>
                  </a:extLst>
                </a:gridCol>
                <a:gridCol w="633051">
                  <a:extLst>
                    <a:ext uri="{9D8B030D-6E8A-4147-A177-3AD203B41FA5}">
                      <a16:colId xmlns:a16="http://schemas.microsoft.com/office/drawing/2014/main" val="2644457031"/>
                    </a:ext>
                  </a:extLst>
                </a:gridCol>
                <a:gridCol w="501990">
                  <a:extLst>
                    <a:ext uri="{9D8B030D-6E8A-4147-A177-3AD203B41FA5}">
                      <a16:colId xmlns:a16="http://schemas.microsoft.com/office/drawing/2014/main" val="782191470"/>
                    </a:ext>
                  </a:extLst>
                </a:gridCol>
                <a:gridCol w="567932">
                  <a:extLst>
                    <a:ext uri="{9D8B030D-6E8A-4147-A177-3AD203B41FA5}">
                      <a16:colId xmlns:a16="http://schemas.microsoft.com/office/drawing/2014/main" val="3910654616"/>
                    </a:ext>
                  </a:extLst>
                </a:gridCol>
              </a:tblGrid>
              <a:tr h="270001">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gridSpan="4">
                  <a:txBody>
                    <a:bodyPr/>
                    <a:lstStyle/>
                    <a:p>
                      <a:pPr algn="ctr">
                        <a:lnSpc>
                          <a:spcPts val="1000"/>
                        </a:lnSpc>
                        <a:spcBef>
                          <a:spcPts val="300"/>
                        </a:spcBef>
                        <a:buNone/>
                      </a:pPr>
                      <a:r>
                        <a:rPr lang="uk-UA" sz="1000" dirty="0">
                          <a:effectLst/>
                        </a:rPr>
                        <a:t> </a:t>
                      </a:r>
                      <a:r>
                        <a:rPr lang="uk-UA" sz="1000" dirty="0" err="1">
                          <a:effectLst/>
                        </a:rPr>
                        <a:t>Subject</a:t>
                      </a:r>
                      <a:r>
                        <a:rPr lang="uk-UA" sz="1000" dirty="0">
                          <a:effectLst/>
                        </a:rPr>
                        <a:t> </a:t>
                      </a:r>
                      <a:r>
                        <a:rPr lang="en-US" sz="1000" dirty="0">
                          <a:effectLst/>
                        </a:rPr>
                        <a:t>S1</a:t>
                      </a:r>
                      <a:endParaRPr lang="uk-UA" sz="1000" dirty="0">
                        <a:effectLst/>
                        <a:latin typeface="Times" panose="02020603050405020304" pitchFamily="18" charset="0"/>
                        <a:cs typeface="Times New Roman" panose="02020603050405020304" pitchFamily="18" charset="0"/>
                      </a:endParaRPr>
                    </a:p>
                  </a:txBody>
                  <a:tcPr marL="0" marR="0" marT="0" marB="0" anchor="ctr"/>
                </a:tc>
                <a:tc hMerge="1">
                  <a:txBody>
                    <a:bodyPr/>
                    <a:lstStyle/>
                    <a:p>
                      <a:endParaRPr/>
                    </a:p>
                  </a:txBody>
                  <a:tcPr marL="0" marR="0" marT="0" marB="0"/>
                </a:tc>
                <a:tc hMerge="1">
                  <a:txBody>
                    <a:bodyPr/>
                    <a:lstStyle/>
                    <a:p>
                      <a:endParaRPr/>
                    </a:p>
                  </a:txBody>
                  <a:tcPr marL="0" marR="0" marT="0" marB="0"/>
                </a:tc>
                <a:tc hMerge="1">
                  <a:txBody>
                    <a:bodyPr/>
                    <a:lstStyle/>
                    <a:p>
                      <a:endParaRPr dirty="0"/>
                    </a:p>
                  </a:txBody>
                  <a:tcPr marL="0" marR="0" marT="0" marB="0"/>
                </a:tc>
                <a:tc gridSpan="4">
                  <a:txBody>
                    <a:bodyPr/>
                    <a:lstStyle/>
                    <a:p>
                      <a:pPr algn="ctr">
                        <a:lnSpc>
                          <a:spcPts val="1000"/>
                        </a:lnSpc>
                        <a:spcBef>
                          <a:spcPts val="300"/>
                        </a:spcBef>
                        <a:buNone/>
                      </a:pPr>
                      <a:r>
                        <a:rPr lang="uk-UA" sz="1000" dirty="0">
                          <a:effectLst/>
                        </a:rPr>
                        <a:t> </a:t>
                      </a:r>
                      <a:r>
                        <a:rPr lang="uk-UA" sz="1000" dirty="0" err="1">
                          <a:effectLst/>
                        </a:rPr>
                        <a:t>Subject</a:t>
                      </a:r>
                      <a:r>
                        <a:rPr lang="uk-UA" sz="1000" dirty="0">
                          <a:effectLst/>
                        </a:rPr>
                        <a:t> A5</a:t>
                      </a:r>
                      <a:endParaRPr lang="uk-UA" sz="1000" dirty="0">
                        <a:effectLst/>
                        <a:latin typeface="Times" panose="02020603050405020304" pitchFamily="18" charset="0"/>
                        <a:cs typeface="Times New Roman" panose="02020603050405020304" pitchFamily="18" charset="0"/>
                      </a:endParaRPr>
                    </a:p>
                  </a:txBody>
                  <a:tcPr marL="0" marR="0" marT="0" marB="0" anchor="ctr"/>
                </a:tc>
                <a:tc hMerge="1">
                  <a:txBody>
                    <a:bodyPr/>
                    <a:lstStyle/>
                    <a:p>
                      <a:endParaRPr/>
                    </a:p>
                  </a:txBody>
                  <a:tcPr marL="0" marR="0" marT="0" marB="0"/>
                </a:tc>
                <a:tc hMerge="1">
                  <a:txBody>
                    <a:bodyPr/>
                    <a:lstStyle/>
                    <a:p>
                      <a:endParaRPr/>
                    </a:p>
                  </a:txBody>
                  <a:tcPr marL="0" marR="0" marT="0" marB="0"/>
                </a:tc>
                <a:tc hMerge="1">
                  <a:txBody>
                    <a:bodyPr/>
                    <a:lstStyle/>
                    <a:p>
                      <a:endParaRPr dirty="0"/>
                    </a:p>
                  </a:txBody>
                  <a:tcPr marL="0" marR="0" marT="0" marB="0"/>
                </a:tc>
                <a:extLst>
                  <a:ext uri="{0D108BD9-81ED-4DB2-BD59-A6C34878D82A}">
                    <a16:rowId xmlns:a16="http://schemas.microsoft.com/office/drawing/2014/main" val="2554594820"/>
                  </a:ext>
                </a:extLst>
              </a:tr>
              <a:tr h="171906">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b="1" dirty="0">
                          <a:effectLst/>
                        </a:rPr>
                        <a:t>Tpt6</a:t>
                      </a:r>
                      <a:endParaRPr lang="uk-UA" sz="1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b="1" dirty="0">
                          <a:effectLst/>
                        </a:rPr>
                        <a:t>Tpt5</a:t>
                      </a:r>
                      <a:endParaRPr lang="uk-UA" sz="1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b="1" dirty="0">
                          <a:effectLst/>
                        </a:rPr>
                        <a:t>Rel6</a:t>
                      </a:r>
                      <a:endParaRPr lang="uk-UA" sz="1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b="1" dirty="0">
                          <a:effectLst/>
                        </a:rPr>
                        <a:t>Rel5</a:t>
                      </a:r>
                      <a:endParaRPr lang="uk-UA" sz="1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b="1" dirty="0">
                          <a:effectLst/>
                        </a:rPr>
                        <a:t>Tpt6</a:t>
                      </a:r>
                      <a:endParaRPr lang="uk-UA" sz="1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b="1" dirty="0">
                          <a:effectLst/>
                        </a:rPr>
                        <a:t>Tpt5</a:t>
                      </a:r>
                      <a:endParaRPr lang="uk-UA" sz="1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GB" sz="1000" b="1" dirty="0">
                          <a:effectLst/>
                        </a:rPr>
                        <a:t>η</a:t>
                      </a:r>
                      <a:r>
                        <a:rPr lang="uk-UA" sz="1000" b="1" dirty="0">
                          <a:effectLst/>
                        </a:rPr>
                        <a:t>l6</a:t>
                      </a:r>
                      <a:endParaRPr lang="uk-UA" sz="1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GB" sz="1000" b="1" dirty="0">
                          <a:effectLst/>
                        </a:rPr>
                        <a:t>η</a:t>
                      </a:r>
                      <a:r>
                        <a:rPr lang="uk-UA" sz="1000" b="1" dirty="0">
                          <a:effectLst/>
                        </a:rPr>
                        <a:t>l5</a:t>
                      </a:r>
                      <a:endParaRPr lang="uk-UA" sz="1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900878245"/>
                  </a:ext>
                </a:extLst>
              </a:tr>
              <a:tr h="171906">
                <a:tc>
                  <a:txBody>
                    <a:bodyPr/>
                    <a:lstStyle/>
                    <a:p>
                      <a:pPr algn="ctr">
                        <a:lnSpc>
                          <a:spcPts val="1000"/>
                        </a:lnSpc>
                        <a:spcBef>
                          <a:spcPts val="300"/>
                        </a:spcBef>
                        <a:buNone/>
                      </a:pPr>
                      <a:r>
                        <a:rPr lang="uk-UA" sz="1000" dirty="0" err="1">
                          <a:effectLst/>
                        </a:rPr>
                        <a:t>BPs</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latin typeface="Times" panose="02020603050405020304" pitchFamily="18" charset="0"/>
                          <a:ea typeface="Times New Roman" panose="02020603050405020304" pitchFamily="18" charset="0"/>
                          <a:cs typeface="Times New Roman" panose="02020603050405020304" pitchFamily="18" charset="0"/>
                        </a:rPr>
                        <a:t>≠</a:t>
                      </a:r>
                      <a:r>
                        <a:rPr lang="en-US" sz="1000" dirty="0">
                          <a:effectLst/>
                          <a:latin typeface="Times" panose="02020603050405020304" pitchFamily="18" charset="0"/>
                          <a:ea typeface="Times New Roman" panose="02020603050405020304" pitchFamily="18" charset="0"/>
                          <a:cs typeface="Times New Roman" panose="02020603050405020304" pitchFamily="18" charset="0"/>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04309647"/>
                  </a:ext>
                </a:extLst>
              </a:tr>
              <a:tr h="171906">
                <a:tc>
                  <a:txBody>
                    <a:bodyPr/>
                    <a:lstStyle/>
                    <a:p>
                      <a:pPr algn="ctr">
                        <a:lnSpc>
                          <a:spcPts val="1000"/>
                        </a:lnSpc>
                        <a:spcBef>
                          <a:spcPts val="300"/>
                        </a:spcBef>
                        <a:buNone/>
                      </a:pPr>
                      <a:r>
                        <a:rPr lang="uk-UA" sz="1000" dirty="0" err="1">
                          <a:effectLst/>
                        </a:rPr>
                        <a:t>BPd</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92187504"/>
                  </a:ext>
                </a:extLst>
              </a:tr>
              <a:tr h="171906">
                <a:tc>
                  <a:txBody>
                    <a:bodyPr/>
                    <a:lstStyle/>
                    <a:p>
                      <a:pPr algn="ctr">
                        <a:lnSpc>
                          <a:spcPts val="1000"/>
                        </a:lnSpc>
                        <a:spcBef>
                          <a:spcPts val="300"/>
                        </a:spcBef>
                        <a:buNone/>
                      </a:pPr>
                      <a:r>
                        <a:rPr lang="uk-UA" sz="1000" dirty="0">
                          <a:effectLst/>
                        </a:rPr>
                        <a:t>HR</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71407642"/>
                  </a:ext>
                </a:extLst>
              </a:tr>
              <a:tr h="171906">
                <a:tc>
                  <a:txBody>
                    <a:bodyPr/>
                    <a:lstStyle/>
                    <a:p>
                      <a:pPr algn="ctr">
                        <a:lnSpc>
                          <a:spcPts val="1000"/>
                        </a:lnSpc>
                        <a:spcBef>
                          <a:spcPts val="300"/>
                        </a:spcBef>
                        <a:buNone/>
                      </a:pPr>
                      <a:r>
                        <a:rPr lang="uk-UA" sz="1000" dirty="0" err="1">
                          <a:effectLst/>
                        </a:rPr>
                        <a:t>SWspeed</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44991415"/>
                  </a:ext>
                </a:extLst>
              </a:tr>
              <a:tr h="171906">
                <a:tc>
                  <a:txBody>
                    <a:bodyPr/>
                    <a:lstStyle/>
                    <a:p>
                      <a:pPr algn="ctr">
                        <a:lnSpc>
                          <a:spcPts val="1000"/>
                        </a:lnSpc>
                        <a:spcBef>
                          <a:spcPts val="300"/>
                        </a:spcBef>
                        <a:buNone/>
                      </a:pPr>
                      <a:r>
                        <a:rPr lang="uk-UA" sz="1000">
                          <a:effectLst/>
                        </a:rPr>
                        <a:t>SWdencity-1</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683581706"/>
                  </a:ext>
                </a:extLst>
              </a:tr>
              <a:tr h="171906">
                <a:tc>
                  <a:txBody>
                    <a:bodyPr/>
                    <a:lstStyle/>
                    <a:p>
                      <a:pPr algn="ctr">
                        <a:lnSpc>
                          <a:spcPts val="1000"/>
                        </a:lnSpc>
                        <a:spcBef>
                          <a:spcPts val="300"/>
                        </a:spcBef>
                        <a:buNone/>
                      </a:pPr>
                      <a:r>
                        <a:rPr lang="uk-UA" sz="1000">
                          <a:effectLst/>
                        </a:rPr>
                        <a:t>SWdencity-3</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654564676"/>
                  </a:ext>
                </a:extLst>
              </a:tr>
              <a:tr h="171906">
                <a:tc>
                  <a:txBody>
                    <a:bodyPr/>
                    <a:lstStyle/>
                    <a:p>
                      <a:pPr algn="ctr">
                        <a:lnSpc>
                          <a:spcPts val="1000"/>
                        </a:lnSpc>
                        <a:spcBef>
                          <a:spcPts val="300"/>
                        </a:spcBef>
                        <a:buNone/>
                      </a:pPr>
                      <a:r>
                        <a:rPr lang="uk-UA" sz="1000">
                          <a:effectLst/>
                        </a:rPr>
                        <a:t>SWdencity-6</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21891412"/>
                  </a:ext>
                </a:extLst>
              </a:tr>
              <a:tr h="171906">
                <a:tc>
                  <a:txBody>
                    <a:bodyPr/>
                    <a:lstStyle/>
                    <a:p>
                      <a:pPr algn="ctr">
                        <a:lnSpc>
                          <a:spcPts val="1000"/>
                        </a:lnSpc>
                        <a:spcBef>
                          <a:spcPts val="300"/>
                        </a:spcBef>
                        <a:buNone/>
                      </a:pPr>
                      <a:r>
                        <a:rPr lang="uk-UA" sz="1000">
                          <a:effectLst/>
                        </a:rPr>
                        <a:t>SWdencity</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60873574"/>
                  </a:ext>
                </a:extLst>
              </a:tr>
              <a:tr h="171906">
                <a:tc>
                  <a:txBody>
                    <a:bodyPr/>
                    <a:lstStyle/>
                    <a:p>
                      <a:pPr algn="ctr">
                        <a:lnSpc>
                          <a:spcPts val="1000"/>
                        </a:lnSpc>
                        <a:spcBef>
                          <a:spcPts val="300"/>
                        </a:spcBef>
                        <a:buNone/>
                      </a:pPr>
                      <a:r>
                        <a:rPr lang="uk-UA" sz="1000">
                          <a:effectLst/>
                        </a:rPr>
                        <a:t>Kp</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57207153"/>
                  </a:ext>
                </a:extLst>
              </a:tr>
              <a:tr h="171906">
                <a:tc>
                  <a:txBody>
                    <a:bodyPr/>
                    <a:lstStyle/>
                    <a:p>
                      <a:pPr algn="ctr">
                        <a:lnSpc>
                          <a:spcPts val="1000"/>
                        </a:lnSpc>
                        <a:spcBef>
                          <a:spcPts val="300"/>
                        </a:spcBef>
                        <a:buNone/>
                      </a:pPr>
                      <a:r>
                        <a:rPr lang="uk-UA" sz="1000">
                          <a:effectLst/>
                        </a:rPr>
                        <a:t>A</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67040373"/>
                  </a:ext>
                </a:extLst>
              </a:tr>
              <a:tr h="171906">
                <a:tc>
                  <a:txBody>
                    <a:bodyPr/>
                    <a:lstStyle/>
                    <a:p>
                      <a:pPr algn="ctr">
                        <a:lnSpc>
                          <a:spcPts val="1000"/>
                        </a:lnSpc>
                        <a:spcBef>
                          <a:spcPts val="300"/>
                        </a:spcBef>
                        <a:buNone/>
                      </a:pPr>
                      <a:r>
                        <a:rPr lang="uk-UA" sz="1000">
                          <a:effectLst/>
                        </a:rPr>
                        <a:t>Ef 47-68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06575460"/>
                  </a:ext>
                </a:extLst>
              </a:tr>
              <a:tr h="171906">
                <a:tc>
                  <a:txBody>
                    <a:bodyPr/>
                    <a:lstStyle/>
                    <a:p>
                      <a:pPr algn="ctr">
                        <a:lnSpc>
                          <a:spcPts val="1000"/>
                        </a:lnSpc>
                        <a:spcBef>
                          <a:spcPts val="300"/>
                        </a:spcBef>
                        <a:buNone/>
                      </a:pPr>
                      <a:r>
                        <a:rPr lang="uk-UA" sz="1000">
                          <a:effectLst/>
                        </a:rPr>
                        <a:t>Ef 115-195</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46580381"/>
                  </a:ext>
                </a:extLst>
              </a:tr>
              <a:tr h="171906">
                <a:tc>
                  <a:txBody>
                    <a:bodyPr/>
                    <a:lstStyle/>
                    <a:p>
                      <a:pPr algn="ctr">
                        <a:lnSpc>
                          <a:spcPts val="1000"/>
                        </a:lnSpc>
                        <a:spcBef>
                          <a:spcPts val="300"/>
                        </a:spcBef>
                        <a:buNone/>
                      </a:pPr>
                      <a:r>
                        <a:rPr lang="uk-UA" sz="1000">
                          <a:effectLst/>
                        </a:rPr>
                        <a:t>Ef 310-580</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97364688"/>
                  </a:ext>
                </a:extLst>
              </a:tr>
              <a:tr h="171906">
                <a:tc>
                  <a:txBody>
                    <a:bodyPr/>
                    <a:lstStyle/>
                    <a:p>
                      <a:pPr algn="ctr">
                        <a:lnSpc>
                          <a:spcPts val="1000"/>
                        </a:lnSpc>
                        <a:spcBef>
                          <a:spcPts val="300"/>
                        </a:spcBef>
                        <a:buNone/>
                      </a:pPr>
                      <a:r>
                        <a:rPr lang="uk-UA" sz="1000">
                          <a:effectLst/>
                        </a:rPr>
                        <a:t>Ef 761-1220</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466079631"/>
                  </a:ext>
                </a:extLst>
              </a:tr>
              <a:tr h="171906">
                <a:tc>
                  <a:txBody>
                    <a:bodyPr/>
                    <a:lstStyle/>
                    <a:p>
                      <a:pPr algn="ctr">
                        <a:lnSpc>
                          <a:spcPts val="1000"/>
                        </a:lnSpc>
                        <a:spcBef>
                          <a:spcPts val="300"/>
                        </a:spcBef>
                        <a:buNone/>
                      </a:pPr>
                      <a:r>
                        <a:rPr lang="uk-UA" sz="1000">
                          <a:effectLst/>
                        </a:rPr>
                        <a:t>Ef 1060-1900</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25184090"/>
                  </a:ext>
                </a:extLst>
              </a:tr>
              <a:tr h="171906">
                <a:tc>
                  <a:txBody>
                    <a:bodyPr/>
                    <a:lstStyle/>
                    <a:p>
                      <a:pPr algn="ctr">
                        <a:lnSpc>
                          <a:spcPts val="1000"/>
                        </a:lnSpc>
                        <a:spcBef>
                          <a:spcPts val="300"/>
                        </a:spcBef>
                        <a:buNone/>
                      </a:pPr>
                      <a:r>
                        <a:rPr lang="uk-UA" sz="1000">
                          <a:effectLst/>
                        </a:rPr>
                        <a:t>Bx</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615569392"/>
                  </a:ext>
                </a:extLst>
              </a:tr>
              <a:tr h="171906">
                <a:tc>
                  <a:txBody>
                    <a:bodyPr/>
                    <a:lstStyle/>
                    <a:p>
                      <a:pPr algn="ctr">
                        <a:lnSpc>
                          <a:spcPts val="1000"/>
                        </a:lnSpc>
                        <a:spcBef>
                          <a:spcPts val="300"/>
                        </a:spcBef>
                        <a:buNone/>
                      </a:pPr>
                      <a:r>
                        <a:rPr lang="uk-UA" sz="1000">
                          <a:effectLst/>
                        </a:rPr>
                        <a:t>By</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07800953"/>
                  </a:ext>
                </a:extLst>
              </a:tr>
              <a:tr h="171906">
                <a:tc>
                  <a:txBody>
                    <a:bodyPr/>
                    <a:lstStyle/>
                    <a:p>
                      <a:pPr algn="ctr">
                        <a:lnSpc>
                          <a:spcPts val="1000"/>
                        </a:lnSpc>
                        <a:spcBef>
                          <a:spcPts val="300"/>
                        </a:spcBef>
                        <a:buNone/>
                      </a:pPr>
                      <a:r>
                        <a:rPr lang="uk-UA" sz="1000">
                          <a:effectLst/>
                        </a:rPr>
                        <a:t>Bz</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983608604"/>
                  </a:ext>
                </a:extLst>
              </a:tr>
              <a:tr h="171906">
                <a:tc>
                  <a:txBody>
                    <a:bodyPr/>
                    <a:lstStyle/>
                    <a:p>
                      <a:pPr algn="ctr">
                        <a:lnSpc>
                          <a:spcPts val="1000"/>
                        </a:lnSpc>
                        <a:spcBef>
                          <a:spcPts val="300"/>
                        </a:spcBef>
                        <a:buNone/>
                      </a:pPr>
                      <a:r>
                        <a:rPr lang="uk-UA" sz="1000">
                          <a:effectLst/>
                        </a:rPr>
                        <a:t>Bt</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82834736"/>
                  </a:ext>
                </a:extLst>
              </a:tr>
              <a:tr h="171906">
                <a:tc>
                  <a:txBody>
                    <a:bodyPr/>
                    <a:lstStyle/>
                    <a:p>
                      <a:pPr algn="ctr">
                        <a:lnSpc>
                          <a:spcPts val="1000"/>
                        </a:lnSpc>
                        <a:spcBef>
                          <a:spcPts val="300"/>
                        </a:spcBef>
                        <a:buNone/>
                      </a:pPr>
                      <a:r>
                        <a:rPr lang="uk-UA" sz="1000">
                          <a:effectLst/>
                        </a:rPr>
                        <a:t>AIn</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00"/>
                        </a:lnSpc>
                        <a:spcBef>
                          <a:spcPts val="300"/>
                        </a:spcBef>
                        <a:buNone/>
                      </a:pPr>
                      <a:r>
                        <a:rPr lang="en-US"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68939654"/>
                  </a:ext>
                </a:extLst>
              </a:tr>
              <a:tr h="171906">
                <a:tc>
                  <a:txBody>
                    <a:bodyPr/>
                    <a:lstStyle/>
                    <a:p>
                      <a:pPr algn="ctr">
                        <a:lnSpc>
                          <a:spcPts val="1000"/>
                        </a:lnSpc>
                        <a:spcBef>
                          <a:spcPts val="300"/>
                        </a:spcBef>
                        <a:buNone/>
                      </a:pPr>
                      <a:r>
                        <a:rPr lang="uk-UA" sz="1000">
                          <a:effectLst/>
                        </a:rPr>
                        <a:t>Atm.Pressure</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a:lnSpc>
                          <a:spcPts val="1000"/>
                        </a:lnSpc>
                        <a:spcBef>
                          <a:spcPts val="300"/>
                        </a:spcBef>
                        <a:buNone/>
                      </a:pPr>
                      <a:r>
                        <a:rPr lang="en-US"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a:lnSpc>
                          <a:spcPts val="1000"/>
                        </a:lnSpc>
                        <a:spcBef>
                          <a:spcPts val="300"/>
                        </a:spcBef>
                        <a:buNone/>
                      </a:pPr>
                      <a:r>
                        <a:rPr lang="en-US" sz="1000" dirty="0">
                          <a:effectLst/>
                        </a:rPr>
                        <a:t>≠ 0</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a:lnSpc>
                          <a:spcPts val="1000"/>
                        </a:lnSpc>
                        <a:spcBef>
                          <a:spcPts val="300"/>
                        </a:spcBef>
                        <a:buNone/>
                      </a:pPr>
                      <a:r>
                        <a:rPr lang="uk-UA" sz="1000">
                          <a:effectLst/>
                        </a:rPr>
                        <a:t> </a:t>
                      </a:r>
                      <a:endParaRPr lang="uk-UA" sz="100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a:lnSpc>
                          <a:spcPts val="1000"/>
                        </a:lnSpc>
                        <a:spcBef>
                          <a:spcPts val="300"/>
                        </a:spcBef>
                        <a:buNone/>
                      </a:pPr>
                      <a:r>
                        <a:rPr lang="uk-UA" sz="1000" dirty="0">
                          <a:effectLst/>
                        </a:rPr>
                        <a:t> </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5967557"/>
                  </a:ext>
                </a:extLst>
              </a:tr>
              <a:tr h="171906">
                <a:tc>
                  <a:txBody>
                    <a:bodyPr/>
                    <a:lstStyle/>
                    <a:p>
                      <a:pPr algn="ctr">
                        <a:lnSpc>
                          <a:spcPts val="1000"/>
                        </a:lnSpc>
                        <a:spcBef>
                          <a:spcPts val="300"/>
                        </a:spcBef>
                        <a:buNone/>
                      </a:pPr>
                      <a:r>
                        <a:rPr lang="uk-UA" sz="1000" i="1" dirty="0">
                          <a:solidFill>
                            <a:schemeClr val="tx1"/>
                          </a:solidFill>
                          <a:effectLst/>
                        </a:rPr>
                        <a:t>R = … </a:t>
                      </a:r>
                      <a:endParaRPr lang="uk-UA" sz="1000" i="1"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00"/>
                        </a:lnSpc>
                        <a:spcBef>
                          <a:spcPts val="300"/>
                        </a:spcBef>
                        <a:buNone/>
                      </a:pPr>
                      <a:r>
                        <a:rPr lang="uk-UA" sz="1000" b="1" dirty="0">
                          <a:solidFill>
                            <a:schemeClr val="tx1"/>
                          </a:solidFill>
                          <a:effectLst/>
                        </a:rPr>
                        <a:t>0.86</a:t>
                      </a:r>
                      <a:endParaRPr lang="uk-UA" sz="1000" b="1"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00"/>
                        </a:lnSpc>
                        <a:spcBef>
                          <a:spcPts val="300"/>
                        </a:spcBef>
                        <a:buNone/>
                      </a:pPr>
                      <a:r>
                        <a:rPr lang="uk-UA" sz="1000" b="1" dirty="0">
                          <a:solidFill>
                            <a:schemeClr val="tx1"/>
                          </a:solidFill>
                          <a:effectLst/>
                        </a:rPr>
                        <a:t>0.89</a:t>
                      </a:r>
                      <a:endParaRPr lang="uk-UA" sz="1000" b="1"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00"/>
                        </a:lnSpc>
                        <a:spcBef>
                          <a:spcPts val="300"/>
                        </a:spcBef>
                        <a:buNone/>
                      </a:pPr>
                      <a:r>
                        <a:rPr lang="uk-UA" sz="1000" b="1" dirty="0">
                          <a:solidFill>
                            <a:schemeClr val="tx1"/>
                          </a:solidFill>
                          <a:effectLst/>
                        </a:rPr>
                        <a:t>0.89</a:t>
                      </a:r>
                      <a:endParaRPr lang="uk-UA" sz="1000" b="1"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00"/>
                        </a:lnSpc>
                        <a:spcBef>
                          <a:spcPts val="300"/>
                        </a:spcBef>
                        <a:buNone/>
                      </a:pPr>
                      <a:r>
                        <a:rPr lang="en-US" sz="1000" b="1" dirty="0">
                          <a:solidFill>
                            <a:schemeClr val="tx1"/>
                          </a:solidFill>
                          <a:effectLst/>
                        </a:rPr>
                        <a:t>0.82</a:t>
                      </a:r>
                      <a:endParaRPr lang="uk-UA" sz="1000" b="1"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00"/>
                        </a:lnSpc>
                        <a:spcBef>
                          <a:spcPts val="300"/>
                        </a:spcBef>
                        <a:buNone/>
                      </a:pPr>
                      <a:r>
                        <a:rPr lang="en-US" sz="1000" b="1" dirty="0">
                          <a:solidFill>
                            <a:schemeClr val="tx1"/>
                          </a:solidFill>
                          <a:effectLst/>
                        </a:rPr>
                        <a:t>0.77</a:t>
                      </a:r>
                      <a:endParaRPr lang="uk-UA" sz="1000" b="1"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00"/>
                        </a:lnSpc>
                        <a:spcBef>
                          <a:spcPts val="300"/>
                        </a:spcBef>
                        <a:buNone/>
                      </a:pPr>
                      <a:r>
                        <a:rPr lang="en-US" sz="1000" b="1" dirty="0">
                          <a:solidFill>
                            <a:schemeClr val="tx1"/>
                          </a:solidFill>
                          <a:effectLst/>
                        </a:rPr>
                        <a:t>0.80</a:t>
                      </a:r>
                      <a:endParaRPr lang="uk-UA" sz="1000" b="1"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00"/>
                        </a:lnSpc>
                        <a:spcBef>
                          <a:spcPts val="300"/>
                        </a:spcBef>
                        <a:buNone/>
                      </a:pPr>
                      <a:r>
                        <a:rPr lang="en-US" sz="1000" b="1" dirty="0">
                          <a:solidFill>
                            <a:schemeClr val="tx1"/>
                          </a:solidFill>
                          <a:effectLst/>
                        </a:rPr>
                        <a:t>0.52</a:t>
                      </a:r>
                      <a:endParaRPr lang="uk-UA" sz="1000" b="1"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00"/>
                        </a:lnSpc>
                        <a:spcBef>
                          <a:spcPts val="300"/>
                        </a:spcBef>
                        <a:buNone/>
                      </a:pPr>
                      <a:r>
                        <a:rPr lang="en-US" sz="1000" b="1" dirty="0">
                          <a:solidFill>
                            <a:schemeClr val="tx1"/>
                          </a:solidFill>
                          <a:effectLst/>
                        </a:rPr>
                        <a:t>0.85</a:t>
                      </a:r>
                      <a:endParaRPr lang="uk-UA" sz="1000" b="1"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3842588"/>
                  </a:ext>
                </a:extLst>
              </a:tr>
              <a:tr h="171906">
                <a:tc>
                  <a:txBody>
                    <a:bodyPr/>
                    <a:lstStyle/>
                    <a:p>
                      <a:pPr algn="ctr">
                        <a:lnSpc>
                          <a:spcPts val="1000"/>
                        </a:lnSpc>
                        <a:spcBef>
                          <a:spcPts val="300"/>
                        </a:spcBef>
                        <a:buNone/>
                      </a:pPr>
                      <a:r>
                        <a:rPr lang="uk-UA" sz="1000" i="1" dirty="0">
                          <a:solidFill>
                            <a:schemeClr val="tx1"/>
                          </a:solidFill>
                          <a:effectLst/>
                        </a:rPr>
                        <a:t>p ≤ …</a:t>
                      </a:r>
                      <a:endParaRPr lang="uk-UA" sz="1000" i="1"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lnSpc>
                          <a:spcPts val="1000"/>
                        </a:lnSpc>
                        <a:spcBef>
                          <a:spcPts val="300"/>
                        </a:spcBef>
                        <a:buNone/>
                      </a:pPr>
                      <a:r>
                        <a:rPr lang="uk-UA" sz="1000" dirty="0">
                          <a:effectLst/>
                        </a:rPr>
                        <a:t>0.001</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lnSpc>
                          <a:spcPts val="1000"/>
                        </a:lnSpc>
                        <a:spcBef>
                          <a:spcPts val="300"/>
                        </a:spcBef>
                        <a:buNone/>
                      </a:pPr>
                      <a:r>
                        <a:rPr lang="uk-UA" sz="1000" dirty="0">
                          <a:effectLst/>
                        </a:rPr>
                        <a:t>0.001</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lnSpc>
                          <a:spcPts val="1000"/>
                        </a:lnSpc>
                        <a:spcBef>
                          <a:spcPts val="300"/>
                        </a:spcBef>
                        <a:buNone/>
                      </a:pPr>
                      <a:r>
                        <a:rPr lang="uk-UA" sz="1000" dirty="0">
                          <a:effectLst/>
                        </a:rPr>
                        <a:t>0.001</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lnSpc>
                          <a:spcPts val="1000"/>
                        </a:lnSpc>
                        <a:spcBef>
                          <a:spcPts val="300"/>
                        </a:spcBef>
                        <a:buNone/>
                      </a:pPr>
                      <a:r>
                        <a:rPr lang="en-US" sz="1000" dirty="0">
                          <a:effectLst/>
                        </a:rPr>
                        <a:t>0.01</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lnSpc>
                          <a:spcPts val="1000"/>
                        </a:lnSpc>
                        <a:spcBef>
                          <a:spcPts val="300"/>
                        </a:spcBef>
                        <a:buNone/>
                      </a:pPr>
                      <a:r>
                        <a:rPr lang="en-US" sz="1000" dirty="0">
                          <a:effectLst/>
                        </a:rPr>
                        <a:t>0.001</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lnSpc>
                          <a:spcPts val="1000"/>
                        </a:lnSpc>
                        <a:spcBef>
                          <a:spcPts val="300"/>
                        </a:spcBef>
                        <a:buNone/>
                      </a:pPr>
                      <a:r>
                        <a:rPr lang="en-US" sz="1000" dirty="0">
                          <a:effectLst/>
                        </a:rPr>
                        <a:t>0.001</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lnSpc>
                          <a:spcPts val="1000"/>
                        </a:lnSpc>
                        <a:spcBef>
                          <a:spcPts val="300"/>
                        </a:spcBef>
                        <a:buNone/>
                      </a:pPr>
                      <a:r>
                        <a:rPr lang="en-US" sz="1000" dirty="0">
                          <a:effectLst/>
                        </a:rPr>
                        <a:t>0.01</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lnSpc>
                          <a:spcPts val="1000"/>
                        </a:lnSpc>
                        <a:spcBef>
                          <a:spcPts val="300"/>
                        </a:spcBef>
                        <a:buNone/>
                      </a:pPr>
                      <a:r>
                        <a:rPr lang="en-US" sz="1000" dirty="0">
                          <a:effectLst/>
                        </a:rPr>
                        <a:t>0.001</a:t>
                      </a:r>
                      <a:endParaRPr lang="uk-UA"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74591567"/>
                  </a:ext>
                </a:extLst>
              </a:tr>
            </a:tbl>
          </a:graphicData>
        </a:graphic>
      </p:graphicFrame>
      <p:sp>
        <p:nvSpPr>
          <p:cNvPr id="6" name="Стрелка: вправо 5">
            <a:extLst>
              <a:ext uri="{FF2B5EF4-FFF2-40B4-BE49-F238E27FC236}">
                <a16:creationId xmlns:a16="http://schemas.microsoft.com/office/drawing/2014/main" id="{F46A0C26-12ED-8855-BB1B-D25D3EEE116F}"/>
              </a:ext>
            </a:extLst>
          </p:cNvPr>
          <p:cNvSpPr/>
          <p:nvPr/>
        </p:nvSpPr>
        <p:spPr>
          <a:xfrm>
            <a:off x="7395717" y="2688094"/>
            <a:ext cx="1116418" cy="388504"/>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a:extLst>
              <a:ext uri="{FF2B5EF4-FFF2-40B4-BE49-F238E27FC236}">
                <a16:creationId xmlns:a16="http://schemas.microsoft.com/office/drawing/2014/main" id="{C7FF0F8C-B29C-9B63-73CA-3C6D23AF00A1}"/>
              </a:ext>
            </a:extLst>
          </p:cNvPr>
          <p:cNvSpPr txBox="1"/>
          <p:nvPr/>
        </p:nvSpPr>
        <p:spPr>
          <a:xfrm>
            <a:off x="7385084" y="2772918"/>
            <a:ext cx="1116418" cy="230832"/>
          </a:xfrm>
          <a:prstGeom prst="rect">
            <a:avLst/>
          </a:prstGeom>
          <a:noFill/>
        </p:spPr>
        <p:txBody>
          <a:bodyPr wrap="square" rtlCol="0">
            <a:spAutoFit/>
          </a:bodyPr>
          <a:lstStyle/>
          <a:p>
            <a:r>
              <a:rPr lang="en-US" sz="900" dirty="0"/>
              <a:t>Stepwise regression</a:t>
            </a:r>
            <a:endParaRPr lang="uk-UA" sz="900" dirty="0"/>
          </a:p>
        </p:txBody>
      </p:sp>
      <p:sp>
        <p:nvSpPr>
          <p:cNvPr id="26" name="TextBox 25">
            <a:extLst>
              <a:ext uri="{FF2B5EF4-FFF2-40B4-BE49-F238E27FC236}">
                <a16:creationId xmlns:a16="http://schemas.microsoft.com/office/drawing/2014/main" id="{8446679A-66A4-E8AB-4E60-ED99561F8A52}"/>
              </a:ext>
            </a:extLst>
          </p:cNvPr>
          <p:cNvSpPr txBox="1"/>
          <p:nvPr/>
        </p:nvSpPr>
        <p:spPr>
          <a:xfrm>
            <a:off x="8618902" y="2759271"/>
            <a:ext cx="986827" cy="246221"/>
          </a:xfrm>
          <a:prstGeom prst="rect">
            <a:avLst/>
          </a:prstGeom>
          <a:noFill/>
        </p:spPr>
        <p:txBody>
          <a:bodyPr wrap="square" rtlCol="0">
            <a:spAutoFit/>
          </a:bodyPr>
          <a:lstStyle/>
          <a:p>
            <a:r>
              <a:rPr lang="en-US" sz="1000" dirty="0"/>
              <a:t>K = 21 </a:t>
            </a:r>
            <a:r>
              <a:rPr lang="en-US" sz="1000" dirty="0">
                <a:sym typeface="Wingdings" panose="05000000000000000000" pitchFamily="2" charset="2"/>
              </a:rPr>
              <a:t></a:t>
            </a:r>
            <a:r>
              <a:rPr lang="en-US" sz="1000" dirty="0"/>
              <a:t> 4</a:t>
            </a:r>
            <a:endParaRPr lang="uk-UA" sz="1000" dirty="0"/>
          </a:p>
        </p:txBody>
      </p:sp>
      <p:sp>
        <p:nvSpPr>
          <p:cNvPr id="27" name="TextBox 26">
            <a:extLst>
              <a:ext uri="{FF2B5EF4-FFF2-40B4-BE49-F238E27FC236}">
                <a16:creationId xmlns:a16="http://schemas.microsoft.com/office/drawing/2014/main" id="{CAB3A4B4-508B-918D-9E40-1BD2A998672D}"/>
              </a:ext>
            </a:extLst>
          </p:cNvPr>
          <p:cNvSpPr txBox="1"/>
          <p:nvPr/>
        </p:nvSpPr>
        <p:spPr>
          <a:xfrm>
            <a:off x="6127609" y="3095911"/>
            <a:ext cx="3831204" cy="400110"/>
          </a:xfrm>
          <a:prstGeom prst="rect">
            <a:avLst/>
          </a:prstGeom>
          <a:noFill/>
        </p:spPr>
        <p:txBody>
          <a:bodyPr wrap="square" rtlCol="0">
            <a:spAutoFit/>
          </a:bodyPr>
          <a:lstStyle/>
          <a:p>
            <a:r>
              <a:rPr lang="en-US" sz="1000" i="1" dirty="0"/>
              <a:t>Example (subject S1)</a:t>
            </a:r>
            <a:r>
              <a:rPr lang="en-US" sz="1000" dirty="0"/>
              <a:t>:</a:t>
            </a:r>
          </a:p>
          <a:p>
            <a:r>
              <a:rPr lang="en-US" sz="1000" dirty="0"/>
              <a:t>Tpt6 = </a:t>
            </a:r>
            <a:r>
              <a:rPr lang="en-GB" sz="1000" dirty="0"/>
              <a:t>-3698,2 + 0.936 BPs + 0.403 HR - 0.28By + 0.225 </a:t>
            </a:r>
            <a:r>
              <a:rPr lang="en-GB" sz="1000" dirty="0" err="1"/>
              <a:t>Bt</a:t>
            </a:r>
            <a:r>
              <a:rPr lang="en-GB" sz="1000" dirty="0"/>
              <a:t> </a:t>
            </a:r>
            <a:endParaRPr lang="uk-UA" sz="1000" dirty="0"/>
          </a:p>
        </p:txBody>
      </p:sp>
      <p:graphicFrame>
        <p:nvGraphicFramePr>
          <p:cNvPr id="28" name="Таблица 27">
            <a:extLst>
              <a:ext uri="{FF2B5EF4-FFF2-40B4-BE49-F238E27FC236}">
                <a16:creationId xmlns:a16="http://schemas.microsoft.com/office/drawing/2014/main" id="{7F525C90-CD53-19CE-B54D-D2E82831BF30}"/>
              </a:ext>
            </a:extLst>
          </p:cNvPr>
          <p:cNvGraphicFramePr>
            <a:graphicFrameLocks noGrp="1"/>
          </p:cNvGraphicFramePr>
          <p:nvPr>
            <p:extLst>
              <p:ext uri="{D42A27DB-BD31-4B8C-83A1-F6EECF244321}">
                <p14:modId xmlns:p14="http://schemas.microsoft.com/office/powerpoint/2010/main" val="2057203692"/>
              </p:ext>
            </p:extLst>
          </p:nvPr>
        </p:nvGraphicFramePr>
        <p:xfrm>
          <a:off x="6221071" y="3759217"/>
          <a:ext cx="3131159" cy="2912932"/>
        </p:xfrm>
        <a:graphic>
          <a:graphicData uri="http://schemas.openxmlformats.org/drawingml/2006/table">
            <a:tbl>
              <a:tblPr firstRow="1" firstCol="1" bandRow="1" bandCol="1">
                <a:tableStyleId>{5C22544A-7EE6-4342-B048-85BDC9FD1C3A}</a:tableStyleId>
              </a:tblPr>
              <a:tblGrid>
                <a:gridCol w="924369">
                  <a:extLst>
                    <a:ext uri="{9D8B030D-6E8A-4147-A177-3AD203B41FA5}">
                      <a16:colId xmlns:a16="http://schemas.microsoft.com/office/drawing/2014/main" val="2811495957"/>
                    </a:ext>
                  </a:extLst>
                </a:gridCol>
                <a:gridCol w="551341">
                  <a:extLst>
                    <a:ext uri="{9D8B030D-6E8A-4147-A177-3AD203B41FA5}">
                      <a16:colId xmlns:a16="http://schemas.microsoft.com/office/drawing/2014/main" val="3433064548"/>
                    </a:ext>
                  </a:extLst>
                </a:gridCol>
                <a:gridCol w="552054">
                  <a:extLst>
                    <a:ext uri="{9D8B030D-6E8A-4147-A177-3AD203B41FA5}">
                      <a16:colId xmlns:a16="http://schemas.microsoft.com/office/drawing/2014/main" val="2903421757"/>
                    </a:ext>
                  </a:extLst>
                </a:gridCol>
                <a:gridCol w="551341">
                  <a:extLst>
                    <a:ext uri="{9D8B030D-6E8A-4147-A177-3AD203B41FA5}">
                      <a16:colId xmlns:a16="http://schemas.microsoft.com/office/drawing/2014/main" val="684565476"/>
                    </a:ext>
                  </a:extLst>
                </a:gridCol>
                <a:gridCol w="552054">
                  <a:extLst>
                    <a:ext uri="{9D8B030D-6E8A-4147-A177-3AD203B41FA5}">
                      <a16:colId xmlns:a16="http://schemas.microsoft.com/office/drawing/2014/main" val="2301580637"/>
                    </a:ext>
                  </a:extLst>
                </a:gridCol>
              </a:tblGrid>
              <a:tr h="132406">
                <a:tc>
                  <a:txBody>
                    <a:bodyPr/>
                    <a:lstStyle/>
                    <a:p>
                      <a:pPr algn="ctr">
                        <a:lnSpc>
                          <a:spcPts val="1000"/>
                        </a:lnSpc>
                        <a:spcBef>
                          <a:spcPts val="300"/>
                        </a:spcBef>
                        <a:buNone/>
                      </a:pPr>
                      <a:r>
                        <a:rPr lang="uk-UA" sz="800">
                          <a:effectLst/>
                        </a:rPr>
                        <a:t> </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uk-UA" sz="800" dirty="0">
                          <a:solidFill>
                            <a:schemeClr val="tx1"/>
                          </a:solidFill>
                          <a:effectLst/>
                        </a:rPr>
                        <a:t>Tpt6</a:t>
                      </a:r>
                      <a:endParaRPr lang="uk-UA" sz="85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uk-UA" sz="800">
                          <a:solidFill>
                            <a:schemeClr val="tx1"/>
                          </a:solidFill>
                          <a:effectLst/>
                        </a:rPr>
                        <a:t>Tpt5</a:t>
                      </a:r>
                      <a:endParaRPr lang="uk-UA" sz="85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uk-UA" sz="800" dirty="0">
                          <a:solidFill>
                            <a:schemeClr val="tx1"/>
                          </a:solidFill>
                          <a:effectLst/>
                        </a:rPr>
                        <a:t>Rel6</a:t>
                      </a:r>
                      <a:endParaRPr lang="uk-UA" sz="85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uk-UA" sz="800" dirty="0">
                          <a:solidFill>
                            <a:schemeClr val="tx1"/>
                          </a:solidFill>
                          <a:effectLst/>
                        </a:rPr>
                        <a:t>Rel5</a:t>
                      </a:r>
                      <a:endParaRPr lang="uk-UA" sz="85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35788874"/>
                  </a:ext>
                </a:extLst>
              </a:tr>
              <a:tr h="132406">
                <a:tc>
                  <a:txBody>
                    <a:bodyPr/>
                    <a:lstStyle/>
                    <a:p>
                      <a:pPr algn="ctr">
                        <a:lnSpc>
                          <a:spcPts val="1000"/>
                        </a:lnSpc>
                        <a:spcBef>
                          <a:spcPts val="300"/>
                        </a:spcBef>
                        <a:buNone/>
                      </a:pPr>
                      <a:r>
                        <a:rPr lang="uk-UA" sz="800">
                          <a:effectLst/>
                        </a:rPr>
                        <a:t>BPs</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dirty="0">
                          <a:effectLst/>
                        </a:rPr>
                        <a:t>+++</a:t>
                      </a:r>
                      <a:r>
                        <a:rPr lang="uk-UA" sz="800" b="1" dirty="0">
                          <a:effectLst/>
                        </a:rPr>
                        <a:t>+</a:t>
                      </a: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dirty="0">
                          <a:effectLst/>
                        </a:rPr>
                        <a:t>+</a:t>
                      </a: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dirty="0">
                          <a:effectLst/>
                        </a:rPr>
                        <a:t>+</a:t>
                      </a: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642411512"/>
                  </a:ext>
                </a:extLst>
              </a:tr>
              <a:tr h="132406">
                <a:tc>
                  <a:txBody>
                    <a:bodyPr/>
                    <a:lstStyle/>
                    <a:p>
                      <a:pPr algn="ctr">
                        <a:lnSpc>
                          <a:spcPts val="1000"/>
                        </a:lnSpc>
                        <a:spcBef>
                          <a:spcPts val="300"/>
                        </a:spcBef>
                        <a:buNone/>
                      </a:pPr>
                      <a:r>
                        <a:rPr lang="uk-UA" sz="800">
                          <a:effectLst/>
                        </a:rPr>
                        <a:t>BPd</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850653017"/>
                  </a:ext>
                </a:extLst>
              </a:tr>
              <a:tr h="132406">
                <a:tc>
                  <a:txBody>
                    <a:bodyPr/>
                    <a:lstStyle/>
                    <a:p>
                      <a:pPr algn="ctr">
                        <a:lnSpc>
                          <a:spcPts val="1000"/>
                        </a:lnSpc>
                        <a:spcBef>
                          <a:spcPts val="300"/>
                        </a:spcBef>
                        <a:buNone/>
                      </a:pPr>
                      <a:r>
                        <a:rPr lang="uk-UA" sz="800">
                          <a:effectLst/>
                        </a:rPr>
                        <a:t>HR</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dirty="0">
                          <a:effectLst/>
                        </a:rPr>
                        <a:t>++</a:t>
                      </a:r>
                      <a:r>
                        <a:rPr lang="uk-UA" sz="800" b="1" dirty="0">
                          <a:effectLst/>
                        </a:rPr>
                        <a:t>+</a:t>
                      </a: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857618023"/>
                  </a:ext>
                </a:extLst>
              </a:tr>
              <a:tr h="132406">
                <a:tc>
                  <a:txBody>
                    <a:bodyPr/>
                    <a:lstStyle/>
                    <a:p>
                      <a:pPr algn="ctr">
                        <a:lnSpc>
                          <a:spcPts val="1000"/>
                        </a:lnSpc>
                        <a:spcBef>
                          <a:spcPts val="300"/>
                        </a:spcBef>
                        <a:buNone/>
                      </a:pPr>
                      <a:r>
                        <a:rPr lang="uk-UA" sz="800">
                          <a:effectLst/>
                        </a:rPr>
                        <a:t>SWspeed</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uk-UA" sz="800" b="1" dirty="0">
                          <a:effectLst/>
                        </a:rPr>
                        <a:t> </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694676714"/>
                  </a:ext>
                </a:extLst>
              </a:tr>
              <a:tr h="132406">
                <a:tc>
                  <a:txBody>
                    <a:bodyPr/>
                    <a:lstStyle/>
                    <a:p>
                      <a:pPr algn="ctr">
                        <a:lnSpc>
                          <a:spcPts val="1000"/>
                        </a:lnSpc>
                        <a:spcBef>
                          <a:spcPts val="300"/>
                        </a:spcBef>
                        <a:buNone/>
                      </a:pPr>
                      <a:r>
                        <a:rPr lang="uk-UA" sz="800">
                          <a:effectLst/>
                        </a:rPr>
                        <a:t>SWdencity-1</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700874811"/>
                  </a:ext>
                </a:extLst>
              </a:tr>
              <a:tr h="132406">
                <a:tc>
                  <a:txBody>
                    <a:bodyPr/>
                    <a:lstStyle/>
                    <a:p>
                      <a:pPr algn="ctr">
                        <a:lnSpc>
                          <a:spcPts val="1000"/>
                        </a:lnSpc>
                        <a:spcBef>
                          <a:spcPts val="300"/>
                        </a:spcBef>
                        <a:buNone/>
                      </a:pPr>
                      <a:r>
                        <a:rPr lang="uk-UA" sz="800">
                          <a:effectLst/>
                        </a:rPr>
                        <a:t>SWdencity-3</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993985986"/>
                  </a:ext>
                </a:extLst>
              </a:tr>
              <a:tr h="132406">
                <a:tc>
                  <a:txBody>
                    <a:bodyPr/>
                    <a:lstStyle/>
                    <a:p>
                      <a:pPr algn="ctr">
                        <a:lnSpc>
                          <a:spcPts val="1000"/>
                        </a:lnSpc>
                        <a:spcBef>
                          <a:spcPts val="300"/>
                        </a:spcBef>
                        <a:buNone/>
                      </a:pPr>
                      <a:r>
                        <a:rPr lang="uk-UA" sz="800">
                          <a:effectLst/>
                        </a:rPr>
                        <a:t>SWdencity-6</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094395892"/>
                  </a:ext>
                </a:extLst>
              </a:tr>
              <a:tr h="132406">
                <a:tc>
                  <a:txBody>
                    <a:bodyPr/>
                    <a:lstStyle/>
                    <a:p>
                      <a:pPr algn="ctr">
                        <a:lnSpc>
                          <a:spcPts val="1000"/>
                        </a:lnSpc>
                        <a:spcBef>
                          <a:spcPts val="300"/>
                        </a:spcBef>
                        <a:buNone/>
                      </a:pPr>
                      <a:r>
                        <a:rPr lang="uk-UA" sz="800">
                          <a:effectLst/>
                        </a:rPr>
                        <a:t>SWdencity</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094895154"/>
                  </a:ext>
                </a:extLst>
              </a:tr>
              <a:tr h="132406">
                <a:tc>
                  <a:txBody>
                    <a:bodyPr/>
                    <a:lstStyle/>
                    <a:p>
                      <a:pPr algn="ctr">
                        <a:lnSpc>
                          <a:spcPts val="1000"/>
                        </a:lnSpc>
                        <a:spcBef>
                          <a:spcPts val="300"/>
                        </a:spcBef>
                        <a:buNone/>
                      </a:pPr>
                      <a:r>
                        <a:rPr lang="uk-UA" sz="800">
                          <a:effectLst/>
                        </a:rPr>
                        <a:t>Kp</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799830900"/>
                  </a:ext>
                </a:extLst>
              </a:tr>
              <a:tr h="132406">
                <a:tc>
                  <a:txBody>
                    <a:bodyPr/>
                    <a:lstStyle/>
                    <a:p>
                      <a:pPr algn="ctr">
                        <a:lnSpc>
                          <a:spcPts val="1000"/>
                        </a:lnSpc>
                        <a:spcBef>
                          <a:spcPts val="300"/>
                        </a:spcBef>
                        <a:buNone/>
                      </a:pPr>
                      <a:r>
                        <a:rPr lang="uk-UA" sz="800">
                          <a:effectLst/>
                        </a:rPr>
                        <a:t>A</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205420558"/>
                  </a:ext>
                </a:extLst>
              </a:tr>
              <a:tr h="132406">
                <a:tc>
                  <a:txBody>
                    <a:bodyPr/>
                    <a:lstStyle/>
                    <a:p>
                      <a:pPr algn="ctr">
                        <a:lnSpc>
                          <a:spcPts val="1000"/>
                        </a:lnSpc>
                        <a:spcBef>
                          <a:spcPts val="300"/>
                        </a:spcBef>
                        <a:buNone/>
                      </a:pPr>
                      <a:r>
                        <a:rPr lang="uk-UA" sz="800">
                          <a:effectLst/>
                        </a:rPr>
                        <a:t>Ef 47-68   </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380709497"/>
                  </a:ext>
                </a:extLst>
              </a:tr>
              <a:tr h="132406">
                <a:tc>
                  <a:txBody>
                    <a:bodyPr/>
                    <a:lstStyle/>
                    <a:p>
                      <a:pPr algn="ctr">
                        <a:lnSpc>
                          <a:spcPts val="1000"/>
                        </a:lnSpc>
                        <a:spcBef>
                          <a:spcPts val="300"/>
                        </a:spcBef>
                        <a:buNone/>
                      </a:pPr>
                      <a:r>
                        <a:rPr lang="uk-UA" sz="800">
                          <a:effectLst/>
                        </a:rPr>
                        <a:t>Ef 115-195</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729290340"/>
                  </a:ext>
                </a:extLst>
              </a:tr>
              <a:tr h="132406">
                <a:tc>
                  <a:txBody>
                    <a:bodyPr/>
                    <a:lstStyle/>
                    <a:p>
                      <a:pPr algn="ctr">
                        <a:lnSpc>
                          <a:spcPts val="1000"/>
                        </a:lnSpc>
                        <a:spcBef>
                          <a:spcPts val="300"/>
                        </a:spcBef>
                        <a:buNone/>
                      </a:pPr>
                      <a:r>
                        <a:rPr lang="uk-UA" sz="800">
                          <a:effectLst/>
                        </a:rPr>
                        <a:t>Ef 310-580</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dirty="0">
                          <a:effectLst/>
                        </a:rPr>
                        <a:t> </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530311529"/>
                  </a:ext>
                </a:extLst>
              </a:tr>
              <a:tr h="132406">
                <a:tc>
                  <a:txBody>
                    <a:bodyPr/>
                    <a:lstStyle/>
                    <a:p>
                      <a:pPr algn="ctr">
                        <a:lnSpc>
                          <a:spcPts val="1000"/>
                        </a:lnSpc>
                        <a:spcBef>
                          <a:spcPts val="300"/>
                        </a:spcBef>
                        <a:buNone/>
                      </a:pPr>
                      <a:r>
                        <a:rPr lang="uk-UA" sz="800">
                          <a:effectLst/>
                        </a:rPr>
                        <a:t>Ef 761-1220</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dirty="0">
                          <a:effectLst/>
                        </a:rPr>
                        <a:t> </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206850564"/>
                  </a:ext>
                </a:extLst>
              </a:tr>
              <a:tr h="132406">
                <a:tc>
                  <a:txBody>
                    <a:bodyPr/>
                    <a:lstStyle/>
                    <a:p>
                      <a:pPr algn="ctr">
                        <a:lnSpc>
                          <a:spcPts val="1000"/>
                        </a:lnSpc>
                        <a:spcBef>
                          <a:spcPts val="300"/>
                        </a:spcBef>
                        <a:buNone/>
                      </a:pPr>
                      <a:r>
                        <a:rPr lang="uk-UA" sz="800">
                          <a:effectLst/>
                        </a:rPr>
                        <a:t>Ef 1060-1900</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2544703302"/>
                  </a:ext>
                </a:extLst>
              </a:tr>
              <a:tr h="132406">
                <a:tc>
                  <a:txBody>
                    <a:bodyPr/>
                    <a:lstStyle/>
                    <a:p>
                      <a:pPr algn="ctr">
                        <a:lnSpc>
                          <a:spcPts val="1000"/>
                        </a:lnSpc>
                        <a:spcBef>
                          <a:spcPts val="300"/>
                        </a:spcBef>
                        <a:buNone/>
                      </a:pPr>
                      <a:r>
                        <a:rPr lang="uk-UA" sz="800">
                          <a:effectLst/>
                        </a:rPr>
                        <a:t>Bx</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97360498"/>
                  </a:ext>
                </a:extLst>
              </a:tr>
              <a:tr h="132406">
                <a:tc>
                  <a:txBody>
                    <a:bodyPr/>
                    <a:lstStyle/>
                    <a:p>
                      <a:pPr algn="ctr">
                        <a:lnSpc>
                          <a:spcPts val="1000"/>
                        </a:lnSpc>
                        <a:spcBef>
                          <a:spcPts val="300"/>
                        </a:spcBef>
                        <a:buNone/>
                      </a:pPr>
                      <a:r>
                        <a:rPr lang="uk-UA" sz="800">
                          <a:effectLst/>
                        </a:rPr>
                        <a:t>By</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uk-UA" sz="800" b="1">
                          <a:effectLst/>
                        </a:rPr>
                        <a:t>+</a:t>
                      </a: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a:effectLst/>
                        </a:rPr>
                        <a:t>+</a:t>
                      </a: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4221254743"/>
                  </a:ext>
                </a:extLst>
              </a:tr>
              <a:tr h="132406">
                <a:tc>
                  <a:txBody>
                    <a:bodyPr/>
                    <a:lstStyle/>
                    <a:p>
                      <a:pPr algn="ctr">
                        <a:lnSpc>
                          <a:spcPts val="1000"/>
                        </a:lnSpc>
                        <a:spcBef>
                          <a:spcPts val="300"/>
                        </a:spcBef>
                        <a:buNone/>
                      </a:pPr>
                      <a:r>
                        <a:rPr lang="uk-UA" sz="800">
                          <a:effectLst/>
                        </a:rPr>
                        <a:t>Bz</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72005766"/>
                  </a:ext>
                </a:extLst>
              </a:tr>
              <a:tr h="132406">
                <a:tc>
                  <a:txBody>
                    <a:bodyPr/>
                    <a:lstStyle/>
                    <a:p>
                      <a:pPr algn="ctr">
                        <a:lnSpc>
                          <a:spcPts val="1000"/>
                        </a:lnSpc>
                        <a:spcBef>
                          <a:spcPts val="300"/>
                        </a:spcBef>
                        <a:buNone/>
                      </a:pPr>
                      <a:r>
                        <a:rPr lang="uk-UA" sz="800">
                          <a:effectLst/>
                        </a:rPr>
                        <a:t>Bt</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a:effectLst/>
                        </a:rPr>
                        <a:t>+</a:t>
                      </a:r>
                      <a:r>
                        <a:rPr lang="uk-UA" sz="800" b="1">
                          <a:effectLst/>
                        </a:rPr>
                        <a:t>+</a:t>
                      </a: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165331270"/>
                  </a:ext>
                </a:extLst>
              </a:tr>
              <a:tr h="132406">
                <a:tc>
                  <a:txBody>
                    <a:bodyPr/>
                    <a:lstStyle/>
                    <a:p>
                      <a:pPr algn="ctr">
                        <a:lnSpc>
                          <a:spcPts val="1000"/>
                        </a:lnSpc>
                        <a:spcBef>
                          <a:spcPts val="300"/>
                        </a:spcBef>
                        <a:buNone/>
                      </a:pPr>
                      <a:r>
                        <a:rPr lang="uk-UA" sz="800">
                          <a:effectLst/>
                        </a:rPr>
                        <a:t>AIn</a:t>
                      </a:r>
                      <a:endParaRPr lang="uk-UA" sz="85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uk-UA" sz="800" b="1">
                          <a:effectLst/>
                        </a:rPr>
                        <a:t> </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1043344531"/>
                  </a:ext>
                </a:extLst>
              </a:tr>
              <a:tr h="132406">
                <a:tc>
                  <a:txBody>
                    <a:bodyPr/>
                    <a:lstStyle/>
                    <a:p>
                      <a:pPr algn="ctr">
                        <a:lnSpc>
                          <a:spcPts val="1000"/>
                        </a:lnSpc>
                        <a:spcBef>
                          <a:spcPts val="300"/>
                        </a:spcBef>
                        <a:buNone/>
                      </a:pPr>
                      <a:r>
                        <a:rPr lang="uk-UA" sz="800" dirty="0" err="1">
                          <a:effectLst/>
                        </a:rPr>
                        <a:t>Atm.Pressure</a:t>
                      </a:r>
                      <a:endParaRPr lang="uk-UA" sz="85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a:effectLst/>
                        </a:rPr>
                        <a:t>+</a:t>
                      </a:r>
                      <a:endParaRPr lang="uk-UA" sz="850" b="1">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000"/>
                        </a:lnSpc>
                        <a:spcBef>
                          <a:spcPts val="300"/>
                        </a:spcBef>
                        <a:buNone/>
                      </a:pPr>
                      <a:r>
                        <a:rPr lang="en-US" sz="800" b="1" dirty="0">
                          <a:effectLst/>
                        </a:rPr>
                        <a:t>++++</a:t>
                      </a:r>
                      <a:endParaRPr lang="uk-UA" sz="85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78509688"/>
                  </a:ext>
                </a:extLst>
              </a:tr>
            </a:tbl>
          </a:graphicData>
        </a:graphic>
      </p:graphicFrame>
      <p:pic>
        <p:nvPicPr>
          <p:cNvPr id="30" name="Рисунок 29">
            <a:extLst>
              <a:ext uri="{FF2B5EF4-FFF2-40B4-BE49-F238E27FC236}">
                <a16:creationId xmlns:a16="http://schemas.microsoft.com/office/drawing/2014/main" id="{1FD14FC2-A2DE-5447-6343-B92290E469BC}"/>
              </a:ext>
            </a:extLst>
          </p:cNvPr>
          <p:cNvPicPr>
            <a:picLocks noChangeAspect="1"/>
          </p:cNvPicPr>
          <p:nvPr/>
        </p:nvPicPr>
        <p:blipFill>
          <a:blip r:embed="rId3"/>
          <a:stretch>
            <a:fillRect/>
          </a:stretch>
        </p:blipFill>
        <p:spPr>
          <a:xfrm>
            <a:off x="6156188" y="2699228"/>
            <a:ext cx="1132762" cy="324901"/>
          </a:xfrm>
          <a:prstGeom prst="rect">
            <a:avLst/>
          </a:prstGeom>
        </p:spPr>
      </p:pic>
      <p:sp>
        <p:nvSpPr>
          <p:cNvPr id="8" name="TextBox 7">
            <a:extLst>
              <a:ext uri="{FF2B5EF4-FFF2-40B4-BE49-F238E27FC236}">
                <a16:creationId xmlns:a16="http://schemas.microsoft.com/office/drawing/2014/main" id="{183376D4-B870-B827-D3CC-0A079D4DBBC5}"/>
              </a:ext>
            </a:extLst>
          </p:cNvPr>
          <p:cNvSpPr txBox="1"/>
          <p:nvPr/>
        </p:nvSpPr>
        <p:spPr>
          <a:xfrm>
            <a:off x="6127608" y="3530600"/>
            <a:ext cx="4667392" cy="261610"/>
          </a:xfrm>
          <a:prstGeom prst="rect">
            <a:avLst/>
          </a:prstGeom>
          <a:noFill/>
        </p:spPr>
        <p:txBody>
          <a:bodyPr wrap="square" rtlCol="0">
            <a:spAutoFit/>
          </a:bodyPr>
          <a:lstStyle/>
          <a:p>
            <a:r>
              <a:rPr lang="en-GB" sz="1100" b="1" dirty="0"/>
              <a:t>Table 3. Summarized informative independent variables by all models</a:t>
            </a:r>
            <a:endParaRPr lang="uk-UA" sz="1100" b="1" dirty="0"/>
          </a:p>
        </p:txBody>
      </p:sp>
    </p:spTree>
    <p:extLst>
      <p:ext uri="{BB962C8B-B14F-4D97-AF65-F5344CB8AC3E}">
        <p14:creationId xmlns:p14="http://schemas.microsoft.com/office/powerpoint/2010/main" val="406484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1384</TotalTime>
  <Words>3240</Words>
  <Application>Microsoft Office PowerPoint</Application>
  <PresentationFormat>Широкоэкранный</PresentationFormat>
  <Paragraphs>612</Paragraphs>
  <Slides>12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Arial</vt:lpstr>
      <vt:lpstr>Calibri</vt:lpstr>
      <vt:lpstr>Calibri Light</vt:lpstr>
      <vt:lpstr>Comic Sans MS</vt:lpstr>
      <vt:lpstr>Courier New</vt:lpstr>
      <vt:lpstr>Times</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MOOLCHAND SHARMA</dc:creator>
  <cp:lastModifiedBy>User</cp:lastModifiedBy>
  <cp:revision>57</cp:revision>
  <dcterms:created xsi:type="dcterms:W3CDTF">2021-02-05T14:09:33Z</dcterms:created>
  <dcterms:modified xsi:type="dcterms:W3CDTF">2025-08-01T21:50:09Z</dcterms:modified>
</cp:coreProperties>
</file>