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67" r:id="rId4"/>
    <p:sldId id="278" r:id="rId5"/>
    <p:sldId id="260" r:id="rId6"/>
    <p:sldId id="263" r:id="rId7"/>
    <p:sldId id="264" r:id="rId8"/>
    <p:sldId id="271" r:id="rId9"/>
    <p:sldId id="256" r:id="rId10"/>
    <p:sldId id="257" r:id="rId11"/>
    <p:sldId id="275" r:id="rId12"/>
    <p:sldId id="268" r:id="rId13"/>
    <p:sldId id="280" r:id="rId14"/>
    <p:sldId id="265" r:id="rId15"/>
    <p:sldId id="274" r:id="rId16"/>
    <p:sldId id="277" r:id="rId17"/>
    <p:sldId id="269" r:id="rId18"/>
    <p:sldId id="270" r:id="rId19"/>
    <p:sldId id="272" r:id="rId20"/>
    <p:sldId id="27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9CC4-52D8-4BBA-9E64-0F6565EAB5EE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D870-AF5B-41C0-A70F-0DD2B6C23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90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9CC4-52D8-4BBA-9E64-0F6565EAB5EE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D870-AF5B-41C0-A70F-0DD2B6C23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3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9CC4-52D8-4BBA-9E64-0F6565EAB5EE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D870-AF5B-41C0-A70F-0DD2B6C23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58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9CC4-52D8-4BBA-9E64-0F6565EAB5EE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D870-AF5B-41C0-A70F-0DD2B6C23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5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9CC4-52D8-4BBA-9E64-0F6565EAB5EE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D870-AF5B-41C0-A70F-0DD2B6C23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888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9CC4-52D8-4BBA-9E64-0F6565EAB5EE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D870-AF5B-41C0-A70F-0DD2B6C23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96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9CC4-52D8-4BBA-9E64-0F6565EAB5EE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D870-AF5B-41C0-A70F-0DD2B6C23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9CC4-52D8-4BBA-9E64-0F6565EAB5EE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D870-AF5B-41C0-A70F-0DD2B6C23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26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9CC4-52D8-4BBA-9E64-0F6565EAB5EE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D870-AF5B-41C0-A70F-0DD2B6C23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9CC4-52D8-4BBA-9E64-0F6565EAB5EE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D870-AF5B-41C0-A70F-0DD2B6C23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81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9CC4-52D8-4BBA-9E64-0F6565EAB5EE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D870-AF5B-41C0-A70F-0DD2B6C23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81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29CC4-52D8-4BBA-9E64-0F6565EAB5EE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FD870-AF5B-41C0-A70F-0DD2B6C23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24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1.png"/><Relationship Id="rId7" Type="http://schemas.openxmlformats.org/officeDocument/2006/relationships/image" Target="../media/image4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22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13.jp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9.jp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5" Type="http://schemas.openxmlformats.org/officeDocument/2006/relationships/image" Target="../media/image14.jp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48.jp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44395"/>
          </a:xfrm>
        </p:spPr>
        <p:txBody>
          <a:bodyPr/>
          <a:lstStyle/>
          <a:p>
            <a:r>
              <a:rPr lang="uk-UA" b="1" dirty="0" smtClean="0">
                <a:solidFill>
                  <a:srgbClr val="FFC000"/>
                </a:solidFill>
              </a:rPr>
              <a:t>Склад слова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0026" y="4434348"/>
            <a:ext cx="5614219" cy="172064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Валентина Жук,</a:t>
            </a:r>
          </a:p>
          <a:p>
            <a:pPr algn="r"/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к.п.н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., старший науковий співробітник відділу освіти дітей з порушеннями слуху Інституту спеціальної педагогіки і психології імені Миколи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Ярмаченка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 НАПН України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10307" t="3905" r="13340"/>
          <a:stretch/>
        </p:blipFill>
        <p:spPr>
          <a:xfrm>
            <a:off x="577921" y="191335"/>
            <a:ext cx="1513857" cy="12672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778" y="527546"/>
            <a:ext cx="2234415" cy="8201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687" y="361346"/>
            <a:ext cx="977507" cy="9272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425507"/>
            <a:ext cx="700272" cy="6781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329" y="1103619"/>
            <a:ext cx="1385442" cy="10558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160" y="1288563"/>
            <a:ext cx="1665493" cy="8118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214" y="3961575"/>
            <a:ext cx="1837571" cy="112387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8110" y="4127775"/>
            <a:ext cx="3066232" cy="90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92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" t="72489" r="62543" b="8058"/>
          <a:stretch/>
        </p:blipFill>
        <p:spPr>
          <a:xfrm>
            <a:off x="889822" y="1310802"/>
            <a:ext cx="1814050" cy="13139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0" t="44211" r="8932" b="36403"/>
          <a:stretch/>
        </p:blipFill>
        <p:spPr>
          <a:xfrm>
            <a:off x="562486" y="3075476"/>
            <a:ext cx="2259372" cy="14950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5819" t="-1" b="-809"/>
          <a:stretch/>
        </p:blipFill>
        <p:spPr>
          <a:xfrm>
            <a:off x="2910348" y="1193629"/>
            <a:ext cx="3185652" cy="12812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25819" t="-1" b="-809"/>
          <a:stretch/>
        </p:blipFill>
        <p:spPr>
          <a:xfrm>
            <a:off x="2840781" y="3110474"/>
            <a:ext cx="3185652" cy="128126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3123" y="127871"/>
            <a:ext cx="10950677" cy="1101162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Скажи і покажи: </a:t>
            </a:r>
            <a:r>
              <a:rPr lang="uk-UA" sz="3200" dirty="0" err="1" smtClean="0"/>
              <a:t>пе</a:t>
            </a:r>
            <a:r>
              <a:rPr lang="uk-UA" sz="3200" dirty="0" smtClean="0"/>
              <a:t>́-чи-во, </a:t>
            </a:r>
            <a:r>
              <a:rPr lang="uk-UA" sz="3200" dirty="0" err="1" smtClean="0"/>
              <a:t>шпа́к</a:t>
            </a:r>
            <a:r>
              <a:rPr lang="uk-UA" sz="3200" dirty="0" smtClean="0"/>
              <a:t>;  чо́-бо-ти, </a:t>
            </a:r>
            <a:r>
              <a:rPr lang="uk-UA" sz="3200" dirty="0" err="1" smtClean="0"/>
              <a:t>сло́н</a:t>
            </a:r>
            <a:r>
              <a:rPr lang="uk-UA" sz="3200" dirty="0" smtClean="0"/>
              <a:t>;  </a:t>
            </a:r>
            <a:r>
              <a:rPr lang="uk-UA" sz="3200" dirty="0" err="1" smtClean="0"/>
              <a:t>я́б-лу-ко</a:t>
            </a:r>
            <a:r>
              <a:rPr lang="uk-UA" sz="3200" dirty="0" smtClean="0"/>
              <a:t>, </a:t>
            </a:r>
            <a:r>
              <a:rPr lang="uk-UA" sz="3200" dirty="0" err="1" smtClean="0"/>
              <a:t>крі́т</a:t>
            </a:r>
            <a:r>
              <a:rPr lang="uk-UA" sz="3200" dirty="0" smtClean="0"/>
              <a:t>.</a:t>
            </a: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0223" t="6467" r="14777" b="728"/>
          <a:stretch/>
        </p:blipFill>
        <p:spPr>
          <a:xfrm>
            <a:off x="8079503" y="1310802"/>
            <a:ext cx="1339801" cy="1366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9345" y="1393603"/>
            <a:ext cx="969348" cy="9327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5131" y="2919030"/>
            <a:ext cx="2311321" cy="16641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123" y="3086998"/>
            <a:ext cx="969348" cy="9327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5131" y="4683462"/>
            <a:ext cx="2624169" cy="185941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394" y="4978397"/>
            <a:ext cx="969348" cy="9327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/>
          <a:srcRect t="2903" b="8712"/>
          <a:stretch/>
        </p:blipFill>
        <p:spPr>
          <a:xfrm>
            <a:off x="1037142" y="4978397"/>
            <a:ext cx="1666730" cy="146894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l="25819" t="-1" b="-809"/>
          <a:stretch/>
        </p:blipFill>
        <p:spPr>
          <a:xfrm>
            <a:off x="2840781" y="5072239"/>
            <a:ext cx="3185652" cy="128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6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657" y="1238866"/>
            <a:ext cx="1401532" cy="1401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768" y="1421945"/>
            <a:ext cx="969348" cy="93276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51615" y="147484"/>
            <a:ext cx="11561727" cy="1006681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Скажи і покажи: о-по-</a:t>
            </a:r>
            <a:r>
              <a:rPr lang="uk-UA" sz="2800" dirty="0" err="1" smtClean="0"/>
              <a:t>ло</a:t>
            </a:r>
            <a:r>
              <a:rPr lang="uk-UA" sz="2800" dirty="0" smtClean="0"/>
              <a:t>́-</a:t>
            </a:r>
            <a:r>
              <a:rPr lang="uk-UA" sz="2800" dirty="0" err="1" smtClean="0"/>
              <a:t>ник</a:t>
            </a:r>
            <a:r>
              <a:rPr lang="uk-UA" sz="2800" dirty="0" smtClean="0"/>
              <a:t>, </a:t>
            </a:r>
            <a:r>
              <a:rPr lang="uk-UA" sz="2800" dirty="0" err="1" smtClean="0"/>
              <a:t>ні́с</a:t>
            </a:r>
            <a:r>
              <a:rPr lang="uk-UA" sz="2800" dirty="0"/>
              <a:t>;</a:t>
            </a:r>
            <a:r>
              <a:rPr lang="uk-UA" sz="2800" dirty="0" smtClean="0"/>
              <a:t>   </a:t>
            </a:r>
            <a:r>
              <a:rPr lang="uk-UA" sz="2800" dirty="0" err="1" smtClean="0"/>
              <a:t>че</a:t>
            </a:r>
            <a:r>
              <a:rPr lang="uk-UA" sz="2800" dirty="0" smtClean="0"/>
              <a:t>-ре-па́-</a:t>
            </a:r>
            <a:r>
              <a:rPr lang="uk-UA" sz="2800" dirty="0" err="1" smtClean="0"/>
              <a:t>ха</a:t>
            </a:r>
            <a:r>
              <a:rPr lang="uk-UA" sz="2800" dirty="0" smtClean="0"/>
              <a:t>, </a:t>
            </a:r>
            <a:r>
              <a:rPr lang="uk-UA" sz="2800" dirty="0" err="1" smtClean="0"/>
              <a:t>зу́б</a:t>
            </a:r>
            <a:r>
              <a:rPr lang="uk-UA" sz="2800" dirty="0" smtClean="0"/>
              <a:t>;  </a:t>
            </a:r>
            <a:r>
              <a:rPr lang="uk-UA" sz="2800" dirty="0" err="1" smtClean="0"/>
              <a:t>ско-во-рі́д-ка</a:t>
            </a:r>
            <a:r>
              <a:rPr lang="uk-UA" sz="2800" dirty="0" smtClean="0"/>
              <a:t>, </a:t>
            </a:r>
            <a:r>
              <a:rPr lang="uk-UA" sz="2800" dirty="0" err="1" smtClean="0"/>
              <a:t>ду́б</a:t>
            </a:r>
            <a:r>
              <a:rPr lang="uk-UA" sz="2800" dirty="0" smtClean="0"/>
              <a:t>.  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3847" r="25782" b="2506"/>
          <a:stretch/>
        </p:blipFill>
        <p:spPr>
          <a:xfrm>
            <a:off x="8219768" y="3036990"/>
            <a:ext cx="1042220" cy="11992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951" y="3170220"/>
            <a:ext cx="969348" cy="9327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b="5194"/>
          <a:stretch/>
        </p:blipFill>
        <p:spPr>
          <a:xfrm>
            <a:off x="8140657" y="4425644"/>
            <a:ext cx="1503358" cy="18283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951" y="5154881"/>
            <a:ext cx="969348" cy="9327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15" y="1238866"/>
            <a:ext cx="1560575" cy="15239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t="20055" b="25581"/>
          <a:stretch/>
        </p:blipFill>
        <p:spPr>
          <a:xfrm>
            <a:off x="195708" y="2987661"/>
            <a:ext cx="2645113" cy="14379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l="-315" t="10550" r="2672" b="11797"/>
          <a:stretch/>
        </p:blipFill>
        <p:spPr>
          <a:xfrm>
            <a:off x="280186" y="4919873"/>
            <a:ext cx="2708097" cy="1611962"/>
          </a:xfrm>
          <a:prstGeom prst="rect">
            <a:avLst/>
          </a:prstGeom>
        </p:spPr>
      </p:pic>
      <p:pic>
        <p:nvPicPr>
          <p:cNvPr id="22" name="Объект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6554" r="7644" b="76699"/>
          <a:stretch/>
        </p:blipFill>
        <p:spPr>
          <a:xfrm>
            <a:off x="2840821" y="1321258"/>
            <a:ext cx="4673772" cy="138190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8283" y="3170220"/>
            <a:ext cx="4730906" cy="1280271"/>
          </a:xfrm>
          <a:prstGeom prst="rect">
            <a:avLst/>
          </a:prstGeom>
        </p:spPr>
      </p:pic>
      <p:pic>
        <p:nvPicPr>
          <p:cNvPr id="24" name="Объект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78170" r="7226" b="6309"/>
          <a:stretch/>
        </p:blipFill>
        <p:spPr>
          <a:xfrm>
            <a:off x="2943966" y="5089671"/>
            <a:ext cx="4709986" cy="127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63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097" y="127819"/>
            <a:ext cx="11835755" cy="855407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3200" dirty="0" smtClean="0"/>
              <a:t>Скажи і покажи: під-</a:t>
            </a:r>
            <a:r>
              <a:rPr lang="uk-UA" sz="3200" dirty="0" err="1" smtClean="0"/>
              <a:t>ві</a:t>
            </a:r>
            <a:r>
              <a:rPr lang="uk-UA" sz="3200" dirty="0" smtClean="0"/>
              <a:t>-ко́-</a:t>
            </a:r>
            <a:r>
              <a:rPr lang="uk-UA" sz="3200" dirty="0" err="1" smtClean="0"/>
              <a:t>ння</a:t>
            </a:r>
            <a:r>
              <a:rPr lang="uk-UA" sz="3200" dirty="0" smtClean="0"/>
              <a:t>, </a:t>
            </a:r>
            <a:r>
              <a:rPr lang="uk-UA" sz="3200" dirty="0" err="1" smtClean="0"/>
              <a:t>ков-дра</a:t>
            </a:r>
            <a:r>
              <a:rPr lang="uk-UA" sz="3200" dirty="0" smtClean="0"/>
              <a:t>; </a:t>
            </a:r>
            <a:r>
              <a:rPr lang="uk-UA" sz="3200" dirty="0" err="1" smtClean="0"/>
              <a:t>са</a:t>
            </a:r>
            <a:r>
              <a:rPr lang="uk-UA" sz="3200" dirty="0" smtClean="0"/>
              <a:t>-</a:t>
            </a:r>
            <a:r>
              <a:rPr lang="uk-UA" sz="3200" dirty="0" err="1" smtClean="0"/>
              <a:t>мо</a:t>
            </a:r>
            <a:r>
              <a:rPr lang="uk-UA" sz="3200" dirty="0" smtClean="0"/>
              <a:t>-ка́-ти, </a:t>
            </a:r>
            <a:r>
              <a:rPr lang="uk-UA" sz="3200" dirty="0" err="1" smtClean="0"/>
              <a:t>со</a:t>
            </a:r>
            <a:r>
              <a:rPr lang="uk-UA" sz="3200" dirty="0" smtClean="0"/>
              <a:t>-ва́; ко-</a:t>
            </a:r>
            <a:r>
              <a:rPr lang="uk-UA" sz="3200" dirty="0" err="1" smtClean="0"/>
              <a:t>ше</a:t>
            </a:r>
            <a:r>
              <a:rPr lang="uk-UA" sz="3200" dirty="0" smtClean="0"/>
              <a:t>-ня́-та,  ми́-</a:t>
            </a:r>
            <a:r>
              <a:rPr lang="uk-UA" sz="3200" dirty="0" err="1" smtClean="0"/>
              <a:t>ло</a:t>
            </a:r>
            <a:r>
              <a:rPr lang="uk-UA" sz="3200" dirty="0" smtClean="0"/>
              <a:t>.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7" t="7202" r="30469" b="78556"/>
          <a:stretch/>
        </p:blipFill>
        <p:spPr>
          <a:xfrm>
            <a:off x="9659243" y="1443108"/>
            <a:ext cx="2025790" cy="103735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97" y="1176482"/>
            <a:ext cx="2426283" cy="1525785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77910" r="8054" b="5389"/>
          <a:stretch/>
        </p:blipFill>
        <p:spPr>
          <a:xfrm>
            <a:off x="3077497" y="3329783"/>
            <a:ext cx="3902041" cy="1146927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24795" r="8472" b="59396"/>
          <a:stretch/>
        </p:blipFill>
        <p:spPr>
          <a:xfrm>
            <a:off x="3015199" y="1479660"/>
            <a:ext cx="3902041" cy="10821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-354" t="8791" r="354" b="10797"/>
          <a:stretch/>
        </p:blipFill>
        <p:spPr>
          <a:xfrm>
            <a:off x="7418853" y="1153834"/>
            <a:ext cx="2240390" cy="1548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473" y="2702267"/>
            <a:ext cx="1675986" cy="2117035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4" t="77612" r="30090" b="6496"/>
          <a:stretch/>
        </p:blipFill>
        <p:spPr>
          <a:xfrm>
            <a:off x="9659243" y="3279865"/>
            <a:ext cx="2025790" cy="1147258"/>
          </a:xfrm>
          <a:prstGeom prst="rect">
            <a:avLst/>
          </a:prstGeom>
        </p:spPr>
      </p:pic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6838" r="7080" b="77368"/>
          <a:stretch/>
        </p:blipFill>
        <p:spPr>
          <a:xfrm>
            <a:off x="3408721" y="5490779"/>
            <a:ext cx="3853783" cy="10610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222" y="4917682"/>
            <a:ext cx="2458843" cy="1634106"/>
          </a:xfrm>
          <a:prstGeom prst="rect">
            <a:avLst/>
          </a:prstGeom>
        </p:spPr>
      </p:pic>
      <p:pic>
        <p:nvPicPr>
          <p:cNvPr id="16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7" t="7202" r="30469" b="78556"/>
          <a:stretch/>
        </p:blipFill>
        <p:spPr>
          <a:xfrm>
            <a:off x="9748751" y="5287265"/>
            <a:ext cx="2025790" cy="10373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t="18755" b="3771"/>
          <a:stretch/>
        </p:blipFill>
        <p:spPr>
          <a:xfrm>
            <a:off x="214578" y="3148298"/>
            <a:ext cx="2731135" cy="16702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/>
          <a:srcRect l="4142" r="25130"/>
          <a:stretch/>
        </p:blipFill>
        <p:spPr>
          <a:xfrm>
            <a:off x="88490" y="5165749"/>
            <a:ext cx="332023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28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23996" y="0"/>
            <a:ext cx="11830352" cy="1048795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Скажи і покажи: до-ро́-га, вік-но́;  ле-ле́-ка, </a:t>
            </a:r>
            <a:r>
              <a:rPr lang="uk-UA" sz="3200" dirty="0" err="1" smtClean="0"/>
              <a:t>ло́ж-ка</a:t>
            </a:r>
            <a:r>
              <a:rPr lang="uk-UA" sz="3200" dirty="0" smtClean="0"/>
              <a:t>;  </a:t>
            </a:r>
            <a:r>
              <a:rPr lang="uk-UA" sz="3200" dirty="0" err="1" smtClean="0"/>
              <a:t>гі</a:t>
            </a:r>
            <a:r>
              <a:rPr lang="uk-UA" sz="3200" dirty="0" smtClean="0"/>
              <a:t>-та́-ра, го-ра́.  </a:t>
            </a:r>
            <a:endParaRPr lang="ru-RU" sz="3200" dirty="0"/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t="12515" r="61226" b="68538"/>
          <a:stretch/>
        </p:blipFill>
        <p:spPr>
          <a:xfrm>
            <a:off x="223996" y="1307763"/>
            <a:ext cx="2401217" cy="1659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4687" b="360"/>
          <a:stretch/>
        </p:blipFill>
        <p:spPr>
          <a:xfrm>
            <a:off x="2496471" y="1519988"/>
            <a:ext cx="3071675" cy="11298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t="71779" r="66969" b="8804"/>
          <a:stretch/>
        </p:blipFill>
        <p:spPr>
          <a:xfrm>
            <a:off x="373626" y="3156155"/>
            <a:ext cx="1858297" cy="18386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4687" b="360"/>
          <a:stretch/>
        </p:blipFill>
        <p:spPr>
          <a:xfrm>
            <a:off x="2625213" y="3248109"/>
            <a:ext cx="3071675" cy="11298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12" y="4941036"/>
            <a:ext cx="1940959" cy="16330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24687" b="360"/>
          <a:stretch/>
        </p:blipFill>
        <p:spPr>
          <a:xfrm>
            <a:off x="2625212" y="5056331"/>
            <a:ext cx="3071675" cy="11298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9" t="5714" r="21308" b="72977"/>
          <a:stretch/>
        </p:blipFill>
        <p:spPr>
          <a:xfrm>
            <a:off x="9019958" y="1238866"/>
            <a:ext cx="2424790" cy="11846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8333" r="40313" b="72434"/>
          <a:stretch/>
        </p:blipFill>
        <p:spPr>
          <a:xfrm>
            <a:off x="9181442" y="3052563"/>
            <a:ext cx="2101822" cy="10964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8424" y="983629"/>
            <a:ext cx="2663796" cy="1902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5768" y="3248109"/>
            <a:ext cx="2008297" cy="1307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4935" y="4668216"/>
            <a:ext cx="2896507" cy="19059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9" t="5714" r="21308" b="72977"/>
          <a:stretch/>
        </p:blipFill>
        <p:spPr>
          <a:xfrm>
            <a:off x="9319842" y="4994787"/>
            <a:ext cx="2424790" cy="11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32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23787" cy="655411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Назви малюнки. Добери схеми до слів. </a:t>
            </a:r>
            <a:endParaRPr lang="en-US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7" y="1120664"/>
            <a:ext cx="854527" cy="9284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1" t="5953" r="22370" b="73452"/>
          <a:stretch/>
        </p:blipFill>
        <p:spPr>
          <a:xfrm>
            <a:off x="748393" y="2290868"/>
            <a:ext cx="1831521" cy="918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t="8453" r="12962" b="72738"/>
          <a:stretch/>
        </p:blipFill>
        <p:spPr>
          <a:xfrm>
            <a:off x="830035" y="3354541"/>
            <a:ext cx="2598964" cy="866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42262" r="6672" b="41310"/>
          <a:stretch/>
        </p:blipFill>
        <p:spPr>
          <a:xfrm>
            <a:off x="830035" y="4514684"/>
            <a:ext cx="3387557" cy="965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18215" r="10295" b="70238"/>
          <a:stretch/>
        </p:blipFill>
        <p:spPr>
          <a:xfrm>
            <a:off x="830035" y="5774380"/>
            <a:ext cx="3829050" cy="791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01834" y="440599"/>
            <a:ext cx="1643522" cy="11739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81940" y="3559002"/>
            <a:ext cx="1643522" cy="10936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26181" y="2438493"/>
            <a:ext cx="1581650" cy="11443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34101" y="925676"/>
            <a:ext cx="1904490" cy="11077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004856" y="5240171"/>
            <a:ext cx="1855299" cy="112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27707" y="1020671"/>
            <a:ext cx="1766068" cy="13416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51698" y="2860864"/>
            <a:ext cx="1894795" cy="10380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762772" y="1132407"/>
            <a:ext cx="2260827" cy="11629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 cstate="print"/>
          <a:srcRect t="2534" r="7990" b="19124"/>
          <a:stretch/>
        </p:blipFill>
        <p:spPr>
          <a:xfrm>
            <a:off x="5108553" y="5434246"/>
            <a:ext cx="1995624" cy="11705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 cstate="print"/>
          <a:srcRect r="45954"/>
          <a:stretch/>
        </p:blipFill>
        <p:spPr>
          <a:xfrm>
            <a:off x="7690933" y="4947973"/>
            <a:ext cx="2065325" cy="1612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855972" y="2387935"/>
            <a:ext cx="1561423" cy="11710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928103" y="3854979"/>
            <a:ext cx="1932052" cy="9488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709754" y="2290868"/>
            <a:ext cx="1767984" cy="10140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519794" y="985821"/>
            <a:ext cx="1198162" cy="119816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074380" y="3974195"/>
            <a:ext cx="1984930" cy="135967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218335" y="3924815"/>
            <a:ext cx="1300888" cy="13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83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 err="1" smtClean="0"/>
              <a:t>Розмісти</a:t>
            </a:r>
            <a:r>
              <a:rPr lang="uk-UA" sz="4000" dirty="0" smtClean="0"/>
              <a:t> у кімнаті меблі, у назвах яких є звук </a:t>
            </a:r>
            <a:r>
              <a:rPr lang="uk-UA" sz="4000" b="1" dirty="0" smtClean="0">
                <a:solidFill>
                  <a:srgbClr val="FF0000"/>
                </a:solidFill>
              </a:rPr>
              <a:t>К</a:t>
            </a:r>
            <a:endParaRPr lang="en-US" sz="4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r="7433"/>
          <a:stretch/>
        </p:blipFill>
        <p:spPr>
          <a:xfrm>
            <a:off x="13370" y="1828800"/>
            <a:ext cx="7966824" cy="5004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5110" y="4361234"/>
            <a:ext cx="970763" cy="970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026" y="1980377"/>
            <a:ext cx="875001" cy="9309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6627" t="4382" r="11565" b="3492"/>
          <a:stretch/>
        </p:blipFill>
        <p:spPr>
          <a:xfrm>
            <a:off x="10262264" y="2445846"/>
            <a:ext cx="1278693" cy="1761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10993" r="3643" b="22797"/>
          <a:stretch/>
        </p:blipFill>
        <p:spPr>
          <a:xfrm>
            <a:off x="9795764" y="1682155"/>
            <a:ext cx="1574117" cy="598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6157" y="5248372"/>
            <a:ext cx="1447806" cy="9669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9926" y="5375981"/>
            <a:ext cx="1234186" cy="92444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8257371" y="3410934"/>
            <a:ext cx="1870144" cy="13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41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 err="1" smtClean="0"/>
              <a:t>Розмісти</a:t>
            </a:r>
            <a:r>
              <a:rPr lang="uk-UA" sz="4000" dirty="0" smtClean="0"/>
              <a:t> у кімнаті предмети, у назвах яких є звук </a:t>
            </a:r>
            <a:r>
              <a:rPr lang="uk-UA" sz="4000" b="1" dirty="0" smtClean="0">
                <a:solidFill>
                  <a:srgbClr val="FF0000"/>
                </a:solidFill>
              </a:rPr>
              <a:t>л</a:t>
            </a:r>
            <a:endParaRPr lang="en-US" sz="4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r="7433"/>
          <a:stretch/>
        </p:blipFill>
        <p:spPr>
          <a:xfrm>
            <a:off x="13370" y="1828800"/>
            <a:ext cx="7966824" cy="5004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859" y="5636834"/>
            <a:ext cx="970763" cy="970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998" y="4072260"/>
            <a:ext cx="998485" cy="1062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6627" t="4382" r="11565" b="3492"/>
          <a:stretch/>
        </p:blipFill>
        <p:spPr>
          <a:xfrm>
            <a:off x="10621140" y="3388712"/>
            <a:ext cx="1278693" cy="1761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10993" r="3643" b="22797"/>
          <a:stretch/>
        </p:blipFill>
        <p:spPr>
          <a:xfrm>
            <a:off x="10151154" y="2599338"/>
            <a:ext cx="1574117" cy="598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0067" y="5445578"/>
            <a:ext cx="1800421" cy="12024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9166" y="5764266"/>
            <a:ext cx="1234186" cy="924448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l="8645" r="14796" b="-2767"/>
          <a:stretch/>
        </p:blipFill>
        <p:spPr>
          <a:xfrm>
            <a:off x="8488026" y="4224951"/>
            <a:ext cx="677637" cy="9096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t="5428" b="5428"/>
          <a:stretch/>
        </p:blipFill>
        <p:spPr>
          <a:xfrm>
            <a:off x="8396725" y="2550984"/>
            <a:ext cx="1237132" cy="1102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t="19453" b="10334"/>
          <a:stretch/>
        </p:blipFill>
        <p:spPr>
          <a:xfrm>
            <a:off x="8532498" y="1321271"/>
            <a:ext cx="2276668" cy="11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36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5322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 мішку, у мішку все, що починаєм з </a:t>
            </a:r>
            <a:r>
              <a:rPr lang="uk-UA" b="1" dirty="0" smtClean="0">
                <a:solidFill>
                  <a:srgbClr val="FF0000"/>
                </a:solidFill>
              </a:rPr>
              <a:t>ку.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22"/>
          <a:stretch/>
        </p:blipFill>
        <p:spPr>
          <a:xfrm>
            <a:off x="1739496" y="2046899"/>
            <a:ext cx="3709808" cy="3701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838" t="6989" r="11300" b="20578"/>
          <a:stretch/>
        </p:blipFill>
        <p:spPr>
          <a:xfrm>
            <a:off x="7949284" y="3375576"/>
            <a:ext cx="893876" cy="821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22675"/>
          <a:stretch/>
        </p:blipFill>
        <p:spPr>
          <a:xfrm>
            <a:off x="6825068" y="4709537"/>
            <a:ext cx="1232683" cy="12099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116" y="4388326"/>
            <a:ext cx="970985" cy="9495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329" y="1980424"/>
            <a:ext cx="1282491" cy="1282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12580" t="5920" r="12352" b="5488"/>
          <a:stretch/>
        </p:blipFill>
        <p:spPr>
          <a:xfrm>
            <a:off x="5630709" y="1753458"/>
            <a:ext cx="1291998" cy="1291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4113" y="1980423"/>
            <a:ext cx="1348105" cy="1037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9889" y="5593535"/>
            <a:ext cx="1031534" cy="10315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7460" t="12286" r="5301" b="14953"/>
          <a:stretch/>
        </p:blipFill>
        <p:spPr>
          <a:xfrm>
            <a:off x="6324379" y="3530785"/>
            <a:ext cx="1196657" cy="9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06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 для слів, що містять </a:t>
            </a:r>
            <a:r>
              <a:rPr lang="uk-UA" b="1" dirty="0" smtClean="0">
                <a:solidFill>
                  <a:srgbClr val="FF0000"/>
                </a:solidFill>
              </a:rPr>
              <a:t>ка,</a:t>
            </a:r>
            <a:r>
              <a:rPr lang="uk-UA" dirty="0"/>
              <a:t> є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uk-UA" dirty="0"/>
              <a:t>у нас </a:t>
            </a:r>
            <a:r>
              <a:rPr lang="uk-UA" dirty="0" smtClean="0"/>
              <a:t>банка.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99" t="16366" r="14715" b="5099"/>
          <a:stretch/>
        </p:blipFill>
        <p:spPr>
          <a:xfrm>
            <a:off x="477860" y="1443789"/>
            <a:ext cx="3348181" cy="5179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993" r="16102"/>
          <a:stretch/>
        </p:blipFill>
        <p:spPr>
          <a:xfrm>
            <a:off x="9945997" y="3014223"/>
            <a:ext cx="1503948" cy="2038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623" y="4529341"/>
            <a:ext cx="2194198" cy="1046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b="6739"/>
          <a:stretch/>
        </p:blipFill>
        <p:spPr>
          <a:xfrm>
            <a:off x="9829971" y="1798822"/>
            <a:ext cx="1299691" cy="9742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125" y="4829808"/>
            <a:ext cx="1674692" cy="1063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313" y="4792821"/>
            <a:ext cx="1456108" cy="1502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4722" t="17463" r="7137" b="13866"/>
          <a:stretch/>
        </p:blipFill>
        <p:spPr>
          <a:xfrm>
            <a:off x="4634830" y="2416747"/>
            <a:ext cx="1779814" cy="914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l="6921" t="20554" r="10861" b="15591"/>
          <a:stretch/>
        </p:blipFill>
        <p:spPr>
          <a:xfrm>
            <a:off x="6588784" y="2946725"/>
            <a:ext cx="1327762" cy="10312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130" y="2731684"/>
            <a:ext cx="1674110" cy="15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25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Якщо є у слові </a:t>
            </a:r>
            <a:r>
              <a:rPr lang="uk-UA" b="1" dirty="0" err="1" smtClean="0">
                <a:solidFill>
                  <a:srgbClr val="C00000"/>
                </a:solidFill>
              </a:rPr>
              <a:t>ак</a:t>
            </a:r>
            <a:r>
              <a:rPr lang="uk-UA" dirty="0" smtClean="0"/>
              <a:t>, покладемо це в рюкзак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720" t="3159" r="14709"/>
          <a:stretch/>
        </p:blipFill>
        <p:spPr>
          <a:xfrm>
            <a:off x="593764" y="1467627"/>
            <a:ext cx="3314701" cy="4613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8854" r="30164"/>
          <a:stretch/>
        </p:blipFill>
        <p:spPr>
          <a:xfrm>
            <a:off x="8678968" y="1559957"/>
            <a:ext cx="659731" cy="1609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833" y="1307903"/>
            <a:ext cx="1661655" cy="2255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0994" r="22866"/>
          <a:stretch/>
        </p:blipFill>
        <p:spPr>
          <a:xfrm>
            <a:off x="10325244" y="3774610"/>
            <a:ext cx="1203158" cy="2143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857" y="4036547"/>
            <a:ext cx="2828925" cy="16192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3761" y="1914065"/>
            <a:ext cx="1632536" cy="102682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9790782" y="1940374"/>
            <a:ext cx="1806569" cy="12952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5981" y="4036547"/>
            <a:ext cx="2071414" cy="140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6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24465"/>
            <a:ext cx="10515600" cy="585249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Шановні сурдопедагоги, щоб допомогти вам у підготовці до дистанційних занять з розвитку слухового сприймання і мовлення дітей з порушеннями слуху, ми підготували навчальні матеріали, які допоможуть дітям правильно сприйняти та засвоїти склад слів. Презентація може бути корисною, зокрема, у роботі із дітками,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слухопротезованими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системами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кохлеарної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імплантації. 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Слайди запропонованої презентації містять дидактичні матеріали для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сприймання та відтворення ритмів (для пропедевтичної роботи із сприймання і засвоєння структури слів), 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розрізнення окремих характеристик звучання складів (на прикладі глухості – дзвінкості, м’якості – твердості приголосних, що входять до їх складу),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порівняння та розрізнення слів, що суттєво різняться за кількістю складів: один – три, один – чотири, два – чотири склади (такі слова легше розрізняти на слух, роботу з їх порівняння й розрізнення проводять переважно на початкових етапах), із суттєво різними та схожими частотними характеристиками,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визначення складової структури слів та їх засвоєння,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виявлення наявності заданих звуків та складів у словах.</a:t>
            </a:r>
          </a:p>
          <a:p>
            <a:pPr marL="0" indent="0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8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374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Поклади у скриню малюнки, у назві яких є </a:t>
            </a:r>
            <a:r>
              <a:rPr lang="uk-UA" b="1" dirty="0" err="1" smtClean="0">
                <a:solidFill>
                  <a:srgbClr val="C00000"/>
                </a:solidFill>
              </a:rPr>
              <a:t>ук</a:t>
            </a:r>
            <a:r>
              <a:rPr lang="uk-UA" dirty="0"/>
              <a:t>?</a:t>
            </a:r>
            <a:r>
              <a:rPr lang="uk-UA" dirty="0" smtClean="0"/>
              <a:t> 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28" y="1735241"/>
            <a:ext cx="4003649" cy="4204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702" y="3749634"/>
            <a:ext cx="2044793" cy="1539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648" y="1671869"/>
            <a:ext cx="1825201" cy="17691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085" y="4101265"/>
            <a:ext cx="2143125" cy="2143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011" y="4701736"/>
            <a:ext cx="1908507" cy="143413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664939" y="1999289"/>
            <a:ext cx="1949716" cy="1441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2457" y="1364163"/>
            <a:ext cx="1766819" cy="12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69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Відтвори ритм (зроби так).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9123"/>
            <a:ext cx="1216742" cy="132203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54" y="1516972"/>
            <a:ext cx="1216742" cy="132203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912" y="1563355"/>
            <a:ext cx="1216742" cy="1322037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09123"/>
            <a:ext cx="1216742" cy="1322037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234995" y="2170141"/>
            <a:ext cx="4492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464892" y="2170141"/>
            <a:ext cx="4492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52" y="2885392"/>
            <a:ext cx="1216742" cy="1322037"/>
          </a:xfrm>
          <a:prstGeom prst="rect">
            <a:avLst/>
          </a:prstGeom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4" y="2885392"/>
            <a:ext cx="1216742" cy="1322037"/>
          </a:xfrm>
          <a:prstGeom prst="rect">
            <a:avLst/>
          </a:prstGeom>
        </p:spPr>
      </p:pic>
      <p:pic>
        <p:nvPicPr>
          <p:cNvPr id="1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54" y="2885392"/>
            <a:ext cx="1216742" cy="1322037"/>
          </a:xfrm>
          <a:prstGeom prst="rect">
            <a:avLst/>
          </a:prstGeom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10" y="2784127"/>
            <a:ext cx="1216742" cy="1322037"/>
          </a:xfrm>
          <a:prstGeom prst="rect">
            <a:avLst/>
          </a:prstGeom>
        </p:spPr>
      </p:pic>
      <p:pic>
        <p:nvPicPr>
          <p:cNvPr id="20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08" y="2747724"/>
            <a:ext cx="1216742" cy="1322037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3375536" y="3546410"/>
            <a:ext cx="4492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436931" y="3546410"/>
            <a:ext cx="4492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94" y="4433101"/>
            <a:ext cx="1216742" cy="1322037"/>
          </a:xfrm>
          <a:prstGeom prst="rect">
            <a:avLst/>
          </a:prstGeom>
        </p:spPr>
      </p:pic>
      <p:pic>
        <p:nvPicPr>
          <p:cNvPr id="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5" y="4500294"/>
            <a:ext cx="1216742" cy="1322037"/>
          </a:xfrm>
          <a:prstGeom prst="rect">
            <a:avLst/>
          </a:prstGeom>
        </p:spPr>
      </p:pic>
      <p:pic>
        <p:nvPicPr>
          <p:cNvPr id="2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735" y="4345482"/>
            <a:ext cx="1216742" cy="1322037"/>
          </a:xfrm>
          <a:prstGeom prst="rect">
            <a:avLst/>
          </a:prstGeom>
        </p:spPr>
      </p:pic>
      <p:pic>
        <p:nvPicPr>
          <p:cNvPr id="2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993" y="4347363"/>
            <a:ext cx="1216742" cy="1322037"/>
          </a:xfrm>
          <a:prstGeom prst="rect">
            <a:avLst/>
          </a:prstGeom>
        </p:spPr>
      </p:pic>
      <p:pic>
        <p:nvPicPr>
          <p:cNvPr id="2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34" y="4345482"/>
            <a:ext cx="1216742" cy="1322037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3204394" y="5046045"/>
            <a:ext cx="4492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437055" y="5006500"/>
            <a:ext cx="4492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545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Зроби так.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000" t="13973" r="34640" b="3653"/>
          <a:stretch/>
        </p:blipFill>
        <p:spPr>
          <a:xfrm>
            <a:off x="1927111" y="1803775"/>
            <a:ext cx="963583" cy="934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4687" b="360"/>
          <a:stretch/>
        </p:blipFill>
        <p:spPr>
          <a:xfrm>
            <a:off x="6096000" y="1607984"/>
            <a:ext cx="3071675" cy="1129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5819" t="-1" b="-809"/>
          <a:stretch/>
        </p:blipFill>
        <p:spPr>
          <a:xfrm>
            <a:off x="6218859" y="2933404"/>
            <a:ext cx="3185652" cy="1281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9" t="5714" r="21308" b="72977"/>
          <a:stretch/>
        </p:blipFill>
        <p:spPr>
          <a:xfrm>
            <a:off x="1678299" y="3161003"/>
            <a:ext cx="2424790" cy="11846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2960" b="4312"/>
          <a:stretch/>
        </p:blipFill>
        <p:spPr>
          <a:xfrm>
            <a:off x="1860736" y="4720777"/>
            <a:ext cx="2059916" cy="1079231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8" t="6554" r="7645" b="78491"/>
          <a:stretch/>
        </p:blipFill>
        <p:spPr>
          <a:xfrm>
            <a:off x="6218859" y="4618719"/>
            <a:ext cx="2197467" cy="1133153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4" t="6555" r="52110" b="78523"/>
          <a:stretch/>
        </p:blipFill>
        <p:spPr>
          <a:xfrm>
            <a:off x="8354321" y="4502861"/>
            <a:ext cx="1050190" cy="11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75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9688" b="2557"/>
          <a:stretch/>
        </p:blipFill>
        <p:spPr>
          <a:xfrm>
            <a:off x="5408870" y="5489574"/>
            <a:ext cx="3975462" cy="10205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490537"/>
          </a:xfrm>
        </p:spPr>
        <p:txBody>
          <a:bodyPr>
            <a:noAutofit/>
          </a:bodyPr>
          <a:lstStyle/>
          <a:p>
            <a:r>
              <a:rPr lang="uk-UA" sz="3200" dirty="0" smtClean="0"/>
              <a:t>Скажи і покажи.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98090" y="490538"/>
            <a:ext cx="4874035" cy="6162675"/>
          </a:xfrm>
        </p:spPr>
        <p:txBody>
          <a:bodyPr>
            <a:noAutofit/>
          </a:bodyPr>
          <a:lstStyle/>
          <a:p>
            <a:r>
              <a:rPr lang="uk-UA" sz="4000" dirty="0" smtClean="0"/>
              <a:t>ба па ба па ба па</a:t>
            </a:r>
          </a:p>
          <a:p>
            <a:pPr marL="0" indent="0">
              <a:buNone/>
            </a:pPr>
            <a:endParaRPr lang="uk-UA" sz="4000" dirty="0"/>
          </a:p>
          <a:p>
            <a:r>
              <a:rPr lang="uk-UA" sz="4000" dirty="0" smtClean="0"/>
              <a:t>по бо по бо по</a:t>
            </a:r>
          </a:p>
          <a:p>
            <a:pPr marL="0" indent="0">
              <a:buNone/>
            </a:pPr>
            <a:endParaRPr lang="uk-UA" sz="4000" dirty="0"/>
          </a:p>
          <a:p>
            <a:r>
              <a:rPr lang="uk-UA" sz="4000" dirty="0" smtClean="0"/>
              <a:t>бу </a:t>
            </a:r>
            <a:r>
              <a:rPr lang="uk-UA" sz="4000" dirty="0" err="1" smtClean="0"/>
              <a:t>пу</a:t>
            </a:r>
            <a:r>
              <a:rPr lang="uk-UA" sz="4000" dirty="0" smtClean="0"/>
              <a:t> бу </a:t>
            </a:r>
            <a:r>
              <a:rPr lang="uk-UA" sz="4000" dirty="0" err="1" smtClean="0"/>
              <a:t>пу</a:t>
            </a:r>
            <a:r>
              <a:rPr lang="uk-UA" sz="4000" dirty="0" smtClean="0"/>
              <a:t> бу</a:t>
            </a:r>
          </a:p>
          <a:p>
            <a:pPr marL="0" indent="0">
              <a:buNone/>
            </a:pPr>
            <a:endParaRPr lang="uk-UA" sz="4000" dirty="0"/>
          </a:p>
          <a:p>
            <a:r>
              <a:rPr lang="uk-UA" sz="4000" dirty="0" err="1" smtClean="0"/>
              <a:t>пе</a:t>
            </a:r>
            <a:r>
              <a:rPr lang="uk-UA" sz="4000" dirty="0" smtClean="0"/>
              <a:t> </a:t>
            </a:r>
            <a:r>
              <a:rPr lang="uk-UA" sz="4000" dirty="0" err="1" smtClean="0"/>
              <a:t>бе</a:t>
            </a:r>
            <a:r>
              <a:rPr lang="uk-UA" sz="4000" dirty="0" smtClean="0"/>
              <a:t> </a:t>
            </a:r>
            <a:r>
              <a:rPr lang="uk-UA" sz="4000" dirty="0" err="1" smtClean="0"/>
              <a:t>пе</a:t>
            </a:r>
            <a:r>
              <a:rPr lang="uk-UA" sz="4000" dirty="0" smtClean="0"/>
              <a:t> </a:t>
            </a:r>
            <a:r>
              <a:rPr lang="uk-UA" sz="4000" dirty="0" err="1" smtClean="0"/>
              <a:t>бе</a:t>
            </a:r>
            <a:r>
              <a:rPr lang="uk-UA" sz="4000" dirty="0" smtClean="0"/>
              <a:t> </a:t>
            </a:r>
            <a:r>
              <a:rPr lang="uk-UA" sz="4000" dirty="0" err="1" smtClean="0"/>
              <a:t>пе</a:t>
            </a:r>
            <a:endParaRPr lang="uk-UA" sz="4000" dirty="0" smtClean="0"/>
          </a:p>
          <a:p>
            <a:pPr marL="0" indent="0">
              <a:buNone/>
            </a:pPr>
            <a:endParaRPr lang="uk-UA" sz="4000" dirty="0"/>
          </a:p>
          <a:p>
            <a:r>
              <a:rPr lang="uk-UA" sz="4000" dirty="0" err="1" smtClean="0"/>
              <a:t>пи</a:t>
            </a:r>
            <a:r>
              <a:rPr lang="uk-UA" sz="4000" dirty="0" smtClean="0"/>
              <a:t> би </a:t>
            </a:r>
            <a:r>
              <a:rPr lang="uk-UA" sz="4000" dirty="0" err="1" smtClean="0"/>
              <a:t>пи</a:t>
            </a:r>
            <a:r>
              <a:rPr lang="uk-UA" sz="4000" dirty="0" smtClean="0"/>
              <a:t> би </a:t>
            </a:r>
            <a:r>
              <a:rPr lang="uk-UA" sz="4000" dirty="0" err="1" smtClean="0"/>
              <a:t>пи</a:t>
            </a:r>
            <a:endParaRPr lang="uk-UA" sz="40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58805" b="22308"/>
          <a:stretch/>
        </p:blipFill>
        <p:spPr>
          <a:xfrm>
            <a:off x="7393815" y="4220651"/>
            <a:ext cx="3981033" cy="1085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9681" b="41431"/>
          <a:stretch/>
        </p:blipFill>
        <p:spPr>
          <a:xfrm>
            <a:off x="5408870" y="2951730"/>
            <a:ext cx="3981033" cy="1085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0557" b="60272"/>
          <a:stretch/>
        </p:blipFill>
        <p:spPr>
          <a:xfrm>
            <a:off x="7316328" y="1707581"/>
            <a:ext cx="3981033" cy="1102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79964"/>
          <a:stretch/>
        </p:blipFill>
        <p:spPr>
          <a:xfrm>
            <a:off x="5487712" y="464196"/>
            <a:ext cx="3981033" cy="11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2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9688" b="2557"/>
          <a:stretch/>
        </p:blipFill>
        <p:spPr>
          <a:xfrm>
            <a:off x="6855870" y="5633356"/>
            <a:ext cx="3975462" cy="10205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807"/>
            <a:ext cx="10515600" cy="561961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Скажи і покажи.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66916" y="599768"/>
            <a:ext cx="5094134" cy="6053445"/>
          </a:xfrm>
        </p:spPr>
        <p:txBody>
          <a:bodyPr>
            <a:noAutofit/>
          </a:bodyPr>
          <a:lstStyle/>
          <a:p>
            <a:r>
              <a:rPr lang="uk-UA" sz="4000" dirty="0" smtClean="0"/>
              <a:t>та да та да та да</a:t>
            </a:r>
          </a:p>
          <a:p>
            <a:pPr marL="0" indent="0">
              <a:buNone/>
            </a:pPr>
            <a:endParaRPr lang="uk-UA" sz="4000" dirty="0"/>
          </a:p>
          <a:p>
            <a:r>
              <a:rPr lang="uk-UA" sz="4000" dirty="0" smtClean="0"/>
              <a:t>до то до то до</a:t>
            </a:r>
          </a:p>
          <a:p>
            <a:pPr marL="0" indent="0">
              <a:buNone/>
            </a:pPr>
            <a:endParaRPr lang="uk-UA" sz="4000" dirty="0"/>
          </a:p>
          <a:p>
            <a:r>
              <a:rPr lang="uk-UA" sz="4000" dirty="0" smtClean="0"/>
              <a:t>ту </a:t>
            </a:r>
            <a:r>
              <a:rPr lang="uk-UA" sz="4000" dirty="0" err="1" smtClean="0"/>
              <a:t>ду</a:t>
            </a:r>
            <a:r>
              <a:rPr lang="uk-UA" sz="4000" dirty="0" smtClean="0"/>
              <a:t> ту </a:t>
            </a:r>
            <a:r>
              <a:rPr lang="uk-UA" sz="4000" dirty="0" err="1" smtClean="0"/>
              <a:t>ду</a:t>
            </a:r>
            <a:r>
              <a:rPr lang="uk-UA" sz="4000" dirty="0" smtClean="0"/>
              <a:t> ту</a:t>
            </a:r>
          </a:p>
          <a:p>
            <a:pPr marL="0" indent="0">
              <a:buNone/>
            </a:pPr>
            <a:endParaRPr lang="uk-UA" sz="4000" dirty="0"/>
          </a:p>
          <a:p>
            <a:r>
              <a:rPr lang="uk-UA" sz="4000" dirty="0" smtClean="0"/>
              <a:t>де те де те де</a:t>
            </a:r>
          </a:p>
          <a:p>
            <a:endParaRPr lang="uk-UA" sz="4000" dirty="0"/>
          </a:p>
          <a:p>
            <a:r>
              <a:rPr lang="uk-UA" sz="4000" dirty="0" smtClean="0"/>
              <a:t>ти </a:t>
            </a:r>
            <a:r>
              <a:rPr lang="uk-UA" sz="4000" dirty="0" err="1" smtClean="0"/>
              <a:t>ди</a:t>
            </a:r>
            <a:r>
              <a:rPr lang="uk-UA" sz="4000" dirty="0" smtClean="0"/>
              <a:t> ти </a:t>
            </a:r>
            <a:r>
              <a:rPr lang="uk-UA" sz="4000" dirty="0" err="1" smtClean="0"/>
              <a:t>ди</a:t>
            </a:r>
            <a:r>
              <a:rPr lang="uk-UA" sz="4000" dirty="0" smtClean="0"/>
              <a:t> 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58805" b="22308"/>
          <a:stretch/>
        </p:blipFill>
        <p:spPr>
          <a:xfrm>
            <a:off x="4865354" y="4298081"/>
            <a:ext cx="3981033" cy="1085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9681" b="41431"/>
          <a:stretch/>
        </p:blipFill>
        <p:spPr>
          <a:xfrm>
            <a:off x="6616907" y="3052301"/>
            <a:ext cx="3981033" cy="1085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0557" b="60272"/>
          <a:stretch/>
        </p:blipFill>
        <p:spPr>
          <a:xfrm>
            <a:off x="5253169" y="1773123"/>
            <a:ext cx="3981033" cy="1102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79964"/>
          <a:stretch/>
        </p:blipFill>
        <p:spPr>
          <a:xfrm>
            <a:off x="6616908" y="477673"/>
            <a:ext cx="3981033" cy="11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7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9688" b="2557"/>
          <a:stretch/>
        </p:blipFill>
        <p:spPr>
          <a:xfrm>
            <a:off x="6784354" y="5632677"/>
            <a:ext cx="3975462" cy="10205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807"/>
            <a:ext cx="10515600" cy="561961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Скажи і покажи.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38200" y="688258"/>
            <a:ext cx="5022850" cy="5964955"/>
          </a:xfrm>
        </p:spPr>
        <p:txBody>
          <a:bodyPr>
            <a:noAutofit/>
          </a:bodyPr>
          <a:lstStyle/>
          <a:p>
            <a:r>
              <a:rPr lang="uk-UA" sz="4000" dirty="0" smtClean="0"/>
              <a:t>ва </a:t>
            </a:r>
            <a:r>
              <a:rPr lang="uk-UA" sz="4000" dirty="0" err="1" smtClean="0"/>
              <a:t>вя</a:t>
            </a:r>
            <a:r>
              <a:rPr lang="uk-UA" sz="4000" dirty="0" smtClean="0"/>
              <a:t> ва </a:t>
            </a:r>
            <a:r>
              <a:rPr lang="uk-UA" sz="4000" dirty="0" err="1" smtClean="0"/>
              <a:t>вя</a:t>
            </a:r>
            <a:r>
              <a:rPr lang="uk-UA" sz="4000" dirty="0" smtClean="0"/>
              <a:t> ва </a:t>
            </a:r>
            <a:r>
              <a:rPr lang="uk-UA" sz="4000" dirty="0" err="1" smtClean="0"/>
              <a:t>вя</a:t>
            </a:r>
            <a:endParaRPr lang="uk-UA" sz="4000" dirty="0" smtClean="0"/>
          </a:p>
          <a:p>
            <a:pPr marL="0" indent="0">
              <a:buNone/>
            </a:pPr>
            <a:endParaRPr lang="uk-UA" sz="4000" dirty="0"/>
          </a:p>
          <a:p>
            <a:r>
              <a:rPr lang="uk-UA" sz="4000" dirty="0" smtClean="0"/>
              <a:t>во </a:t>
            </a:r>
            <a:r>
              <a:rPr lang="uk-UA" sz="4000" dirty="0" err="1" smtClean="0"/>
              <a:t>вьо</a:t>
            </a:r>
            <a:r>
              <a:rPr lang="uk-UA" sz="4000" dirty="0" smtClean="0"/>
              <a:t> во </a:t>
            </a:r>
            <a:r>
              <a:rPr lang="uk-UA" sz="4000" dirty="0" err="1" smtClean="0"/>
              <a:t>вьо</a:t>
            </a:r>
            <a:r>
              <a:rPr lang="uk-UA" sz="4000" dirty="0" smtClean="0"/>
              <a:t> во</a:t>
            </a:r>
          </a:p>
          <a:p>
            <a:pPr marL="0" indent="0">
              <a:buNone/>
            </a:pPr>
            <a:endParaRPr lang="uk-UA" sz="4000" dirty="0"/>
          </a:p>
          <a:p>
            <a:r>
              <a:rPr lang="uk-UA" sz="4000" dirty="0" err="1" smtClean="0"/>
              <a:t>ву</a:t>
            </a:r>
            <a:r>
              <a:rPr lang="uk-UA" sz="4000" dirty="0" smtClean="0"/>
              <a:t> </a:t>
            </a:r>
            <a:r>
              <a:rPr lang="uk-UA" sz="4000" dirty="0" err="1" smtClean="0"/>
              <a:t>вю</a:t>
            </a:r>
            <a:r>
              <a:rPr lang="uk-UA" sz="4000" dirty="0" smtClean="0"/>
              <a:t> </a:t>
            </a:r>
            <a:r>
              <a:rPr lang="uk-UA" sz="4000" dirty="0" err="1" smtClean="0"/>
              <a:t>ву</a:t>
            </a:r>
            <a:r>
              <a:rPr lang="uk-UA" sz="4000" dirty="0" smtClean="0"/>
              <a:t> </a:t>
            </a:r>
            <a:r>
              <a:rPr lang="uk-UA" sz="4000" dirty="0" err="1" smtClean="0"/>
              <a:t>вю</a:t>
            </a:r>
            <a:r>
              <a:rPr lang="uk-UA" sz="4000" dirty="0" smtClean="0"/>
              <a:t> </a:t>
            </a:r>
            <a:r>
              <a:rPr lang="uk-UA" sz="4000" dirty="0" err="1" smtClean="0"/>
              <a:t>ву</a:t>
            </a:r>
            <a:endParaRPr lang="uk-UA" sz="4000" dirty="0" smtClean="0"/>
          </a:p>
          <a:p>
            <a:pPr marL="0" indent="0">
              <a:buNone/>
            </a:pPr>
            <a:endParaRPr lang="uk-UA" sz="4000" dirty="0"/>
          </a:p>
          <a:p>
            <a:r>
              <a:rPr lang="uk-UA" sz="4000" dirty="0" err="1" smtClean="0"/>
              <a:t>ве</a:t>
            </a:r>
            <a:r>
              <a:rPr lang="uk-UA" sz="4000" dirty="0" smtClean="0"/>
              <a:t> </a:t>
            </a:r>
            <a:r>
              <a:rPr lang="uk-UA" sz="4000" dirty="0" err="1" smtClean="0"/>
              <a:t>вє</a:t>
            </a:r>
            <a:r>
              <a:rPr lang="uk-UA" sz="4000" dirty="0" smtClean="0"/>
              <a:t> </a:t>
            </a:r>
            <a:r>
              <a:rPr lang="uk-UA" sz="4000" dirty="0" err="1" smtClean="0"/>
              <a:t>ве</a:t>
            </a:r>
            <a:r>
              <a:rPr lang="uk-UA" sz="4000" dirty="0" smtClean="0"/>
              <a:t> </a:t>
            </a:r>
            <a:r>
              <a:rPr lang="uk-UA" sz="4000" dirty="0" err="1" smtClean="0"/>
              <a:t>вє</a:t>
            </a:r>
            <a:r>
              <a:rPr lang="uk-UA" sz="4000" dirty="0" smtClean="0"/>
              <a:t> </a:t>
            </a:r>
            <a:r>
              <a:rPr lang="uk-UA" sz="4000" dirty="0" err="1" smtClean="0"/>
              <a:t>ве</a:t>
            </a:r>
            <a:endParaRPr lang="uk-UA" sz="4000" dirty="0" smtClean="0"/>
          </a:p>
          <a:p>
            <a:endParaRPr lang="uk-UA" sz="4000" dirty="0"/>
          </a:p>
          <a:p>
            <a:r>
              <a:rPr lang="uk-UA" sz="4000" dirty="0" smtClean="0"/>
              <a:t>ви </a:t>
            </a:r>
            <a:r>
              <a:rPr lang="uk-UA" sz="4000" dirty="0" err="1" smtClean="0"/>
              <a:t>ві</a:t>
            </a:r>
            <a:r>
              <a:rPr lang="uk-UA" sz="4000" dirty="0" smtClean="0"/>
              <a:t> ви </a:t>
            </a:r>
            <a:r>
              <a:rPr lang="uk-UA" sz="4000" dirty="0" err="1" smtClean="0"/>
              <a:t>ві</a:t>
            </a:r>
            <a:r>
              <a:rPr lang="uk-UA" sz="4000" dirty="0" smtClean="0"/>
              <a:t> ви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58805" b="22308"/>
          <a:stretch/>
        </p:blipFill>
        <p:spPr>
          <a:xfrm>
            <a:off x="5371155" y="4318588"/>
            <a:ext cx="3981033" cy="1085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9681" b="41431"/>
          <a:stretch/>
        </p:blipFill>
        <p:spPr>
          <a:xfrm>
            <a:off x="6448303" y="3054473"/>
            <a:ext cx="3981033" cy="1085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0557" b="60272"/>
          <a:stretch/>
        </p:blipFill>
        <p:spPr>
          <a:xfrm>
            <a:off x="5371156" y="1847555"/>
            <a:ext cx="3981033" cy="1102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79964"/>
          <a:stretch/>
        </p:blipFill>
        <p:spPr>
          <a:xfrm>
            <a:off x="6410685" y="590967"/>
            <a:ext cx="3981033" cy="11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16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4224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Скажи і покажи: ка-</a:t>
            </a:r>
            <a:r>
              <a:rPr lang="uk-UA" sz="3200" dirty="0" err="1" smtClean="0"/>
              <a:t>ли</a:t>
            </a:r>
            <a:r>
              <a:rPr lang="uk-UA" sz="3200" dirty="0" smtClean="0"/>
              <a:t>́-на, </a:t>
            </a:r>
            <a:r>
              <a:rPr lang="uk-UA" sz="3200" dirty="0" err="1" smtClean="0"/>
              <a:t>кі́т</a:t>
            </a:r>
            <a:r>
              <a:rPr lang="uk-UA" sz="3200" dirty="0" smtClean="0"/>
              <a:t>;  </a:t>
            </a:r>
            <a:r>
              <a:rPr lang="uk-UA" sz="3200" dirty="0" err="1" smtClean="0"/>
              <a:t>ма-ши</a:t>
            </a:r>
            <a:r>
              <a:rPr lang="uk-UA" sz="3200" dirty="0" smtClean="0"/>
              <a:t>́-на, </a:t>
            </a:r>
            <a:r>
              <a:rPr lang="uk-UA" sz="3200" dirty="0" err="1" smtClean="0"/>
              <a:t>со́м</a:t>
            </a:r>
            <a:r>
              <a:rPr lang="uk-UA" sz="3200" dirty="0" smtClean="0"/>
              <a:t>;   а-ку́-ла, </a:t>
            </a:r>
            <a:r>
              <a:rPr lang="uk-UA" sz="3200" dirty="0" err="1" smtClean="0"/>
              <a:t>си́р</a:t>
            </a:r>
            <a:r>
              <a:rPr lang="uk-UA" sz="3200" dirty="0" smtClean="0"/>
              <a:t>.</a:t>
            </a:r>
            <a:endParaRPr lang="en-US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0307" t="3905" r="13340"/>
          <a:stretch/>
        </p:blipFill>
        <p:spPr>
          <a:xfrm>
            <a:off x="422787" y="770558"/>
            <a:ext cx="1956619" cy="1637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7" y="4758789"/>
            <a:ext cx="2466975" cy="18478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4687" b="360"/>
          <a:stretch/>
        </p:blipFill>
        <p:spPr>
          <a:xfrm>
            <a:off x="2967336" y="1230334"/>
            <a:ext cx="3071675" cy="11298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4687" b="360"/>
          <a:stretch/>
        </p:blipFill>
        <p:spPr>
          <a:xfrm>
            <a:off x="2889762" y="3118315"/>
            <a:ext cx="3071675" cy="11298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24687" b="360"/>
          <a:stretch/>
        </p:blipFill>
        <p:spPr>
          <a:xfrm>
            <a:off x="3024325" y="5276243"/>
            <a:ext cx="3071675" cy="11298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34000" t="13973" r="34640" b="3653"/>
          <a:stretch/>
        </p:blipFill>
        <p:spPr>
          <a:xfrm>
            <a:off x="10390239" y="1370409"/>
            <a:ext cx="963561" cy="9340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34000" t="13973" r="34640" b="3653"/>
          <a:stretch/>
        </p:blipFill>
        <p:spPr>
          <a:xfrm>
            <a:off x="10417277" y="3228399"/>
            <a:ext cx="963561" cy="9340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34000" t="13973" r="34640" b="3653"/>
          <a:stretch/>
        </p:blipFill>
        <p:spPr>
          <a:xfrm>
            <a:off x="10417277" y="5215681"/>
            <a:ext cx="963561" cy="9340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809" y="656406"/>
            <a:ext cx="2049571" cy="20436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82" y="2941558"/>
            <a:ext cx="2764480" cy="15619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595" y="2822250"/>
            <a:ext cx="1898643" cy="180054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/>
          <a:srcRect l="14697" t="-421" r="14490" b="1325"/>
          <a:stretch/>
        </p:blipFill>
        <p:spPr>
          <a:xfrm>
            <a:off x="7949381" y="4744975"/>
            <a:ext cx="1987856" cy="180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43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4" t="71579" r="8358" b="9086"/>
          <a:stretch/>
        </p:blipFill>
        <p:spPr>
          <a:xfrm>
            <a:off x="5290122" y="868150"/>
            <a:ext cx="2790198" cy="18413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395" y="2864525"/>
            <a:ext cx="2889754" cy="17314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4687" b="360"/>
          <a:stretch/>
        </p:blipFill>
        <p:spPr>
          <a:xfrm>
            <a:off x="8488149" y="3168326"/>
            <a:ext cx="3071675" cy="11298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24687" b="360"/>
          <a:stretch/>
        </p:blipFill>
        <p:spPr>
          <a:xfrm>
            <a:off x="8221059" y="1336987"/>
            <a:ext cx="3071675" cy="112987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40249"/>
            <a:ext cx="10515600" cy="833146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Скажи і покажи: ри́с, ко-ро́-ва;       ра́к, бо-</a:t>
            </a:r>
            <a:r>
              <a:rPr lang="uk-UA" sz="3200" dirty="0" err="1" smtClean="0"/>
              <a:t>ло</a:t>
            </a:r>
            <a:r>
              <a:rPr lang="uk-UA" sz="3200" dirty="0" smtClean="0"/>
              <a:t>́-то;     </a:t>
            </a:r>
            <a:r>
              <a:rPr lang="uk-UA" sz="3200" dirty="0" err="1" smtClean="0"/>
              <a:t>жу́к</a:t>
            </a:r>
            <a:r>
              <a:rPr lang="uk-UA" sz="3200" dirty="0" smtClean="0"/>
              <a:t>,  </a:t>
            </a:r>
            <a:r>
              <a:rPr lang="uk-UA" sz="3200" dirty="0" err="1" smtClean="0"/>
              <a:t>соба́ка</a:t>
            </a:r>
            <a:r>
              <a:rPr lang="uk-UA" sz="3200" dirty="0" smtClean="0"/>
              <a:t>.</a:t>
            </a: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58" y="996866"/>
            <a:ext cx="2052853" cy="20528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316" y="1390113"/>
            <a:ext cx="969348" cy="9327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11281" t="1427" r="12217" b="3088"/>
          <a:stretch/>
        </p:blipFill>
        <p:spPr>
          <a:xfrm>
            <a:off x="482861" y="3173939"/>
            <a:ext cx="2315249" cy="16271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316" y="3510169"/>
            <a:ext cx="969348" cy="9327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595939"/>
            <a:ext cx="2200275" cy="2076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24687" b="360"/>
          <a:stretch/>
        </p:blipFill>
        <p:spPr>
          <a:xfrm>
            <a:off x="8620884" y="5069227"/>
            <a:ext cx="3071675" cy="11298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683" y="4867190"/>
            <a:ext cx="1828712" cy="18287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277" y="5443461"/>
            <a:ext cx="969348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02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359</Words>
  <Application>Microsoft Office PowerPoint</Application>
  <PresentationFormat>Широкоэкранный</PresentationFormat>
  <Paragraphs>55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Склад слова</vt:lpstr>
      <vt:lpstr>Презентация PowerPoint</vt:lpstr>
      <vt:lpstr>Відтвори ритм (зроби так).</vt:lpstr>
      <vt:lpstr>Зроби так.</vt:lpstr>
      <vt:lpstr>Скажи і покажи.</vt:lpstr>
      <vt:lpstr>Скажи і покажи.</vt:lpstr>
      <vt:lpstr>Скажи і покажи.</vt:lpstr>
      <vt:lpstr>Скажи і покажи: ка-ли́-на, кі́т;  ма-ши́-на, со́м;   а-ку́-ла, си́р.</vt:lpstr>
      <vt:lpstr>Скажи і покажи: ри́с, ко-ро́-ва;       ра́к, бо-ло́-то;     жу́к,  соба́ка.</vt:lpstr>
      <vt:lpstr>Скажи і покажи: пе́-чи-во, шпа́к;  чо́-бо-ти, сло́н;  я́б-лу-ко, крі́т.</vt:lpstr>
      <vt:lpstr>Скажи і покажи: о-по-ло́-ник, ні́с;   че-ре-па́-ха, зу́б;  ско-во-рі́д-ка, ду́б.  </vt:lpstr>
      <vt:lpstr>Скажи і покажи: під-ві-ко́-ння, ков-дра; са-мо-ка́-ти, со-ва́; ко-ше-ня́-та,  ми́-ло. </vt:lpstr>
      <vt:lpstr>Скажи і покажи: до-ро́-га, вік-но́;  ле-ле́-ка, ло́ж-ка;  гі-та́-ра, го-ра́.  </vt:lpstr>
      <vt:lpstr>Назви малюнки. Добери схеми до слів. </vt:lpstr>
      <vt:lpstr>Розмісти у кімнаті меблі, у назвах яких є звук К</vt:lpstr>
      <vt:lpstr>Розмісти у кімнаті предмети, у назвах яких є звук л</vt:lpstr>
      <vt:lpstr>У мішку, у мішку все, що починаєм з ку.</vt:lpstr>
      <vt:lpstr>А для слів, що містять ка, є у нас банка.</vt:lpstr>
      <vt:lpstr>Якщо є у слові ак, покладемо це в рюкзак</vt:lpstr>
      <vt:lpstr>Поклади у скриню малюнки, у назві яких є ук?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50</cp:revision>
  <dcterms:created xsi:type="dcterms:W3CDTF">2022-03-21T08:29:06Z</dcterms:created>
  <dcterms:modified xsi:type="dcterms:W3CDTF">2022-11-18T09:57:07Z</dcterms:modified>
</cp:coreProperties>
</file>