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7" r:id="rId2"/>
    <p:sldId id="278" r:id="rId3"/>
    <p:sldId id="260" r:id="rId4"/>
    <p:sldId id="256" r:id="rId5"/>
    <p:sldId id="262" r:id="rId6"/>
    <p:sldId id="258" r:id="rId7"/>
    <p:sldId id="263" r:id="rId8"/>
    <p:sldId id="259" r:id="rId9"/>
    <p:sldId id="266" r:id="rId10"/>
    <p:sldId id="267" r:id="rId11"/>
    <p:sldId id="264" r:id="rId12"/>
    <p:sldId id="265" r:id="rId13"/>
    <p:sldId id="268" r:id="rId14"/>
    <p:sldId id="269" r:id="rId15"/>
    <p:sldId id="270" r:id="rId16"/>
    <p:sldId id="271" r:id="rId17"/>
    <p:sldId id="274" r:id="rId18"/>
    <p:sldId id="275" r:id="rId19"/>
    <p:sldId id="272" r:id="rId20"/>
    <p:sldId id="273" r:id="rId21"/>
    <p:sldId id="276"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51DB53-B825-4967-9765-50B40127029B}" type="datetimeFigureOut">
              <a:rPr lang="ru-RU" smtClean="0"/>
              <a:t>18.11.2022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EB56AC-7284-491C-BEDB-C79C46251E76}" type="slidenum">
              <a:rPr lang="ru-RU" smtClean="0"/>
              <a:t>‹#›</a:t>
            </a:fld>
            <a:endParaRPr lang="ru-RU"/>
          </a:p>
        </p:txBody>
      </p:sp>
    </p:spTree>
    <p:extLst>
      <p:ext uri="{BB962C8B-B14F-4D97-AF65-F5344CB8AC3E}">
        <p14:creationId xmlns:p14="http://schemas.microsoft.com/office/powerpoint/2010/main" val="306854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51DB53-B825-4967-9765-50B40127029B}" type="datetimeFigureOut">
              <a:rPr lang="ru-RU" smtClean="0"/>
              <a:t>18.11.2022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EB56AC-7284-491C-BEDB-C79C46251E76}" type="slidenum">
              <a:rPr lang="ru-RU" smtClean="0"/>
              <a:t>‹#›</a:t>
            </a:fld>
            <a:endParaRPr lang="ru-RU"/>
          </a:p>
        </p:txBody>
      </p:sp>
    </p:spTree>
    <p:extLst>
      <p:ext uri="{BB962C8B-B14F-4D97-AF65-F5344CB8AC3E}">
        <p14:creationId xmlns:p14="http://schemas.microsoft.com/office/powerpoint/2010/main" val="383329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51DB53-B825-4967-9765-50B40127029B}" type="datetimeFigureOut">
              <a:rPr lang="ru-RU" smtClean="0"/>
              <a:t>18.11.2022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EB56AC-7284-491C-BEDB-C79C46251E76}" type="slidenum">
              <a:rPr lang="ru-RU" smtClean="0"/>
              <a:t>‹#›</a:t>
            </a:fld>
            <a:endParaRPr lang="ru-RU"/>
          </a:p>
        </p:txBody>
      </p:sp>
    </p:spTree>
    <p:extLst>
      <p:ext uri="{BB962C8B-B14F-4D97-AF65-F5344CB8AC3E}">
        <p14:creationId xmlns:p14="http://schemas.microsoft.com/office/powerpoint/2010/main" val="3517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51DB53-B825-4967-9765-50B40127029B}" type="datetimeFigureOut">
              <a:rPr lang="ru-RU" smtClean="0"/>
              <a:t>18.11.2022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EB56AC-7284-491C-BEDB-C79C46251E76}" type="slidenum">
              <a:rPr lang="ru-RU" smtClean="0"/>
              <a:t>‹#›</a:t>
            </a:fld>
            <a:endParaRPr lang="ru-RU"/>
          </a:p>
        </p:txBody>
      </p:sp>
    </p:spTree>
    <p:extLst>
      <p:ext uri="{BB962C8B-B14F-4D97-AF65-F5344CB8AC3E}">
        <p14:creationId xmlns:p14="http://schemas.microsoft.com/office/powerpoint/2010/main" val="76431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51DB53-B825-4967-9765-50B40127029B}" type="datetimeFigureOut">
              <a:rPr lang="ru-RU" smtClean="0"/>
              <a:t>18.11.2022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EB56AC-7284-491C-BEDB-C79C46251E76}" type="slidenum">
              <a:rPr lang="ru-RU" smtClean="0"/>
              <a:t>‹#›</a:t>
            </a:fld>
            <a:endParaRPr lang="ru-RU"/>
          </a:p>
        </p:txBody>
      </p:sp>
    </p:spTree>
    <p:extLst>
      <p:ext uri="{BB962C8B-B14F-4D97-AF65-F5344CB8AC3E}">
        <p14:creationId xmlns:p14="http://schemas.microsoft.com/office/powerpoint/2010/main" val="289499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51DB53-B825-4967-9765-50B40127029B}" type="datetimeFigureOut">
              <a:rPr lang="ru-RU" smtClean="0"/>
              <a:t>18.11.2022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EB56AC-7284-491C-BEDB-C79C46251E76}" type="slidenum">
              <a:rPr lang="ru-RU" smtClean="0"/>
              <a:t>‹#›</a:t>
            </a:fld>
            <a:endParaRPr lang="ru-RU"/>
          </a:p>
        </p:txBody>
      </p:sp>
    </p:spTree>
    <p:extLst>
      <p:ext uri="{BB962C8B-B14F-4D97-AF65-F5344CB8AC3E}">
        <p14:creationId xmlns:p14="http://schemas.microsoft.com/office/powerpoint/2010/main" val="249542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51DB53-B825-4967-9765-50B40127029B}" type="datetimeFigureOut">
              <a:rPr lang="ru-RU" smtClean="0"/>
              <a:t>18.11.2022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EB56AC-7284-491C-BEDB-C79C46251E76}" type="slidenum">
              <a:rPr lang="ru-RU" smtClean="0"/>
              <a:t>‹#›</a:t>
            </a:fld>
            <a:endParaRPr lang="ru-RU"/>
          </a:p>
        </p:txBody>
      </p:sp>
    </p:spTree>
    <p:extLst>
      <p:ext uri="{BB962C8B-B14F-4D97-AF65-F5344CB8AC3E}">
        <p14:creationId xmlns:p14="http://schemas.microsoft.com/office/powerpoint/2010/main" val="287696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51DB53-B825-4967-9765-50B40127029B}" type="datetimeFigureOut">
              <a:rPr lang="ru-RU" smtClean="0"/>
              <a:t>18.11.2022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EB56AC-7284-491C-BEDB-C79C46251E76}" type="slidenum">
              <a:rPr lang="ru-RU" smtClean="0"/>
              <a:t>‹#›</a:t>
            </a:fld>
            <a:endParaRPr lang="ru-RU"/>
          </a:p>
        </p:txBody>
      </p:sp>
    </p:spTree>
    <p:extLst>
      <p:ext uri="{BB962C8B-B14F-4D97-AF65-F5344CB8AC3E}">
        <p14:creationId xmlns:p14="http://schemas.microsoft.com/office/powerpoint/2010/main" val="253977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51DB53-B825-4967-9765-50B40127029B}" type="datetimeFigureOut">
              <a:rPr lang="ru-RU" smtClean="0"/>
              <a:t>18.11.2022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EB56AC-7284-491C-BEDB-C79C46251E76}" type="slidenum">
              <a:rPr lang="ru-RU" smtClean="0"/>
              <a:t>‹#›</a:t>
            </a:fld>
            <a:endParaRPr lang="ru-RU"/>
          </a:p>
        </p:txBody>
      </p:sp>
    </p:spTree>
    <p:extLst>
      <p:ext uri="{BB962C8B-B14F-4D97-AF65-F5344CB8AC3E}">
        <p14:creationId xmlns:p14="http://schemas.microsoft.com/office/powerpoint/2010/main" val="96791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D51DB53-B825-4967-9765-50B40127029B}" type="datetimeFigureOut">
              <a:rPr lang="ru-RU" smtClean="0"/>
              <a:t>18.11.2022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EB56AC-7284-491C-BEDB-C79C46251E76}" type="slidenum">
              <a:rPr lang="ru-RU" smtClean="0"/>
              <a:t>‹#›</a:t>
            </a:fld>
            <a:endParaRPr lang="ru-RU"/>
          </a:p>
        </p:txBody>
      </p:sp>
    </p:spTree>
    <p:extLst>
      <p:ext uri="{BB962C8B-B14F-4D97-AF65-F5344CB8AC3E}">
        <p14:creationId xmlns:p14="http://schemas.microsoft.com/office/powerpoint/2010/main" val="96434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D51DB53-B825-4967-9765-50B40127029B}" type="datetimeFigureOut">
              <a:rPr lang="ru-RU" smtClean="0"/>
              <a:t>18.11.2022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EB56AC-7284-491C-BEDB-C79C46251E76}" type="slidenum">
              <a:rPr lang="ru-RU" smtClean="0"/>
              <a:t>‹#›</a:t>
            </a:fld>
            <a:endParaRPr lang="ru-RU"/>
          </a:p>
        </p:txBody>
      </p:sp>
    </p:spTree>
    <p:extLst>
      <p:ext uri="{BB962C8B-B14F-4D97-AF65-F5344CB8AC3E}">
        <p14:creationId xmlns:p14="http://schemas.microsoft.com/office/powerpoint/2010/main" val="136490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1DB53-B825-4967-9765-50B40127029B}" type="datetimeFigureOut">
              <a:rPr lang="ru-RU" smtClean="0"/>
              <a:t>18.11.2022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B56AC-7284-491C-BEDB-C79C46251E76}" type="slidenum">
              <a:rPr lang="ru-RU" smtClean="0"/>
              <a:t>‹#›</a:t>
            </a:fld>
            <a:endParaRPr lang="ru-RU"/>
          </a:p>
        </p:txBody>
      </p:sp>
    </p:spTree>
    <p:extLst>
      <p:ext uri="{BB962C8B-B14F-4D97-AF65-F5344CB8AC3E}">
        <p14:creationId xmlns:p14="http://schemas.microsoft.com/office/powerpoint/2010/main" val="13331121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8.jpg"/><Relationship Id="rId5" Type="http://schemas.openxmlformats.org/officeDocument/2006/relationships/image" Target="../media/image10.jp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jpeg"/><Relationship Id="rId5" Type="http://schemas.openxmlformats.org/officeDocument/2006/relationships/image" Target="../media/image10.jp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audio" Target="../media/media3.mp3"/><Relationship Id="rId13" Type="http://schemas.openxmlformats.org/officeDocument/2006/relationships/slideLayout" Target="../slideLayouts/slideLayout2.xml"/><Relationship Id="rId18" Type="http://schemas.openxmlformats.org/officeDocument/2006/relationships/image" Target="../media/image9.png"/><Relationship Id="rId3" Type="http://schemas.microsoft.com/office/2007/relationships/media" Target="../media/media2.mp3"/><Relationship Id="rId21" Type="http://schemas.openxmlformats.org/officeDocument/2006/relationships/image" Target="../media/image19.png"/><Relationship Id="rId7" Type="http://schemas.microsoft.com/office/2007/relationships/media" Target="../media/media3.mp3"/><Relationship Id="rId12" Type="http://schemas.openxmlformats.org/officeDocument/2006/relationships/audio" Target="../media/media8.mp3"/><Relationship Id="rId17" Type="http://schemas.openxmlformats.org/officeDocument/2006/relationships/image" Target="../media/image16.jpg"/><Relationship Id="rId2" Type="http://schemas.openxmlformats.org/officeDocument/2006/relationships/audio" Target="../media/media5.mp3"/><Relationship Id="rId16" Type="http://schemas.openxmlformats.org/officeDocument/2006/relationships/image" Target="../media/image15.jpg"/><Relationship Id="rId20" Type="http://schemas.openxmlformats.org/officeDocument/2006/relationships/image" Target="../media/image18.png"/><Relationship Id="rId1" Type="http://schemas.microsoft.com/office/2007/relationships/media" Target="../media/media5.mp3"/><Relationship Id="rId6" Type="http://schemas.openxmlformats.org/officeDocument/2006/relationships/audio" Target="../media/media4.mp3"/><Relationship Id="rId11" Type="http://schemas.microsoft.com/office/2007/relationships/media" Target="../media/media8.mp3"/><Relationship Id="rId5" Type="http://schemas.microsoft.com/office/2007/relationships/media" Target="../media/media4.mp3"/><Relationship Id="rId15" Type="http://schemas.openxmlformats.org/officeDocument/2006/relationships/image" Target="../media/image14.jpeg"/><Relationship Id="rId10" Type="http://schemas.openxmlformats.org/officeDocument/2006/relationships/audio" Target="../media/media1.mp3"/><Relationship Id="rId19" Type="http://schemas.openxmlformats.org/officeDocument/2006/relationships/image" Target="../media/image17.png"/><Relationship Id="rId4" Type="http://schemas.openxmlformats.org/officeDocument/2006/relationships/audio" Target="../media/media2.mp3"/><Relationship Id="rId9" Type="http://schemas.microsoft.com/office/2007/relationships/media" Target="../media/media1.mp3"/><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4.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244395"/>
          </a:xfrm>
        </p:spPr>
        <p:txBody>
          <a:bodyPr/>
          <a:lstStyle/>
          <a:p>
            <a:r>
              <a:rPr lang="uk-UA" b="1" dirty="0" smtClean="0">
                <a:solidFill>
                  <a:srgbClr val="FFC000"/>
                </a:solidFill>
              </a:rPr>
              <a:t>Свійські тварини</a:t>
            </a:r>
            <a:endParaRPr lang="ru-RU" b="1" dirty="0">
              <a:solidFill>
                <a:srgbClr val="FFC000"/>
              </a:solidFill>
            </a:endParaRPr>
          </a:p>
        </p:txBody>
      </p:sp>
      <p:sp>
        <p:nvSpPr>
          <p:cNvPr id="3" name="Подзаголовок 2"/>
          <p:cNvSpPr>
            <a:spLocks noGrp="1"/>
          </p:cNvSpPr>
          <p:nvPr>
            <p:ph type="subTitle" idx="1"/>
          </p:nvPr>
        </p:nvSpPr>
        <p:spPr>
          <a:xfrm>
            <a:off x="5860026" y="4434348"/>
            <a:ext cx="5614219" cy="1720646"/>
          </a:xfrm>
        </p:spPr>
        <p:txBody>
          <a:bodyPr>
            <a:normAutofit fontScale="92500" lnSpcReduction="10000"/>
          </a:bodyPr>
          <a:lstStyle/>
          <a:p>
            <a:pPr algn="r"/>
            <a:r>
              <a:rPr lang="uk-UA" dirty="0" smtClean="0">
                <a:solidFill>
                  <a:schemeClr val="accent6">
                    <a:lumMod val="50000"/>
                  </a:schemeClr>
                </a:solidFill>
              </a:rPr>
              <a:t>Валентина Жук,</a:t>
            </a:r>
          </a:p>
          <a:p>
            <a:pPr algn="r"/>
            <a:r>
              <a:rPr lang="uk-UA" dirty="0" err="1" smtClean="0">
                <a:solidFill>
                  <a:schemeClr val="accent6">
                    <a:lumMod val="50000"/>
                  </a:schemeClr>
                </a:solidFill>
              </a:rPr>
              <a:t>к.п.н</a:t>
            </a:r>
            <a:r>
              <a:rPr lang="uk-UA" dirty="0" smtClean="0">
                <a:solidFill>
                  <a:schemeClr val="accent6">
                    <a:lumMod val="50000"/>
                  </a:schemeClr>
                </a:solidFill>
              </a:rPr>
              <a:t>., старший науковий співробітник відділу освіти дітей з порушеннями слуху Інституту спеціальної педагогіки і психології імені Миколи </a:t>
            </a:r>
            <a:r>
              <a:rPr lang="uk-UA" dirty="0" err="1" smtClean="0">
                <a:solidFill>
                  <a:schemeClr val="accent6">
                    <a:lumMod val="50000"/>
                  </a:schemeClr>
                </a:solidFill>
              </a:rPr>
              <a:t>Ярмаченка</a:t>
            </a:r>
            <a:r>
              <a:rPr lang="uk-UA" dirty="0" smtClean="0">
                <a:solidFill>
                  <a:schemeClr val="accent6">
                    <a:lumMod val="50000"/>
                  </a:schemeClr>
                </a:solidFill>
              </a:rPr>
              <a:t> НАПН України </a:t>
            </a:r>
            <a:endParaRPr lang="ru-RU" dirty="0">
              <a:solidFill>
                <a:schemeClr val="accent6">
                  <a:lumMod val="50000"/>
                </a:schemeClr>
              </a:solidFill>
            </a:endParaRPr>
          </a:p>
        </p:txBody>
      </p:sp>
      <p:pic>
        <p:nvPicPr>
          <p:cNvPr id="4" name="Picture 4" descr="Ігрова фігурка Вівця Schleich (137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568" y="4532671"/>
            <a:ext cx="2042864" cy="204286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6469625" y="3513511"/>
            <a:ext cx="1651819" cy="860433"/>
          </a:xfrm>
          <a:prstGeom prst="rect">
            <a:avLst/>
          </a:prstGeom>
        </p:spPr>
      </p:pic>
      <p:pic>
        <p:nvPicPr>
          <p:cNvPr id="6" name="Объект 3"/>
          <p:cNvPicPr>
            <a:picLocks noChangeAspect="1"/>
          </p:cNvPicPr>
          <p:nvPr/>
        </p:nvPicPr>
        <p:blipFill>
          <a:blip r:embed="rId4"/>
          <a:stretch>
            <a:fillRect/>
          </a:stretch>
        </p:blipFill>
        <p:spPr>
          <a:xfrm>
            <a:off x="8993963" y="729820"/>
            <a:ext cx="2783495" cy="1852290"/>
          </a:xfrm>
          <a:prstGeom prst="rect">
            <a:avLst/>
          </a:prstGeom>
        </p:spPr>
      </p:pic>
      <p:pic>
        <p:nvPicPr>
          <p:cNvPr id="7" name="Picture 2" descr="Положение лошади Брауна изолированное на белой предпосылке Портрет крупного  плана стороны лошади Стоковое Фото - изображение насчитывающей  млекопитающие, вырез: 13432778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652" r="9742" b="3091"/>
          <a:stretch/>
        </p:blipFill>
        <p:spPr bwMode="auto">
          <a:xfrm>
            <a:off x="737419" y="2407853"/>
            <a:ext cx="1936955" cy="2026495"/>
          </a:xfrm>
          <a:prstGeom prst="rect">
            <a:avLst/>
          </a:prstGeom>
          <a:noFill/>
          <a:extLst>
            <a:ext uri="{909E8E84-426E-40DD-AFC4-6F175D3DCCD1}">
              <a14:hiddenFill xmlns:a14="http://schemas.microsoft.com/office/drawing/2010/main">
                <a:solidFill>
                  <a:srgbClr val="FFFFFF"/>
                </a:solidFill>
              </a14:hiddenFill>
            </a:ext>
          </a:extLst>
        </p:spPr>
      </p:pic>
      <p:pic>
        <p:nvPicPr>
          <p:cNvPr id="8" name="Объект 3"/>
          <p:cNvPicPr>
            <a:picLocks noChangeAspect="1"/>
          </p:cNvPicPr>
          <p:nvPr/>
        </p:nvPicPr>
        <p:blipFill>
          <a:blip r:embed="rId6"/>
          <a:stretch>
            <a:fillRect/>
          </a:stretch>
        </p:blipFill>
        <p:spPr>
          <a:xfrm>
            <a:off x="6670376" y="545393"/>
            <a:ext cx="1754904" cy="1309429"/>
          </a:xfrm>
          <a:prstGeom prst="rect">
            <a:avLst/>
          </a:prstGeom>
        </p:spPr>
      </p:pic>
      <p:pic>
        <p:nvPicPr>
          <p:cNvPr id="9" name="Рисунок 8"/>
          <p:cNvPicPr>
            <a:picLocks noChangeAspect="1"/>
          </p:cNvPicPr>
          <p:nvPr/>
        </p:nvPicPr>
        <p:blipFill rotWithShape="1">
          <a:blip r:embed="rId7">
            <a:extLst>
              <a:ext uri="{28A0092B-C50C-407E-A947-70E740481C1C}">
                <a14:useLocalDpi xmlns:a14="http://schemas.microsoft.com/office/drawing/2010/main" val="0"/>
              </a:ext>
            </a:extLst>
          </a:blip>
          <a:srcRect l="25160" t="3971" r="28254" b="-2715"/>
          <a:stretch/>
        </p:blipFill>
        <p:spPr>
          <a:xfrm>
            <a:off x="3115702" y="3649752"/>
            <a:ext cx="1700982" cy="1983653"/>
          </a:xfrm>
          <a:prstGeom prst="rect">
            <a:avLst/>
          </a:prstGeom>
        </p:spPr>
      </p:pic>
      <p:pic>
        <p:nvPicPr>
          <p:cNvPr id="10" name="Рисунок 9"/>
          <p:cNvPicPr>
            <a:picLocks noChangeAspect="1"/>
          </p:cNvPicPr>
          <p:nvPr/>
        </p:nvPicPr>
        <p:blipFill>
          <a:blip r:embed="rId8"/>
          <a:stretch>
            <a:fillRect/>
          </a:stretch>
        </p:blipFill>
        <p:spPr>
          <a:xfrm>
            <a:off x="898859" y="439085"/>
            <a:ext cx="2394945" cy="1587951"/>
          </a:xfrm>
          <a:prstGeom prst="rect">
            <a:avLst/>
          </a:prstGeom>
        </p:spPr>
      </p:pic>
      <p:pic>
        <p:nvPicPr>
          <p:cNvPr id="11" name="Рисунок 10"/>
          <p:cNvPicPr>
            <a:picLocks noChangeAspect="1"/>
          </p:cNvPicPr>
          <p:nvPr/>
        </p:nvPicPr>
        <p:blipFill rotWithShape="1">
          <a:blip r:embed="rId9" cstate="print">
            <a:extLst>
              <a:ext uri="{28A0092B-C50C-407E-A947-70E740481C1C}">
                <a14:useLocalDpi xmlns:a14="http://schemas.microsoft.com/office/drawing/2010/main" val="0"/>
              </a:ext>
            </a:extLst>
          </a:blip>
          <a:srcRect l="16735" t="11997" r="16713" b="25265"/>
          <a:stretch/>
        </p:blipFill>
        <p:spPr>
          <a:xfrm>
            <a:off x="4038544" y="176814"/>
            <a:ext cx="1573642" cy="2112495"/>
          </a:xfrm>
          <a:prstGeom prst="rect">
            <a:avLst/>
          </a:prstGeom>
        </p:spPr>
      </p:pic>
    </p:spTree>
    <p:extLst>
      <p:ext uri="{BB962C8B-B14F-4D97-AF65-F5344CB8AC3E}">
        <p14:creationId xmlns:p14="http://schemas.microsoft.com/office/powerpoint/2010/main" val="3360415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со</a:t>
            </a:r>
            <a:r>
              <a:rPr lang="uk-UA" dirty="0" smtClean="0"/>
              <a:t>-ба́-ка</a:t>
            </a:r>
            <a:endParaRPr lang="en-US" dirty="0"/>
          </a:p>
        </p:txBody>
      </p:sp>
      <p:pic>
        <p:nvPicPr>
          <p:cNvPr id="4" name="Объект 3"/>
          <p:cNvPicPr>
            <a:picLocks noGrp="1" noChangeAspect="1"/>
          </p:cNvPicPr>
          <p:nvPr>
            <p:ph idx="1"/>
          </p:nvPr>
        </p:nvPicPr>
        <p:blipFill>
          <a:blip r:embed="rId4"/>
          <a:stretch>
            <a:fillRect/>
          </a:stretch>
        </p:blipFill>
        <p:spPr>
          <a:xfrm>
            <a:off x="3870661" y="2131395"/>
            <a:ext cx="4809945" cy="3588959"/>
          </a:xfrm>
          <a:prstGeom prst="rect">
            <a:avLst/>
          </a:prstGeom>
        </p:spPr>
      </p:pic>
      <p:pic>
        <p:nvPicPr>
          <p:cNvPr id="5" name="собака">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91796" y="4980668"/>
            <a:ext cx="487363" cy="487363"/>
          </a:xfrm>
          <a:prstGeom prst="rect">
            <a:avLst/>
          </a:prstGeom>
        </p:spPr>
      </p:pic>
    </p:spTree>
    <p:extLst>
      <p:ext uri="{BB962C8B-B14F-4D97-AF65-F5344CB8AC3E}">
        <p14:creationId xmlns:p14="http://schemas.microsoft.com/office/powerpoint/2010/main" val="13093904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7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12063" t="10037" r="65962" b="72224"/>
          <a:stretch/>
        </p:blipFill>
        <p:spPr>
          <a:xfrm>
            <a:off x="6845355" y="975010"/>
            <a:ext cx="1116899" cy="1202076"/>
          </a:xfrm>
          <a:prstGeom prst="rect">
            <a:avLst/>
          </a:prstGeom>
        </p:spPr>
      </p:pic>
      <p:pic>
        <p:nvPicPr>
          <p:cNvPr id="3" name="Рисунок 2"/>
          <p:cNvPicPr>
            <a:picLocks noChangeAspect="1"/>
          </p:cNvPicPr>
          <p:nvPr/>
        </p:nvPicPr>
        <p:blipFill>
          <a:blip r:embed="rId3"/>
          <a:stretch>
            <a:fillRect/>
          </a:stretch>
        </p:blipFill>
        <p:spPr>
          <a:xfrm>
            <a:off x="1003731" y="639482"/>
            <a:ext cx="2951820" cy="1537604"/>
          </a:xfrm>
          <a:prstGeom prst="rect">
            <a:avLst/>
          </a:prstGeom>
        </p:spPr>
      </p:pic>
      <p:pic>
        <p:nvPicPr>
          <p:cNvPr id="4" name="Рисунок 3"/>
          <p:cNvPicPr>
            <a:picLocks noChangeAspect="1"/>
          </p:cNvPicPr>
          <p:nvPr/>
        </p:nvPicPr>
        <p:blipFill rotWithShape="1">
          <a:blip r:embed="rId4">
            <a:extLst>
              <a:ext uri="{28A0092B-C50C-407E-A947-70E740481C1C}">
                <a14:useLocalDpi xmlns:a14="http://schemas.microsoft.com/office/drawing/2010/main" val="0"/>
              </a:ext>
            </a:extLst>
          </a:blip>
          <a:srcRect l="59644" t="71579" r="8358" b="9086"/>
          <a:stretch/>
        </p:blipFill>
        <p:spPr>
          <a:xfrm>
            <a:off x="645902" y="3297648"/>
            <a:ext cx="3504858" cy="2313036"/>
          </a:xfrm>
          <a:prstGeom prst="rect">
            <a:avLst/>
          </a:prstGeom>
        </p:spPr>
      </p:pic>
      <p:pic>
        <p:nvPicPr>
          <p:cNvPr id="8" name="Рисунок 7"/>
          <p:cNvPicPr>
            <a:picLocks noChangeAspect="1"/>
          </p:cNvPicPr>
          <p:nvPr/>
        </p:nvPicPr>
        <p:blipFill rotWithShape="1">
          <a:blip r:embed="rId5">
            <a:extLst>
              <a:ext uri="{28A0092B-C50C-407E-A947-70E740481C1C}">
                <a14:useLocalDpi xmlns:a14="http://schemas.microsoft.com/office/drawing/2010/main" val="0"/>
              </a:ext>
            </a:extLst>
          </a:blip>
          <a:srcRect l="26119" t="42381" r="6488" b="41428"/>
          <a:stretch/>
        </p:blipFill>
        <p:spPr>
          <a:xfrm>
            <a:off x="6845355" y="3990100"/>
            <a:ext cx="4105216" cy="1512429"/>
          </a:xfrm>
          <a:prstGeom prst="rect">
            <a:avLst/>
          </a:prstGeom>
        </p:spPr>
      </p:pic>
    </p:spTree>
    <p:extLst>
      <p:ext uri="{BB962C8B-B14F-4D97-AF65-F5344CB8AC3E}">
        <p14:creationId xmlns:p14="http://schemas.microsoft.com/office/powerpoint/2010/main" val="732215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3"/>
          <p:cNvPicPr>
            <a:picLocks noChangeAspect="1"/>
          </p:cNvPicPr>
          <p:nvPr/>
        </p:nvPicPr>
        <p:blipFill>
          <a:blip r:embed="rId2"/>
          <a:stretch>
            <a:fillRect/>
          </a:stretch>
        </p:blipFill>
        <p:spPr>
          <a:xfrm>
            <a:off x="940649" y="3854245"/>
            <a:ext cx="3360325" cy="2507320"/>
          </a:xfrm>
          <a:prstGeom prst="rect">
            <a:avLst/>
          </a:prstGeom>
        </p:spPr>
      </p:pic>
      <p:pic>
        <p:nvPicPr>
          <p:cNvPr id="7" name="Picture 2" descr="Положение лошади Брауна изолированное на белой предпосылке Портрет крупного  плана стороны лошади Стоковое Фото - изображение насчитывающей  млекопитающие, вырез: 1343277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28" y="373625"/>
            <a:ext cx="4055565" cy="3310355"/>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rotWithShape="1">
          <a:blip r:embed="rId4">
            <a:extLst>
              <a:ext uri="{28A0092B-C50C-407E-A947-70E740481C1C}">
                <a14:useLocalDpi xmlns:a14="http://schemas.microsoft.com/office/drawing/2010/main" val="0"/>
              </a:ext>
            </a:extLst>
          </a:blip>
          <a:srcRect l="12063" t="10037" r="65962" b="72224"/>
          <a:stretch/>
        </p:blipFill>
        <p:spPr>
          <a:xfrm>
            <a:off x="6894516" y="905384"/>
            <a:ext cx="1116899" cy="1202076"/>
          </a:xfrm>
          <a:prstGeom prst="rect">
            <a:avLst/>
          </a:prstGeom>
        </p:spPr>
      </p:pic>
      <p:pic>
        <p:nvPicPr>
          <p:cNvPr id="9" name="Рисунок 8"/>
          <p:cNvPicPr>
            <a:picLocks noChangeAspect="1"/>
          </p:cNvPicPr>
          <p:nvPr/>
        </p:nvPicPr>
        <p:blipFill rotWithShape="1">
          <a:blip r:embed="rId5">
            <a:extLst>
              <a:ext uri="{28A0092B-C50C-407E-A947-70E740481C1C}">
                <a14:useLocalDpi xmlns:a14="http://schemas.microsoft.com/office/drawing/2010/main" val="0"/>
              </a:ext>
            </a:extLst>
          </a:blip>
          <a:srcRect l="26119" t="42381" r="6488" b="41428"/>
          <a:stretch/>
        </p:blipFill>
        <p:spPr>
          <a:xfrm>
            <a:off x="6894516" y="4243535"/>
            <a:ext cx="4105216" cy="1512429"/>
          </a:xfrm>
          <a:prstGeom prst="rect">
            <a:avLst/>
          </a:prstGeom>
        </p:spPr>
      </p:pic>
    </p:spTree>
    <p:extLst>
      <p:ext uri="{BB962C8B-B14F-4D97-AF65-F5344CB8AC3E}">
        <p14:creationId xmlns:p14="http://schemas.microsoft.com/office/powerpoint/2010/main" val="64810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Послухай. Хто це?</a:t>
            </a:r>
            <a:endParaRPr lang="ru-RU" dirty="0"/>
          </a:p>
        </p:txBody>
      </p:sp>
      <p:pic>
        <p:nvPicPr>
          <p:cNvPr id="4" name="коза">
            <a:hlinkClick r:id="" action="ppaction://media"/>
          </p:cNvPr>
          <p:cNvPicPr>
            <a:picLocks noGrp="1" noChangeAspect="1"/>
          </p:cNvPicPr>
          <p:nvPr>
            <p:ph idx="4294967295"/>
            <a:audioFile r:link="rId2"/>
            <p:extLst>
              <p:ext uri="{DAA4B4D4-6D71-4841-9C94-3DE7FCFB9230}">
                <p14:media xmlns:p14="http://schemas.microsoft.com/office/powerpoint/2010/main" r:embed="rId1"/>
              </p:ext>
            </p:extLst>
          </p:nvPr>
        </p:nvPicPr>
        <p:blipFill>
          <a:blip r:embed="rId4"/>
          <a:stretch>
            <a:fillRect/>
          </a:stretch>
        </p:blipFill>
        <p:spPr>
          <a:xfrm>
            <a:off x="0" y="3216275"/>
            <a:ext cx="487363" cy="487363"/>
          </a:xfrm>
          <a:prstGeom prst="rect">
            <a:avLst/>
          </a:prstGeom>
        </p:spPr>
      </p:pic>
    </p:spTree>
    <p:extLst>
      <p:ext uri="{BB962C8B-B14F-4D97-AF65-F5344CB8AC3E}">
        <p14:creationId xmlns:p14="http://schemas.microsoft.com/office/powerpoint/2010/main" val="36996663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ко-за́</a:t>
            </a:r>
            <a:endParaRPr lang="en-US" dirty="0"/>
          </a:p>
        </p:txBody>
      </p:sp>
      <p:pic>
        <p:nvPicPr>
          <p:cNvPr id="5" name="коза">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215" y="5733854"/>
            <a:ext cx="487363" cy="487363"/>
          </a:xfrm>
          <a:prstGeom prst="rect">
            <a:avLst/>
          </a:prstGeom>
        </p:spPr>
      </p:pic>
      <p:pic>
        <p:nvPicPr>
          <p:cNvPr id="6" name="Объект 3"/>
          <p:cNvPicPr>
            <a:picLocks noChangeAspect="1"/>
          </p:cNvPicPr>
          <p:nvPr/>
        </p:nvPicPr>
        <p:blipFill rotWithShape="1">
          <a:blip r:embed="rId5">
            <a:extLst>
              <a:ext uri="{28A0092B-C50C-407E-A947-70E740481C1C}">
                <a14:useLocalDpi xmlns:a14="http://schemas.microsoft.com/office/drawing/2010/main" val="0"/>
              </a:ext>
            </a:extLst>
          </a:blip>
          <a:srcRect l="36397" t="28713" r="13552" b="53174"/>
          <a:stretch/>
        </p:blipFill>
        <p:spPr>
          <a:xfrm>
            <a:off x="8219051" y="2729493"/>
            <a:ext cx="3432175" cy="1657350"/>
          </a:xfrm>
          <a:prstGeom prst="rect">
            <a:avLst/>
          </a:prstGeom>
        </p:spPr>
      </p:pic>
      <p:pic>
        <p:nvPicPr>
          <p:cNvPr id="9" name="Рисунок 8"/>
          <p:cNvPicPr>
            <a:picLocks noChangeAspect="1"/>
          </p:cNvPicPr>
          <p:nvPr/>
        </p:nvPicPr>
        <p:blipFill rotWithShape="1">
          <a:blip r:embed="rId6">
            <a:extLst>
              <a:ext uri="{28A0092B-C50C-407E-A947-70E740481C1C}">
                <a14:useLocalDpi xmlns:a14="http://schemas.microsoft.com/office/drawing/2010/main" val="0"/>
              </a:ext>
            </a:extLst>
          </a:blip>
          <a:srcRect l="25160" t="3971" r="28254" b="-2715"/>
          <a:stretch/>
        </p:blipFill>
        <p:spPr>
          <a:xfrm>
            <a:off x="3372463" y="1138802"/>
            <a:ext cx="4149213" cy="4838733"/>
          </a:xfrm>
          <a:prstGeom prst="rect">
            <a:avLst/>
          </a:prstGeom>
        </p:spPr>
      </p:pic>
    </p:spTree>
    <p:extLst>
      <p:ext uri="{BB962C8B-B14F-4D97-AF65-F5344CB8AC3E}">
        <p14:creationId xmlns:p14="http://schemas.microsoft.com/office/powerpoint/2010/main" val="41726975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6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smtClean="0"/>
              <a:t>Послухай. Хто це?</a:t>
            </a:r>
            <a:endParaRPr lang="ru-RU" dirty="0"/>
          </a:p>
        </p:txBody>
      </p:sp>
      <p:pic>
        <p:nvPicPr>
          <p:cNvPr id="4" name="віслюк">
            <a:hlinkClick r:id="" action="ppaction://media"/>
          </p:cNvPr>
          <p:cNvPicPr>
            <a:picLocks noGrp="1" noChangeAspect="1"/>
          </p:cNvPicPr>
          <p:nvPr>
            <p:ph idx="4294967295"/>
            <a:audioFile r:link="rId2"/>
            <p:extLst>
              <p:ext uri="{DAA4B4D4-6D71-4841-9C94-3DE7FCFB9230}">
                <p14:media xmlns:p14="http://schemas.microsoft.com/office/powerpoint/2010/main" r:embed="rId1"/>
              </p:ext>
            </p:extLst>
          </p:nvPr>
        </p:nvPicPr>
        <p:blipFill>
          <a:blip r:embed="rId4"/>
          <a:stretch>
            <a:fillRect/>
          </a:stretch>
        </p:blipFill>
        <p:spPr>
          <a:xfrm>
            <a:off x="0" y="3678238"/>
            <a:ext cx="487363" cy="487362"/>
          </a:xfrm>
        </p:spPr>
      </p:pic>
    </p:spTree>
    <p:extLst>
      <p:ext uri="{BB962C8B-B14F-4D97-AF65-F5344CB8AC3E}">
        <p14:creationId xmlns:p14="http://schemas.microsoft.com/office/powerpoint/2010/main" val="1222287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0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2593258" cy="1325563"/>
          </a:xfrm>
        </p:spPr>
        <p:txBody>
          <a:bodyPr/>
          <a:lstStyle/>
          <a:p>
            <a:r>
              <a:rPr lang="uk-UA" dirty="0" err="1" smtClean="0"/>
              <a:t>віс-лю́к</a:t>
            </a:r>
            <a:endParaRPr lang="en-US" dirty="0"/>
          </a:p>
        </p:txBody>
      </p:sp>
      <p:pic>
        <p:nvPicPr>
          <p:cNvPr id="4" name="віслю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82648" y="5842051"/>
            <a:ext cx="487363" cy="487362"/>
          </a:xfrm>
          <a:prstGeom prst="rect">
            <a:avLst/>
          </a:prstGeom>
        </p:spPr>
      </p:pic>
      <p:pic>
        <p:nvPicPr>
          <p:cNvPr id="5" name="Объект 3"/>
          <p:cNvPicPr>
            <a:picLocks noChangeAspect="1"/>
          </p:cNvPicPr>
          <p:nvPr/>
        </p:nvPicPr>
        <p:blipFill rotWithShape="1">
          <a:blip r:embed="rId5">
            <a:extLst>
              <a:ext uri="{28A0092B-C50C-407E-A947-70E740481C1C}">
                <a14:useLocalDpi xmlns:a14="http://schemas.microsoft.com/office/drawing/2010/main" val="0"/>
              </a:ext>
            </a:extLst>
          </a:blip>
          <a:srcRect l="36397" t="28713" r="13552" b="53174"/>
          <a:stretch/>
        </p:blipFill>
        <p:spPr>
          <a:xfrm>
            <a:off x="8356703" y="2706637"/>
            <a:ext cx="3432175" cy="1657350"/>
          </a:xfrm>
          <a:prstGeom prst="rect">
            <a:avLst/>
          </a:prstGeom>
        </p:spPr>
      </p:pic>
      <p:pic>
        <p:nvPicPr>
          <p:cNvPr id="3" name="Рисунок 2"/>
          <p:cNvPicPr>
            <a:picLocks noChangeAspect="1"/>
          </p:cNvPicPr>
          <p:nvPr/>
        </p:nvPicPr>
        <p:blipFill rotWithShape="1">
          <a:blip r:embed="rId6" cstate="print">
            <a:extLst>
              <a:ext uri="{28A0092B-C50C-407E-A947-70E740481C1C}">
                <a14:useLocalDpi xmlns:a14="http://schemas.microsoft.com/office/drawing/2010/main" val="0"/>
              </a:ext>
            </a:extLst>
          </a:blip>
          <a:srcRect l="6248" t="6678" r="2797" b="20778"/>
          <a:stretch/>
        </p:blipFill>
        <p:spPr>
          <a:xfrm>
            <a:off x="3362632" y="948256"/>
            <a:ext cx="4434348" cy="5036459"/>
          </a:xfrm>
          <a:prstGeom prst="rect">
            <a:avLst/>
          </a:prstGeom>
        </p:spPr>
      </p:pic>
    </p:spTree>
    <p:extLst>
      <p:ext uri="{BB962C8B-B14F-4D97-AF65-F5344CB8AC3E}">
        <p14:creationId xmlns:p14="http://schemas.microsoft.com/office/powerpoint/2010/main" val="17457036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0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вин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08637" y="3429868"/>
            <a:ext cx="487363" cy="487363"/>
          </a:xfrm>
          <a:prstGeom prst="rect">
            <a:avLst/>
          </a:prstGeom>
        </p:spPr>
      </p:pic>
      <p:sp>
        <p:nvSpPr>
          <p:cNvPr id="2" name="Заголовок 1"/>
          <p:cNvSpPr>
            <a:spLocks noGrp="1"/>
          </p:cNvSpPr>
          <p:nvPr>
            <p:ph type="title"/>
          </p:nvPr>
        </p:nvSpPr>
        <p:spPr/>
        <p:txBody>
          <a:bodyPr/>
          <a:lstStyle/>
          <a:p>
            <a:r>
              <a:rPr lang="uk-UA" dirty="0" smtClean="0"/>
              <a:t>Послухай. Хто це?</a:t>
            </a:r>
            <a:endParaRPr lang="ru-RU" dirty="0"/>
          </a:p>
        </p:txBody>
      </p:sp>
    </p:spTree>
    <p:extLst>
      <p:ext uri="{BB962C8B-B14F-4D97-AF65-F5344CB8AC3E}">
        <p14:creationId xmlns:p14="http://schemas.microsoft.com/office/powerpoint/2010/main" val="32623492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6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38200" y="365125"/>
            <a:ext cx="2278626" cy="1325563"/>
          </a:xfrm>
        </p:spPr>
        <p:txBody>
          <a:bodyPr/>
          <a:lstStyle/>
          <a:p>
            <a:r>
              <a:rPr lang="uk-UA" dirty="0" err="1" smtClean="0"/>
              <a:t>сви</a:t>
            </a:r>
            <a:r>
              <a:rPr lang="uk-UA" dirty="0" smtClean="0"/>
              <a:t>-ня́</a:t>
            </a:r>
            <a:endParaRPr lang="en-US" dirty="0"/>
          </a:p>
        </p:txBody>
      </p:sp>
      <p:pic>
        <p:nvPicPr>
          <p:cNvPr id="6" name="свин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47107" y="5302876"/>
            <a:ext cx="487363" cy="487363"/>
          </a:xfrm>
          <a:prstGeom prst="rect">
            <a:avLst/>
          </a:prstGeom>
        </p:spPr>
      </p:pic>
      <p:pic>
        <p:nvPicPr>
          <p:cNvPr id="7" name="Рисунок 6"/>
          <p:cNvPicPr>
            <a:picLocks noChangeAspect="1"/>
          </p:cNvPicPr>
          <p:nvPr/>
        </p:nvPicPr>
        <p:blipFill>
          <a:blip r:embed="rId5"/>
          <a:stretch>
            <a:fillRect/>
          </a:stretch>
        </p:blipFill>
        <p:spPr>
          <a:xfrm>
            <a:off x="2508578" y="1357665"/>
            <a:ext cx="6128107" cy="4063198"/>
          </a:xfrm>
          <a:prstGeom prst="rect">
            <a:avLst/>
          </a:prstGeom>
        </p:spPr>
      </p:pic>
      <p:pic>
        <p:nvPicPr>
          <p:cNvPr id="5" name="Объект 3"/>
          <p:cNvPicPr>
            <a:picLocks noChangeAspect="1"/>
          </p:cNvPicPr>
          <p:nvPr/>
        </p:nvPicPr>
        <p:blipFill rotWithShape="1">
          <a:blip r:embed="rId6">
            <a:extLst>
              <a:ext uri="{28A0092B-C50C-407E-A947-70E740481C1C}">
                <a14:useLocalDpi xmlns:a14="http://schemas.microsoft.com/office/drawing/2010/main" val="0"/>
              </a:ext>
            </a:extLst>
          </a:blip>
          <a:srcRect l="36397" t="28713" r="13552" b="53174"/>
          <a:stretch/>
        </p:blipFill>
        <p:spPr>
          <a:xfrm>
            <a:off x="8636685" y="2441166"/>
            <a:ext cx="3432175" cy="1657350"/>
          </a:xfrm>
          <a:prstGeom prst="rect">
            <a:avLst/>
          </a:prstGeom>
        </p:spPr>
      </p:pic>
    </p:spTree>
    <p:extLst>
      <p:ext uri="{BB962C8B-B14F-4D97-AF65-F5344CB8AC3E}">
        <p14:creationId xmlns:p14="http://schemas.microsoft.com/office/powerpoint/2010/main" val="431933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6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Послухай. Хто це?</a:t>
            </a:r>
            <a:endParaRPr lang="en-US" dirty="0"/>
          </a:p>
        </p:txBody>
      </p:sp>
      <p:pic>
        <p:nvPicPr>
          <p:cNvPr id="4" name="овечка">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892800" y="3798888"/>
            <a:ext cx="406400" cy="406400"/>
          </a:xfrm>
        </p:spPr>
      </p:pic>
    </p:spTree>
    <p:extLst>
      <p:ext uri="{BB962C8B-B14F-4D97-AF65-F5344CB8AC3E}">
        <p14:creationId xmlns:p14="http://schemas.microsoft.com/office/powerpoint/2010/main" val="8684816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65471"/>
            <a:ext cx="10515600" cy="5911492"/>
          </a:xfrm>
        </p:spPr>
        <p:txBody>
          <a:bodyPr>
            <a:normAutofit lnSpcReduction="10000"/>
          </a:bodyPr>
          <a:lstStyle/>
          <a:p>
            <a:pPr marL="0" indent="0" algn="just">
              <a:buNone/>
            </a:pPr>
            <a:r>
              <a:rPr lang="uk-UA" dirty="0" smtClean="0">
                <a:latin typeface="Times New Roman" panose="02020603050405020304" pitchFamily="18" charset="0"/>
                <a:cs typeface="Times New Roman" panose="02020603050405020304" pitchFamily="18" charset="0"/>
              </a:rPr>
              <a:t>   Під </a:t>
            </a:r>
            <a:r>
              <a:rPr lang="uk-UA" dirty="0">
                <a:latin typeface="Times New Roman" panose="02020603050405020304" pitchFamily="18" charset="0"/>
                <a:cs typeface="Times New Roman" panose="02020603050405020304" pitchFamily="18" charset="0"/>
              </a:rPr>
              <a:t>час війни багато закладів, які навчають дітей з порушеннями слуху, надають освітні послуги дистанційно. Наші креативні, мудрі, віддані справі сурдопедагоги навіть за таких важких умов докладають багато зусиль для того, щоб їхні учні розвивалися та завжди відчували підтримку своїх вчителів. </a:t>
            </a:r>
          </a:p>
          <a:p>
            <a:pPr marL="0" indent="0" algn="just">
              <a:buNone/>
            </a:pPr>
            <a:r>
              <a:rPr lang="uk-UA" dirty="0" smtClean="0">
                <a:latin typeface="Times New Roman" panose="02020603050405020304" pitchFamily="18" charset="0"/>
                <a:cs typeface="Times New Roman" panose="02020603050405020304" pitchFamily="18" charset="0"/>
              </a:rPr>
              <a:t>   На </a:t>
            </a:r>
            <a:r>
              <a:rPr lang="uk-UA" dirty="0">
                <a:latin typeface="Times New Roman" panose="02020603050405020304" pitchFamily="18" charset="0"/>
                <a:cs typeface="Times New Roman" panose="02020603050405020304" pitchFamily="18" charset="0"/>
              </a:rPr>
              <a:t>допомогу педагогам ми підготували начальні матеріали з розвитку слухового сприймання і мовлення, які стануть у нагоді коли немає можливості скористатися спеціальними комп’ютерними програмами. Вони, зокрема, будуть доречними у роботі із </a:t>
            </a:r>
            <a:r>
              <a:rPr lang="uk-UA" dirty="0" err="1">
                <a:latin typeface="Times New Roman" panose="02020603050405020304" pitchFamily="18" charset="0"/>
                <a:cs typeface="Times New Roman" panose="02020603050405020304" pitchFamily="18" charset="0"/>
              </a:rPr>
              <a:t>слухопротезованими</a:t>
            </a:r>
            <a:r>
              <a:rPr lang="uk-UA" dirty="0">
                <a:latin typeface="Times New Roman" panose="02020603050405020304" pitchFamily="18" charset="0"/>
                <a:cs typeface="Times New Roman" panose="02020603050405020304" pitchFamily="18" charset="0"/>
              </a:rPr>
              <a:t> дітьми, в тому числі, з </a:t>
            </a:r>
            <a:r>
              <a:rPr lang="uk-UA" dirty="0" err="1">
                <a:latin typeface="Times New Roman" panose="02020603050405020304" pitchFamily="18" charset="0"/>
                <a:cs typeface="Times New Roman" panose="02020603050405020304" pitchFamily="18" charset="0"/>
              </a:rPr>
              <a:t>кохлеарними</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імплантами</a:t>
            </a:r>
            <a:r>
              <a:rPr lang="uk-UA" dirty="0">
                <a:latin typeface="Times New Roman" panose="02020603050405020304" pitchFamily="18" charset="0"/>
                <a:cs typeface="Times New Roman" panose="02020603050405020304" pitchFamily="18" charset="0"/>
              </a:rPr>
              <a:t>.</a:t>
            </a:r>
          </a:p>
          <a:p>
            <a:pPr marL="0" indent="0" algn="just">
              <a:buNone/>
            </a:pPr>
            <a:r>
              <a:rPr lang="uk-UA" smtClean="0">
                <a:latin typeface="Times New Roman" panose="02020603050405020304" pitchFamily="18" charset="0"/>
                <a:cs typeface="Times New Roman" panose="02020603050405020304" pitchFamily="18" charset="0"/>
              </a:rPr>
              <a:t>   Презентація </a:t>
            </a:r>
            <a:r>
              <a:rPr lang="uk-UA" dirty="0">
                <a:latin typeface="Times New Roman" panose="02020603050405020304" pitchFamily="18" charset="0"/>
                <a:cs typeface="Times New Roman" panose="02020603050405020304" pitchFamily="18" charset="0"/>
              </a:rPr>
              <a:t>на тему «Свійські тварини» може бути використана на заняттях з дітьми дошкільного та молодшого шкільного віку. Вона містить озвучені слайди для прослуховування, схематичні зображення складу слів для його відтворення рухами, відповіді на запитання у картинках, «схованих» за рухомими квадратиками</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1187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вів-ця</a:t>
            </a:r>
            <a:r>
              <a:rPr lang="ru-RU" dirty="0" smtClean="0"/>
              <a:t>́</a:t>
            </a:r>
            <a:endParaRPr lang="en-US" dirty="0"/>
          </a:p>
        </p:txBody>
      </p:sp>
      <p:pic>
        <p:nvPicPr>
          <p:cNvPr id="5" name="овечка">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988" y="5442034"/>
            <a:ext cx="487363" cy="487362"/>
          </a:xfrm>
          <a:prstGeom prst="rect">
            <a:avLst/>
          </a:prstGeom>
        </p:spPr>
      </p:pic>
      <p:pic>
        <p:nvPicPr>
          <p:cNvPr id="6" name="Рисунок 5"/>
          <p:cNvPicPr>
            <a:picLocks noChangeAspect="1"/>
          </p:cNvPicPr>
          <p:nvPr/>
        </p:nvPicPr>
        <p:blipFill rotWithShape="1">
          <a:blip r:embed="rId5">
            <a:extLst>
              <a:ext uri="{28A0092B-C50C-407E-A947-70E740481C1C}">
                <a14:useLocalDpi xmlns:a14="http://schemas.microsoft.com/office/drawing/2010/main" val="0"/>
              </a:ext>
            </a:extLst>
          </a:blip>
          <a:srcRect l="35832" t="8333" r="12328" b="72024"/>
          <a:stretch/>
        </p:blipFill>
        <p:spPr>
          <a:xfrm>
            <a:off x="8858865" y="2891606"/>
            <a:ext cx="2936858" cy="1483749"/>
          </a:xfrm>
          <a:prstGeom prst="rect">
            <a:avLst/>
          </a:prstGeom>
        </p:spPr>
      </p:pic>
      <p:pic>
        <p:nvPicPr>
          <p:cNvPr id="4100" name="Picture 4" descr="Ігрова фігурка Вівця Schleich (137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310" y="1462760"/>
            <a:ext cx="5014452" cy="501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097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descr="16 цікавих фактів про вівці"/>
          <p:cNvPicPr>
            <a:picLocks noChangeAspect="1" noChangeArrowheads="1"/>
          </p:cNvPicPr>
          <p:nvPr/>
        </p:nvPicPr>
        <p:blipFill rotWithShape="1">
          <a:blip r:embed="rId14">
            <a:extLst>
              <a:ext uri="{28A0092B-C50C-407E-A947-70E740481C1C}">
                <a14:useLocalDpi xmlns:a14="http://schemas.microsoft.com/office/drawing/2010/main" val="0"/>
              </a:ext>
            </a:extLst>
          </a:blip>
          <a:srcRect l="11208" r="14240" b="762"/>
          <a:stretch/>
        </p:blipFill>
        <p:spPr bwMode="auto">
          <a:xfrm>
            <a:off x="8240614" y="5065890"/>
            <a:ext cx="2172929" cy="155966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Сіамські коти характер, догляд, ціни, фото кішки та кота на Kotomaniy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225130" y="3231827"/>
            <a:ext cx="2166174" cy="1610982"/>
          </a:xfrm>
          <a:prstGeom prst="rect">
            <a:avLst/>
          </a:prstGeom>
          <a:noFill/>
          <a:extLst>
            <a:ext uri="{909E8E84-426E-40DD-AFC4-6F175D3DCCD1}">
              <a14:hiddenFill xmlns:a14="http://schemas.microsoft.com/office/drawing/2010/main">
                <a:solidFill>
                  <a:srgbClr val="FFFFFF"/>
                </a:solidFill>
              </a14:hiddenFill>
            </a:ext>
          </a:extLst>
        </p:spPr>
      </p:pic>
      <p:pic>
        <p:nvPicPr>
          <p:cNvPr id="25" name="Рисунок 24"/>
          <p:cNvPicPr>
            <a:picLocks noChangeAspect="1"/>
          </p:cNvPicPr>
          <p:nvPr/>
        </p:nvPicPr>
        <p:blipFill rotWithShape="1">
          <a:blip r:embed="rId16">
            <a:extLst>
              <a:ext uri="{28A0092B-C50C-407E-A947-70E740481C1C}">
                <a14:useLocalDpi xmlns:a14="http://schemas.microsoft.com/office/drawing/2010/main" val="0"/>
              </a:ext>
            </a:extLst>
          </a:blip>
          <a:srcRect l="15834" t="6410" r="12251" b="5111"/>
          <a:stretch/>
        </p:blipFill>
        <p:spPr>
          <a:xfrm>
            <a:off x="2572768" y="5174876"/>
            <a:ext cx="2141284" cy="1475334"/>
          </a:xfrm>
          <a:prstGeom prst="rect">
            <a:avLst/>
          </a:prstGeom>
        </p:spPr>
      </p:pic>
      <p:pic>
        <p:nvPicPr>
          <p:cNvPr id="24" name="Рисунок 23"/>
          <p:cNvPicPr>
            <a:picLocks noChangeAspect="1"/>
          </p:cNvPicPr>
          <p:nvPr/>
        </p:nvPicPr>
        <p:blipFill rotWithShape="1">
          <a:blip r:embed="rId17">
            <a:extLst>
              <a:ext uri="{28A0092B-C50C-407E-A947-70E740481C1C}">
                <a14:useLocalDpi xmlns:a14="http://schemas.microsoft.com/office/drawing/2010/main" val="0"/>
              </a:ext>
            </a:extLst>
          </a:blip>
          <a:srcRect l="16603" t="-1148" r="3433" b="5249"/>
          <a:stretch/>
        </p:blipFill>
        <p:spPr>
          <a:xfrm>
            <a:off x="2505077" y="3205574"/>
            <a:ext cx="2163097" cy="1616795"/>
          </a:xfrm>
          <a:prstGeom prst="rect">
            <a:avLst/>
          </a:prstGeom>
        </p:spPr>
      </p:pic>
      <p:sp>
        <p:nvSpPr>
          <p:cNvPr id="2" name="Заголовок 1"/>
          <p:cNvSpPr>
            <a:spLocks noGrp="1"/>
          </p:cNvSpPr>
          <p:nvPr>
            <p:ph type="title"/>
          </p:nvPr>
        </p:nvSpPr>
        <p:spPr>
          <a:xfrm>
            <a:off x="838200" y="265471"/>
            <a:ext cx="10901516" cy="928378"/>
          </a:xfrm>
        </p:spPr>
        <p:txBody>
          <a:bodyPr>
            <a:noAutofit/>
          </a:bodyPr>
          <a:lstStyle/>
          <a:p>
            <a:r>
              <a:rPr lang="uk-UA" sz="3200" dirty="0" smtClean="0"/>
              <a:t>Послухай. Голоси яких тварин ти почув(ла)? </a:t>
            </a:r>
            <a:br>
              <a:rPr lang="uk-UA" sz="3200" dirty="0" smtClean="0"/>
            </a:br>
            <a:r>
              <a:rPr lang="uk-UA" sz="3200" dirty="0" smtClean="0"/>
              <a:t>Перевір себе (подивися хто під жовтим квадратом).</a:t>
            </a:r>
            <a:endParaRPr lang="en-US" sz="3200" dirty="0"/>
          </a:p>
        </p:txBody>
      </p:sp>
      <p:pic>
        <p:nvPicPr>
          <p:cNvPr id="4" name="коза">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18"/>
          <a:stretch>
            <a:fillRect/>
          </a:stretch>
        </p:blipFill>
        <p:spPr>
          <a:xfrm>
            <a:off x="1220788" y="1843088"/>
            <a:ext cx="406400" cy="406400"/>
          </a:xfrm>
        </p:spPr>
      </p:pic>
      <p:pic>
        <p:nvPicPr>
          <p:cNvPr id="5" name="корова">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109035" y="3697967"/>
            <a:ext cx="487363" cy="487363"/>
          </a:xfrm>
          <a:prstGeom prst="rect">
            <a:avLst/>
          </a:prstGeom>
        </p:spPr>
      </p:pic>
      <p:pic>
        <p:nvPicPr>
          <p:cNvPr id="6" name="собака">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1109035" y="5386222"/>
            <a:ext cx="487363" cy="487363"/>
          </a:xfrm>
          <a:prstGeom prst="rect">
            <a:avLst/>
          </a:prstGeom>
        </p:spPr>
      </p:pic>
      <p:pic>
        <p:nvPicPr>
          <p:cNvPr id="7" name="кінь">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5985834" y="1868762"/>
            <a:ext cx="487363" cy="487363"/>
          </a:xfrm>
          <a:prstGeom prst="rect">
            <a:avLst/>
          </a:prstGeom>
        </p:spPr>
      </p:pic>
      <p:pic>
        <p:nvPicPr>
          <p:cNvPr id="8" name="кіт">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8"/>
          <a:stretch>
            <a:fillRect/>
          </a:stretch>
        </p:blipFill>
        <p:spPr>
          <a:xfrm>
            <a:off x="5985834" y="3526609"/>
            <a:ext cx="487363" cy="487363"/>
          </a:xfrm>
          <a:prstGeom prst="rect">
            <a:avLst/>
          </a:prstGeom>
        </p:spPr>
      </p:pic>
      <p:pic>
        <p:nvPicPr>
          <p:cNvPr id="9" name="овечка">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8"/>
          <a:stretch>
            <a:fillRect/>
          </a:stretch>
        </p:blipFill>
        <p:spPr>
          <a:xfrm>
            <a:off x="5985834" y="5142541"/>
            <a:ext cx="487363" cy="487362"/>
          </a:xfrm>
          <a:prstGeom prst="rect">
            <a:avLst/>
          </a:prstGeom>
        </p:spPr>
      </p:pic>
      <p:pic>
        <p:nvPicPr>
          <p:cNvPr id="12" name="Объект 6"/>
          <p:cNvPicPr>
            <a:picLocks noChangeAspect="1"/>
          </p:cNvPicPr>
          <p:nvPr/>
        </p:nvPicPr>
        <p:blipFill>
          <a:blip r:embed="rId19"/>
          <a:stretch>
            <a:fillRect/>
          </a:stretch>
        </p:blipFill>
        <p:spPr>
          <a:xfrm>
            <a:off x="8250557" y="1276935"/>
            <a:ext cx="2140747" cy="1671015"/>
          </a:xfrm>
          <a:prstGeom prst="rect">
            <a:avLst/>
          </a:prstGeom>
        </p:spPr>
      </p:pic>
      <p:pic>
        <p:nvPicPr>
          <p:cNvPr id="15" name="Объект 3"/>
          <p:cNvPicPr>
            <a:picLocks noChangeAspect="1"/>
          </p:cNvPicPr>
          <p:nvPr/>
        </p:nvPicPr>
        <p:blipFill rotWithShape="1">
          <a:blip r:embed="rId20"/>
          <a:srcRect l="4252" t="5550" r="7632" b="2442"/>
          <a:stretch/>
        </p:blipFill>
        <p:spPr>
          <a:xfrm>
            <a:off x="2526890" y="1320669"/>
            <a:ext cx="2141284" cy="1689354"/>
          </a:xfrm>
          <a:prstGeom prst="rect">
            <a:avLst/>
          </a:prstGeom>
        </p:spPr>
      </p:pic>
      <p:pic>
        <p:nvPicPr>
          <p:cNvPr id="16" name="Рисунок 15"/>
          <p:cNvPicPr>
            <a:picLocks noChangeAspect="1"/>
          </p:cNvPicPr>
          <p:nvPr/>
        </p:nvPicPr>
        <p:blipFill rotWithShape="1">
          <a:blip r:embed="rId21"/>
          <a:srcRect l="18303" t="20778" r="19959" b="36802"/>
          <a:stretch/>
        </p:blipFill>
        <p:spPr>
          <a:xfrm>
            <a:off x="2474303" y="1214842"/>
            <a:ext cx="2361522" cy="1805946"/>
          </a:xfrm>
          <a:prstGeom prst="rect">
            <a:avLst/>
          </a:prstGeom>
        </p:spPr>
      </p:pic>
      <p:pic>
        <p:nvPicPr>
          <p:cNvPr id="17" name="Рисунок 16"/>
          <p:cNvPicPr>
            <a:picLocks noChangeAspect="1"/>
          </p:cNvPicPr>
          <p:nvPr/>
        </p:nvPicPr>
        <p:blipFill rotWithShape="1">
          <a:blip r:embed="rId21"/>
          <a:srcRect l="18303" t="20778" r="19959" b="36802"/>
          <a:stretch/>
        </p:blipFill>
        <p:spPr>
          <a:xfrm>
            <a:off x="2474303" y="3099509"/>
            <a:ext cx="2361522" cy="1805946"/>
          </a:xfrm>
          <a:prstGeom prst="rect">
            <a:avLst/>
          </a:prstGeom>
        </p:spPr>
      </p:pic>
      <p:pic>
        <p:nvPicPr>
          <p:cNvPr id="18" name="Рисунок 17"/>
          <p:cNvPicPr>
            <a:picLocks noChangeAspect="1"/>
          </p:cNvPicPr>
          <p:nvPr/>
        </p:nvPicPr>
        <p:blipFill rotWithShape="1">
          <a:blip r:embed="rId21"/>
          <a:srcRect l="18303" t="20778" r="19959" b="36802"/>
          <a:stretch/>
        </p:blipFill>
        <p:spPr>
          <a:xfrm>
            <a:off x="2453696" y="4970612"/>
            <a:ext cx="2361522" cy="1805946"/>
          </a:xfrm>
          <a:prstGeom prst="rect">
            <a:avLst/>
          </a:prstGeom>
        </p:spPr>
      </p:pic>
      <p:pic>
        <p:nvPicPr>
          <p:cNvPr id="19" name="Рисунок 18"/>
          <p:cNvPicPr>
            <a:picLocks noChangeAspect="1"/>
          </p:cNvPicPr>
          <p:nvPr/>
        </p:nvPicPr>
        <p:blipFill rotWithShape="1">
          <a:blip r:embed="rId21"/>
          <a:srcRect l="18303" t="20778" r="19959" b="36802"/>
          <a:stretch/>
        </p:blipFill>
        <p:spPr>
          <a:xfrm>
            <a:off x="8140169" y="1209469"/>
            <a:ext cx="2361522" cy="1805946"/>
          </a:xfrm>
          <a:prstGeom prst="rect">
            <a:avLst/>
          </a:prstGeom>
        </p:spPr>
      </p:pic>
      <p:pic>
        <p:nvPicPr>
          <p:cNvPr id="20" name="Рисунок 19"/>
          <p:cNvPicPr>
            <a:picLocks noChangeAspect="1"/>
          </p:cNvPicPr>
          <p:nvPr/>
        </p:nvPicPr>
        <p:blipFill rotWithShape="1">
          <a:blip r:embed="rId21"/>
          <a:srcRect l="18303" t="20778" r="19959" b="36802"/>
          <a:stretch/>
        </p:blipFill>
        <p:spPr>
          <a:xfrm>
            <a:off x="8140169" y="3068779"/>
            <a:ext cx="2361522" cy="1805946"/>
          </a:xfrm>
          <a:prstGeom prst="rect">
            <a:avLst/>
          </a:prstGeom>
        </p:spPr>
      </p:pic>
      <p:pic>
        <p:nvPicPr>
          <p:cNvPr id="21" name="Рисунок 20"/>
          <p:cNvPicPr>
            <a:picLocks noChangeAspect="1"/>
          </p:cNvPicPr>
          <p:nvPr/>
        </p:nvPicPr>
        <p:blipFill rotWithShape="1">
          <a:blip r:embed="rId21"/>
          <a:srcRect l="18303" t="20778" r="19959" b="36802"/>
          <a:stretch/>
        </p:blipFill>
        <p:spPr>
          <a:xfrm>
            <a:off x="8140169" y="4963638"/>
            <a:ext cx="2361522" cy="1805946"/>
          </a:xfrm>
          <a:prstGeom prst="rect">
            <a:avLst/>
          </a:prstGeom>
        </p:spPr>
      </p:pic>
      <p:sp>
        <p:nvSpPr>
          <p:cNvPr id="22" name="AutoShape 4" descr="Сколько весит корова живым весом | Средний вес дойной коров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166486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534"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7072"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475"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07337" fill="hold"/>
                                        <p:tgtEl>
                                          <p:spTgt spid="8"/>
                                        </p:tgtEl>
                                      </p:cBhvr>
                                    </p:cmd>
                                  </p:childTnLst>
                                </p:cTn>
                              </p:par>
                            </p:childTnLst>
                          </p:cTn>
                        </p:par>
                      </p:childTnLst>
                    </p:cTn>
                  </p:par>
                </p:childTnLst>
              </p:cTn>
              <p:nextCondLst>
                <p:cond evt="onClick" delay="0">
                  <p:tgtEl>
                    <p:spTgt spid="8"/>
                  </p:tgtEl>
                </p:cond>
              </p:nextCondLst>
            </p:seq>
            <p:audio>
              <p:cMediaNode vol="80000">
                <p:cTn id="31" fill="hold" display="0">
                  <p:stCondLst>
                    <p:cond delay="indefinite"/>
                  </p:stCondLst>
                  <p:endCondLst>
                    <p:cond evt="onStopAudio" delay="0">
                      <p:tgtEl>
                        <p:sldTgt/>
                      </p:tgtEl>
                    </p:cond>
                  </p:endCondLst>
                </p:cTn>
                <p:tgtEl>
                  <p:spTgt spid="8"/>
                </p:tgtEl>
              </p:cMediaNode>
            </p:audio>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906" fill="hold"/>
                                        <p:tgtEl>
                                          <p:spTgt spid="9"/>
                                        </p:tgtEl>
                                      </p:cBhvr>
                                    </p:cmd>
                                  </p:childTnLst>
                                </p:cTn>
                              </p:par>
                            </p:childTnLst>
                          </p:cTn>
                        </p:par>
                      </p:childTnLst>
                    </p:cTn>
                  </p:par>
                </p:childTnLst>
              </p:cTn>
              <p:nextCondLst>
                <p:cond evt="onClick" delay="0">
                  <p:tgtEl>
                    <p:spTgt spid="9"/>
                  </p:tgtEl>
                </p:cond>
              </p:nextCondLst>
            </p:seq>
            <p:audio>
              <p:cMediaNode vol="80000">
                <p:cTn id="3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Послухай. Хто це?</a:t>
            </a:r>
            <a:endParaRPr lang="en-US" dirty="0"/>
          </a:p>
        </p:txBody>
      </p:sp>
      <p:pic>
        <p:nvPicPr>
          <p:cNvPr id="5" name="кіт">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6059488" y="3436938"/>
            <a:ext cx="406400" cy="406400"/>
          </a:xfrm>
          <a:prstGeom prst="rect">
            <a:avLst/>
          </a:prstGeom>
        </p:spPr>
      </p:pic>
    </p:spTree>
    <p:extLst>
      <p:ext uri="{BB962C8B-B14F-4D97-AF65-F5344CB8AC3E}">
        <p14:creationId xmlns:p14="http://schemas.microsoft.com/office/powerpoint/2010/main" val="2186889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33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кіт</a:t>
            </a:r>
            <a:endParaRPr lang="en-US" dirty="0"/>
          </a:p>
        </p:txBody>
      </p:sp>
      <p:pic>
        <p:nvPicPr>
          <p:cNvPr id="5" name="кі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89718" y="5045527"/>
            <a:ext cx="487363" cy="487363"/>
          </a:xfrm>
          <a:prstGeom prst="rect">
            <a:avLst/>
          </a:prstGeom>
        </p:spPr>
      </p:pic>
      <p:pic>
        <p:nvPicPr>
          <p:cNvPr id="6" name="Рисунок 5"/>
          <p:cNvPicPr>
            <a:picLocks noChangeAspect="1"/>
          </p:cNvPicPr>
          <p:nvPr/>
        </p:nvPicPr>
        <p:blipFill>
          <a:blip r:embed="rId5"/>
          <a:stretch>
            <a:fillRect/>
          </a:stretch>
        </p:blipFill>
        <p:spPr>
          <a:xfrm>
            <a:off x="3490078" y="1481962"/>
            <a:ext cx="6841166" cy="3563565"/>
          </a:xfrm>
          <a:prstGeom prst="rect">
            <a:avLst/>
          </a:prstGeom>
        </p:spPr>
      </p:pic>
    </p:spTree>
    <p:extLst>
      <p:ext uri="{BB962C8B-B14F-4D97-AF65-F5344CB8AC3E}">
        <p14:creationId xmlns:p14="http://schemas.microsoft.com/office/powerpoint/2010/main" val="1382942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33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Послухай. Хто це?</a:t>
            </a:r>
            <a:endParaRPr lang="ru-RU" dirty="0"/>
          </a:p>
        </p:txBody>
      </p:sp>
      <p:pic>
        <p:nvPicPr>
          <p:cNvPr id="4" name="корова">
            <a:hlinkClick r:id="" action="ppaction://media"/>
          </p:cNvPr>
          <p:cNvPicPr>
            <a:picLocks noGrp="1" noChangeAspect="1"/>
          </p:cNvPicPr>
          <p:nvPr>
            <p:ph idx="4294967295"/>
            <a:audioFile r:link="rId2"/>
            <p:extLst>
              <p:ext uri="{DAA4B4D4-6D71-4841-9C94-3DE7FCFB9230}">
                <p14:media xmlns:p14="http://schemas.microsoft.com/office/powerpoint/2010/main" r:embed="rId1"/>
              </p:ext>
            </p:extLst>
          </p:nvPr>
        </p:nvPicPr>
        <p:blipFill>
          <a:blip r:embed="rId4"/>
          <a:stretch>
            <a:fillRect/>
          </a:stretch>
        </p:blipFill>
        <p:spPr>
          <a:xfrm>
            <a:off x="0" y="3373438"/>
            <a:ext cx="487363" cy="487362"/>
          </a:xfrm>
          <a:prstGeom prst="rect">
            <a:avLst/>
          </a:prstGeom>
        </p:spPr>
      </p:pic>
    </p:spTree>
    <p:extLst>
      <p:ext uri="{BB962C8B-B14F-4D97-AF65-F5344CB8AC3E}">
        <p14:creationId xmlns:p14="http://schemas.microsoft.com/office/powerpoint/2010/main" val="6609089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3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ко-ро́-ва</a:t>
            </a:r>
            <a:endParaRPr lang="en-US" dirty="0"/>
          </a:p>
        </p:txBody>
      </p:sp>
      <p:pic>
        <p:nvPicPr>
          <p:cNvPr id="4" name="Объект 3"/>
          <p:cNvPicPr>
            <a:picLocks noGrp="1" noChangeAspect="1"/>
          </p:cNvPicPr>
          <p:nvPr>
            <p:ph idx="1"/>
          </p:nvPr>
        </p:nvPicPr>
        <p:blipFill>
          <a:blip r:embed="rId4"/>
          <a:stretch>
            <a:fillRect/>
          </a:stretch>
        </p:blipFill>
        <p:spPr>
          <a:xfrm>
            <a:off x="2555421" y="1645199"/>
            <a:ext cx="5710951" cy="3800379"/>
          </a:xfrm>
          <a:prstGeom prst="rect">
            <a:avLst/>
          </a:prstGeom>
        </p:spPr>
      </p:pic>
      <p:pic>
        <p:nvPicPr>
          <p:cNvPr id="5" name="корова">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5766" y="5445578"/>
            <a:ext cx="487363" cy="487363"/>
          </a:xfrm>
          <a:prstGeom prst="rect">
            <a:avLst/>
          </a:prstGeom>
        </p:spPr>
      </p:pic>
    </p:spTree>
    <p:extLst>
      <p:ext uri="{BB962C8B-B14F-4D97-AF65-F5344CB8AC3E}">
        <p14:creationId xmlns:p14="http://schemas.microsoft.com/office/powerpoint/2010/main" val="17115936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3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Послухай. Хто це?</a:t>
            </a:r>
            <a:endParaRPr lang="ru-RU" dirty="0"/>
          </a:p>
        </p:txBody>
      </p:sp>
      <p:pic>
        <p:nvPicPr>
          <p:cNvPr id="4" name="кінь">
            <a:hlinkClick r:id="" action="ppaction://media"/>
          </p:cNvPr>
          <p:cNvPicPr>
            <a:picLocks noGrp="1" noChangeAspect="1"/>
          </p:cNvPicPr>
          <p:nvPr>
            <p:ph idx="4294967295"/>
            <a:audioFile r:link="rId2"/>
            <p:extLst>
              <p:ext uri="{DAA4B4D4-6D71-4841-9C94-3DE7FCFB9230}">
                <p14:media xmlns:p14="http://schemas.microsoft.com/office/powerpoint/2010/main" r:embed="rId1"/>
              </p:ext>
            </p:extLst>
          </p:nvPr>
        </p:nvPicPr>
        <p:blipFill>
          <a:blip r:embed="rId4"/>
          <a:stretch>
            <a:fillRect/>
          </a:stretch>
        </p:blipFill>
        <p:spPr>
          <a:xfrm>
            <a:off x="0" y="3482975"/>
            <a:ext cx="487363" cy="487363"/>
          </a:xfrm>
          <a:prstGeom prst="rect">
            <a:avLst/>
          </a:prstGeom>
        </p:spPr>
      </p:pic>
    </p:spTree>
    <p:extLst>
      <p:ext uri="{BB962C8B-B14F-4D97-AF65-F5344CB8AC3E}">
        <p14:creationId xmlns:p14="http://schemas.microsoft.com/office/powerpoint/2010/main" val="11738121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7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a:t>
            </a:r>
            <a:r>
              <a:rPr lang="uk-UA" dirty="0" err="1" smtClean="0"/>
              <a:t>інь</a:t>
            </a:r>
            <a:endParaRPr lang="en-US" dirty="0"/>
          </a:p>
        </p:txBody>
      </p:sp>
      <p:pic>
        <p:nvPicPr>
          <p:cNvPr id="8" name="кінь">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1941" y="5256409"/>
            <a:ext cx="487363" cy="487363"/>
          </a:xfrm>
          <a:prstGeom prst="rect">
            <a:avLst/>
          </a:prstGeom>
        </p:spPr>
      </p:pic>
      <p:pic>
        <p:nvPicPr>
          <p:cNvPr id="1026" name="Picture 2" descr="Положение лошади Брауна изолированное на белой предпосылке Портрет крупного  плана стороны лошади Стоковое Фото - изображение насчитывающей  млекопитающие, вырез: 1343277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351" y="1551591"/>
            <a:ext cx="5527468" cy="451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9709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75"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Послухай. Хто це?</a:t>
            </a:r>
            <a:endParaRPr lang="ru-RU" dirty="0"/>
          </a:p>
        </p:txBody>
      </p:sp>
      <p:pic>
        <p:nvPicPr>
          <p:cNvPr id="4" name="собака">
            <a:hlinkClick r:id="" action="ppaction://media"/>
          </p:cNvPr>
          <p:cNvPicPr>
            <a:picLocks noGrp="1" noChangeAspect="1"/>
          </p:cNvPicPr>
          <p:nvPr>
            <p:ph idx="4294967295"/>
            <a:audioFile r:link="rId2"/>
            <p:extLst>
              <p:ext uri="{DAA4B4D4-6D71-4841-9C94-3DE7FCFB9230}">
                <p14:media xmlns:p14="http://schemas.microsoft.com/office/powerpoint/2010/main" r:embed="rId1"/>
              </p:ext>
            </p:extLst>
          </p:nvPr>
        </p:nvPicPr>
        <p:blipFill>
          <a:blip r:embed="rId4"/>
          <a:stretch>
            <a:fillRect/>
          </a:stretch>
        </p:blipFill>
        <p:spPr>
          <a:xfrm>
            <a:off x="0" y="3433763"/>
            <a:ext cx="487363" cy="487362"/>
          </a:xfrm>
          <a:prstGeom prst="rect">
            <a:avLst/>
          </a:prstGeom>
        </p:spPr>
      </p:pic>
    </p:spTree>
    <p:extLst>
      <p:ext uri="{BB962C8B-B14F-4D97-AF65-F5344CB8AC3E}">
        <p14:creationId xmlns:p14="http://schemas.microsoft.com/office/powerpoint/2010/main" val="3384086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7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TotalTime>
  <Words>229</Words>
  <Application>Microsoft Office PowerPoint</Application>
  <PresentationFormat>Широкоэкранный</PresentationFormat>
  <Paragraphs>23</Paragraphs>
  <Slides>21</Slides>
  <Notes>0</Notes>
  <HiddenSlides>0</HiddenSlides>
  <MMClips>22</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Calibri Light</vt:lpstr>
      <vt:lpstr>Times New Roman</vt:lpstr>
      <vt:lpstr>Тема Office</vt:lpstr>
      <vt:lpstr>Свійські тварини</vt:lpstr>
      <vt:lpstr>Презентация PowerPoint</vt:lpstr>
      <vt:lpstr>Послухай. Хто це?</vt:lpstr>
      <vt:lpstr>кіт</vt:lpstr>
      <vt:lpstr>Послухай. Хто це?</vt:lpstr>
      <vt:lpstr>ко-ро́-ва</vt:lpstr>
      <vt:lpstr>Послухай. Хто це?</vt:lpstr>
      <vt:lpstr>кінь</vt:lpstr>
      <vt:lpstr>Послухай. Хто це?</vt:lpstr>
      <vt:lpstr>со-ба́-ка</vt:lpstr>
      <vt:lpstr>Презентация PowerPoint</vt:lpstr>
      <vt:lpstr>Презентация PowerPoint</vt:lpstr>
      <vt:lpstr>Послухай. Хто це?</vt:lpstr>
      <vt:lpstr>ко-за́</vt:lpstr>
      <vt:lpstr>Послухай. Хто це?</vt:lpstr>
      <vt:lpstr>віс-лю́к</vt:lpstr>
      <vt:lpstr>Послухай. Хто це?</vt:lpstr>
      <vt:lpstr>сви-ня́</vt:lpstr>
      <vt:lpstr>Послухай. Хто це?</vt:lpstr>
      <vt:lpstr>вів-ця́</vt:lpstr>
      <vt:lpstr>Послухай. Голоси яких тварин ти почув(ла)?  Перевір себе (подивися хто під жовтим квадратом).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31</cp:revision>
  <dcterms:created xsi:type="dcterms:W3CDTF">2022-03-21T08:33:07Z</dcterms:created>
  <dcterms:modified xsi:type="dcterms:W3CDTF">2022-11-18T09:55:49Z</dcterms:modified>
</cp:coreProperties>
</file>