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6" r:id="rId3"/>
    <p:sldId id="310" r:id="rId4"/>
    <p:sldId id="311" r:id="rId5"/>
    <p:sldId id="307" r:id="rId6"/>
    <p:sldId id="309" r:id="rId7"/>
    <p:sldId id="308" r:id="rId8"/>
    <p:sldId id="312" r:id="rId9"/>
    <p:sldId id="313" r:id="rId10"/>
    <p:sldId id="300" r:id="rId11"/>
  </p:sldIdLst>
  <p:sldSz cx="9144000" cy="6858000" type="screen4x3"/>
  <p:notesSz cx="7099300" cy="10234613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0053" autoAdjust="0"/>
  </p:normalViewPr>
  <p:slideViewPr>
    <p:cSldViewPr>
      <p:cViewPr>
        <p:scale>
          <a:sx n="70" d="100"/>
          <a:sy n="70" d="100"/>
        </p:scale>
        <p:origin x="-15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FAEDD5D-D231-400D-9642-F239BEA7D244}" type="datetimeFigureOut">
              <a:rPr lang="uk-UA" smtClean="0"/>
              <a:pPr/>
              <a:t>09.08.2021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67BD61A-286D-4841-B8B7-E397BCC9D09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935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BD61A-286D-4841-B8B7-E397BCC9D090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515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6D97A-9729-4B17-9E0C-0AAA5E1E8A8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97152"/>
            <a:ext cx="5256584" cy="139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269A-FDEE-45E2-8118-D3540C420828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5DD7-B4C2-43D3-B8A3-4D24EDE80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6735" y="6476265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82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269A-FDEE-45E2-8118-D3540C420828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5DD7-B4C2-43D3-B8A3-4D24EDE80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6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269A-FDEE-45E2-8118-D3540C420828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5DD7-B4C2-43D3-B8A3-4D24EDE80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260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524000"/>
            <a:ext cx="8534400" cy="4598988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6709-E408-4DF8-B5DA-4523A467E4CB}" type="datetime1">
              <a:rPr lang="en-US" smtClean="0"/>
              <a:t>8/9/2021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72C9-F31E-4080-B151-27938F0F7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2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269A-FDEE-45E2-8118-D3540C420828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5DD7-B4C2-43D3-B8A3-4D24EDE80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10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269A-FDEE-45E2-8118-D3540C420828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5DD7-B4C2-43D3-B8A3-4D24EDE80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0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269A-FDEE-45E2-8118-D3540C420828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5DD7-B4C2-43D3-B8A3-4D24EDE80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2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269A-FDEE-45E2-8118-D3540C420828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5DD7-B4C2-43D3-B8A3-4D24EDE80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4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269A-FDEE-45E2-8118-D3540C420828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5DD7-B4C2-43D3-B8A3-4D24EDE80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3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269A-FDEE-45E2-8118-D3540C420828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5DD7-B4C2-43D3-B8A3-4D24EDE80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5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269A-FDEE-45E2-8118-D3540C420828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5DD7-B4C2-43D3-B8A3-4D24EDE80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1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269A-FDEE-45E2-8118-D3540C420828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5DD7-B4C2-43D3-B8A3-4D24EDE80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5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B269A-FDEE-45E2-8118-D3540C420828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5DD7-B4C2-43D3-B8A3-4D24EDE80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9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ІНФОРМАЦІЙНО-ЦИФРОВЕ НАВЧАЛЬНЕ СЕРЕДОВИЩЕ ЯК ЗАСІБ РЕАЛІЗАЦІЇ ГРОМАДЯНСЬКОЇ ОСВІТИ 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77072"/>
            <a:ext cx="4786314" cy="1643074"/>
          </a:xfrm>
        </p:spPr>
        <p:txBody>
          <a:bodyPr>
            <a:normAutofit/>
          </a:bodyPr>
          <a:lstStyle/>
          <a:p>
            <a:pPr algn="l"/>
            <a:endParaRPr lang="uk-UA" sz="2000" b="1" dirty="0" smtClean="0">
              <a:solidFill>
                <a:srgbClr val="0070C0"/>
              </a:solidFill>
            </a:endParaRPr>
          </a:p>
          <a:p>
            <a:pPr algn="l"/>
            <a:r>
              <a:rPr lang="uk-UA" sz="2000" b="1" dirty="0" smtClean="0">
                <a:solidFill>
                  <a:srgbClr val="0070C0"/>
                </a:solidFill>
              </a:rPr>
              <a:t>Олена </a:t>
            </a:r>
            <a:r>
              <a:rPr lang="uk-UA" sz="2000" b="1" dirty="0" err="1" smtClean="0">
                <a:solidFill>
                  <a:srgbClr val="0070C0"/>
                </a:solidFill>
              </a:rPr>
              <a:t>Гриценчук</a:t>
            </a:r>
            <a:r>
              <a:rPr lang="uk-UA" sz="2000" b="1" dirty="0" smtClean="0">
                <a:solidFill>
                  <a:srgbClr val="0070C0"/>
                </a:solidFill>
              </a:rPr>
              <a:t>,  </a:t>
            </a:r>
            <a:r>
              <a:rPr lang="uk-UA" sz="2000" dirty="0" smtClean="0">
                <a:solidFill>
                  <a:srgbClr val="0070C0"/>
                </a:solidFill>
              </a:rPr>
              <a:t>к. п. н., ст. наук. </a:t>
            </a:r>
            <a:r>
              <a:rPr lang="uk-UA" sz="2000" dirty="0" err="1" smtClean="0">
                <a:solidFill>
                  <a:srgbClr val="0070C0"/>
                </a:solidFill>
              </a:rPr>
              <a:t>співр</a:t>
            </a:r>
            <a:r>
              <a:rPr lang="uk-UA" sz="2000" dirty="0" smtClean="0">
                <a:solidFill>
                  <a:srgbClr val="0070C0"/>
                </a:solidFill>
              </a:rPr>
              <a:t>. відділу компаративістики педагогічно-освітніх інновацій 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5643578"/>
            <a:ext cx="5857884" cy="1214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Інститут інформаційних технологій і засобів навчання НАПН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20030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Дякуємо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11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0"/>
            <a:ext cx="7886700" cy="434974"/>
          </a:xfrm>
        </p:spPr>
        <p:txBody>
          <a:bodyPr>
            <a:noAutofit/>
          </a:bodyPr>
          <a:lstStyle/>
          <a:p>
            <a:pPr lvl="0" algn="ctr"/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Джерельна база </a:t>
            </a:r>
            <a:endParaRPr lang="uk-UA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334576"/>
              </p:ext>
            </p:extLst>
          </p:nvPr>
        </p:nvGraphicFramePr>
        <p:xfrm>
          <a:off x="107504" y="692695"/>
          <a:ext cx="8867775" cy="56886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91991"/>
                <a:gridCol w="6075784"/>
              </a:tblGrid>
              <a:tr h="2085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Міжнародні документи з освітньої політики в галузі ІКТ та ГО </a:t>
                      </a:r>
                      <a:r>
                        <a:rPr lang="uk-UA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рамки компетентностей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 smtClean="0"/>
                        <a:t>(ЄС, Ради Європи, ООН, ЮНЕСКО);  Ключові </a:t>
                      </a:r>
                      <a:r>
                        <a:rPr lang="uk-UA" sz="1800" b="0" dirty="0" err="1" smtClean="0"/>
                        <a:t>компет</a:t>
                      </a:r>
                      <a:r>
                        <a:rPr lang="uk-UA" sz="1800" b="0" dirty="0" smtClean="0"/>
                        <a:t>. для </a:t>
                      </a:r>
                      <a:r>
                        <a:rPr lang="uk-UA" sz="1800" b="0" dirty="0" err="1" smtClean="0"/>
                        <a:t>навч</a:t>
                      </a:r>
                      <a:r>
                        <a:rPr lang="uk-UA" sz="1800" b="0" dirty="0" smtClean="0"/>
                        <a:t>. протягом життя. (ЄС, 2006 р.), Рамка цифр. </a:t>
                      </a:r>
                      <a:r>
                        <a:rPr lang="uk-UA" sz="1800" b="0" dirty="0" err="1" smtClean="0"/>
                        <a:t>компет</a:t>
                      </a:r>
                      <a:r>
                        <a:rPr lang="uk-UA" sz="1800" b="0" dirty="0" smtClean="0"/>
                        <a:t>. для освітян </a:t>
                      </a:r>
                      <a:r>
                        <a:rPr lang="ru-RU" sz="1800" b="0" dirty="0" err="1" smtClean="0"/>
                        <a:t>DigCompEdu</a:t>
                      </a:r>
                      <a:r>
                        <a:rPr lang="uk-UA" sz="1800" b="0" dirty="0" smtClean="0"/>
                        <a:t> (ЄС, 2017 р.), Рамка ІКТ </a:t>
                      </a:r>
                      <a:r>
                        <a:rPr lang="uk-UA" sz="1800" b="0" dirty="0" err="1" smtClean="0"/>
                        <a:t>компет</a:t>
                      </a:r>
                      <a:r>
                        <a:rPr lang="uk-UA" sz="1800" b="0" dirty="0" smtClean="0"/>
                        <a:t>. для </a:t>
                      </a:r>
                      <a:r>
                        <a:rPr lang="uk-UA" sz="1800" b="0" dirty="0" err="1" smtClean="0"/>
                        <a:t>вчит</a:t>
                      </a:r>
                      <a:r>
                        <a:rPr lang="uk-UA" sz="1800" b="0" dirty="0" smtClean="0"/>
                        <a:t>. (ЮНЕСКО, 2008, 2011, 2018 рр.)</a:t>
                      </a:r>
                      <a:r>
                        <a:rPr lang="ru-RU" sz="1800" b="0" dirty="0" smtClean="0"/>
                        <a:t> </a:t>
                      </a:r>
                      <a:r>
                        <a:rPr lang="uk-UA" sz="1800" b="0" dirty="0" smtClean="0"/>
                        <a:t>, Рамка </a:t>
                      </a:r>
                      <a:r>
                        <a:rPr lang="uk-UA" sz="1800" b="0" dirty="0" err="1" smtClean="0"/>
                        <a:t>компет</a:t>
                      </a:r>
                      <a:r>
                        <a:rPr lang="uk-UA" sz="1800" b="0" dirty="0" smtClean="0"/>
                        <a:t>. для культ. </a:t>
                      </a:r>
                      <a:r>
                        <a:rPr lang="uk-UA" sz="1800" b="0" dirty="0" err="1" smtClean="0"/>
                        <a:t>демокр</a:t>
                      </a:r>
                      <a:r>
                        <a:rPr lang="uk-UA" sz="1800" b="0" dirty="0" smtClean="0"/>
                        <a:t>. (РЄ, 2018 р.)</a:t>
                      </a:r>
                      <a:r>
                        <a:rPr lang="ru-RU" sz="1800" b="0" dirty="0" smtClean="0"/>
                        <a:t> </a:t>
                      </a:r>
                      <a:r>
                        <a:rPr lang="uk-UA" sz="1800" b="0" dirty="0" smtClean="0"/>
                        <a:t>, Компетентності для культ. </a:t>
                      </a:r>
                      <a:r>
                        <a:rPr lang="uk-UA" sz="1800" b="0" dirty="0" err="1" smtClean="0"/>
                        <a:t>демокр</a:t>
                      </a:r>
                      <a:r>
                        <a:rPr lang="uk-UA" sz="1800" b="0" dirty="0" smtClean="0"/>
                        <a:t>. (РЄ, 2016 р.), Рамка цифр. </a:t>
                      </a:r>
                      <a:r>
                        <a:rPr lang="uk-UA" sz="1800" b="0" dirty="0" err="1" smtClean="0"/>
                        <a:t>компет</a:t>
                      </a:r>
                      <a:r>
                        <a:rPr lang="uk-UA" sz="1800" b="0" dirty="0" smtClean="0"/>
                        <a:t>. для громад. </a:t>
                      </a:r>
                      <a:r>
                        <a:rPr lang="ru-RU" sz="1800" b="0" dirty="0" err="1" smtClean="0"/>
                        <a:t>DigComp</a:t>
                      </a:r>
                      <a:r>
                        <a:rPr lang="uk-UA" sz="1800" b="0" dirty="0" smtClean="0"/>
                        <a:t> 2.0, </a:t>
                      </a:r>
                      <a:r>
                        <a:rPr lang="ru-RU" sz="1800" b="0" dirty="0" err="1" smtClean="0"/>
                        <a:t>DigComp</a:t>
                      </a:r>
                      <a:r>
                        <a:rPr lang="uk-UA" sz="1800" b="0" dirty="0" smtClean="0"/>
                        <a:t> 2.1 (ЄС, 2016, 2017 рр.)</a:t>
                      </a:r>
                      <a:r>
                        <a:rPr lang="ru-RU" sz="1800" b="0" baseline="0" dirty="0" smtClean="0"/>
                        <a:t> та </a:t>
                      </a:r>
                      <a:r>
                        <a:rPr lang="ru-RU" sz="1800" b="0" baseline="0" dirty="0" err="1" smtClean="0"/>
                        <a:t>ін</a:t>
                      </a:r>
                      <a:r>
                        <a:rPr lang="ru-RU" sz="1800" b="0" baseline="0" dirty="0" smtClean="0"/>
                        <a:t>.</a:t>
                      </a:r>
                      <a:endParaRPr lang="uk-UA" sz="1800" b="0" dirty="0"/>
                    </a:p>
                  </a:txBody>
                  <a:tcPr/>
                </a:tc>
              </a:tr>
              <a:tr h="2044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Офіційні документи, статистичні звіти у галузі освітньої політики щодо розвитку ІКТ в Україні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err="1" smtClean="0"/>
                        <a:t>Комунікац</a:t>
                      </a:r>
                      <a:r>
                        <a:rPr lang="uk-UA" sz="1800" dirty="0" smtClean="0"/>
                        <a:t>. стратег. МОН 2017-2020 рр., Стратег. розвитку </a:t>
                      </a:r>
                      <a:r>
                        <a:rPr lang="uk-UA" sz="1800" dirty="0" err="1" smtClean="0"/>
                        <a:t>інформ</a:t>
                      </a:r>
                      <a:r>
                        <a:rPr lang="uk-UA" sz="1800" dirty="0" smtClean="0"/>
                        <a:t>. суспільства в Україні (</a:t>
                      </a:r>
                      <a:r>
                        <a:rPr lang="uk-UA" sz="1800" dirty="0" smtClean="0"/>
                        <a:t>2013 р.), </a:t>
                      </a:r>
                      <a:r>
                        <a:rPr lang="uk-UA" sz="1800" dirty="0" err="1" smtClean="0"/>
                        <a:t>Осн</a:t>
                      </a:r>
                      <a:r>
                        <a:rPr lang="uk-UA" sz="1800" dirty="0" smtClean="0"/>
                        <a:t>. засади розвитку </a:t>
                      </a:r>
                      <a:r>
                        <a:rPr lang="uk-UA" sz="1800" dirty="0" err="1" smtClean="0"/>
                        <a:t>інформ</a:t>
                      </a:r>
                      <a:r>
                        <a:rPr lang="uk-UA" sz="1800" dirty="0" smtClean="0"/>
                        <a:t>. суспільств</a:t>
                      </a:r>
                      <a:r>
                        <a:rPr lang="ru-RU" sz="1800" dirty="0" smtClean="0"/>
                        <a:t>а в </a:t>
                      </a:r>
                      <a:r>
                        <a:rPr lang="ru-RU" sz="1800" dirty="0" err="1" smtClean="0"/>
                        <a:t>Україні</a:t>
                      </a:r>
                      <a:r>
                        <a:rPr lang="ru-RU" sz="1800" dirty="0" smtClean="0"/>
                        <a:t> на 2007-2015 роки (</a:t>
                      </a:r>
                      <a:r>
                        <a:rPr lang="ru-RU" sz="1800" dirty="0" smtClean="0"/>
                        <a:t>2007 р.), </a:t>
                      </a:r>
                      <a:r>
                        <a:rPr lang="ru-RU" sz="1800" dirty="0" smtClean="0"/>
                        <a:t>Про </a:t>
                      </a:r>
                      <a:r>
                        <a:rPr lang="ru-RU" sz="1800" dirty="0" err="1" smtClean="0"/>
                        <a:t>Національну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програму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інформатизації</a:t>
                      </a:r>
                      <a:r>
                        <a:rPr lang="ru-RU" sz="1800" dirty="0" smtClean="0"/>
                        <a:t> (</a:t>
                      </a:r>
                      <a:r>
                        <a:rPr lang="ru-RU" sz="1800" dirty="0" smtClean="0"/>
                        <a:t>1998 р.), </a:t>
                      </a:r>
                      <a:r>
                        <a:rPr lang="ru-RU" sz="1800" dirty="0" err="1" smtClean="0"/>
                        <a:t>Концепція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націонал</a:t>
                      </a:r>
                      <a:r>
                        <a:rPr lang="ru-RU" sz="1800" dirty="0" smtClean="0"/>
                        <a:t>. </a:t>
                      </a:r>
                      <a:r>
                        <a:rPr lang="ru-RU" sz="1800" dirty="0" err="1" smtClean="0"/>
                        <a:t>програми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інформатизації</a:t>
                      </a:r>
                      <a:r>
                        <a:rPr lang="ru-RU" sz="1800" dirty="0" smtClean="0"/>
                        <a:t> (</a:t>
                      </a:r>
                      <a:r>
                        <a:rPr lang="ru-RU" sz="1800" dirty="0" smtClean="0"/>
                        <a:t>1998 р.), </a:t>
                      </a:r>
                      <a:r>
                        <a:rPr lang="uk-UA" sz="1800" dirty="0" smtClean="0"/>
                        <a:t>Доповіді</a:t>
                      </a:r>
                      <a:r>
                        <a:rPr lang="ru-RU" sz="1800" dirty="0" smtClean="0"/>
                        <a:t> про стан </a:t>
                      </a:r>
                      <a:r>
                        <a:rPr lang="ru-RU" sz="1800" dirty="0" err="1" smtClean="0"/>
                        <a:t>інформатизації</a:t>
                      </a:r>
                      <a:r>
                        <a:rPr lang="ru-RU" sz="1800" dirty="0" smtClean="0"/>
                        <a:t> та </a:t>
                      </a:r>
                      <a:r>
                        <a:rPr lang="ru-RU" sz="1800" dirty="0" err="1" smtClean="0"/>
                        <a:t>розвиток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інфор</a:t>
                      </a:r>
                      <a:r>
                        <a:rPr lang="uk-UA" sz="1800" dirty="0" smtClean="0"/>
                        <a:t>м</a:t>
                      </a:r>
                      <a:r>
                        <a:rPr lang="ru-RU" sz="1800" dirty="0" smtClean="0"/>
                        <a:t>. </a:t>
                      </a:r>
                      <a:r>
                        <a:rPr lang="ru-RU" sz="1800" dirty="0" err="1" smtClean="0"/>
                        <a:t>суспільства</a:t>
                      </a:r>
                      <a:r>
                        <a:rPr lang="ru-RU" sz="1800" dirty="0" smtClean="0"/>
                        <a:t> (</a:t>
                      </a:r>
                      <a:r>
                        <a:rPr lang="ru-RU" sz="1800" dirty="0" smtClean="0"/>
                        <a:t>2012-2014 </a:t>
                      </a:r>
                      <a:r>
                        <a:rPr lang="ru-RU" sz="1800" dirty="0" err="1" smtClean="0"/>
                        <a:t>рр</a:t>
                      </a:r>
                      <a:r>
                        <a:rPr lang="ru-RU" sz="1800" dirty="0" smtClean="0"/>
                        <a:t>.)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baseline="0" dirty="0" smtClean="0"/>
                        <a:t>та ін.</a:t>
                      </a:r>
                      <a:r>
                        <a:rPr lang="uk-UA" sz="1800" dirty="0" smtClean="0"/>
                        <a:t> </a:t>
                      </a:r>
                      <a:endParaRPr lang="uk-UA" sz="1800" dirty="0"/>
                    </a:p>
                  </a:txBody>
                  <a:tcPr/>
                </a:tc>
              </a:tr>
              <a:tr h="15581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Офіційні документи, концепції, стратегії, аналітичні матеріали з питань ГО в Україні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Стратегія розвитку </a:t>
                      </a:r>
                      <a:r>
                        <a:rPr lang="uk-UA" sz="1800" dirty="0" smtClean="0"/>
                        <a:t>громадянської </a:t>
                      </a:r>
                      <a:r>
                        <a:rPr lang="uk-UA" sz="1800" dirty="0" smtClean="0"/>
                        <a:t>освіти на період до </a:t>
                      </a:r>
                      <a:r>
                        <a:rPr lang="uk-UA" sz="1800" dirty="0" smtClean="0"/>
                        <a:t>2022 року </a:t>
                      </a:r>
                      <a:r>
                        <a:rPr lang="uk-UA" sz="1800" dirty="0" smtClean="0"/>
                        <a:t>(МОН </a:t>
                      </a:r>
                      <a:r>
                        <a:rPr lang="uk-UA" sz="1800" dirty="0" smtClean="0"/>
                        <a:t>України)</a:t>
                      </a:r>
                      <a:r>
                        <a:rPr lang="ru-RU" sz="1800" dirty="0" smtClean="0"/>
                        <a:t> </a:t>
                      </a:r>
                      <a:r>
                        <a:rPr lang="uk-UA" sz="1800" dirty="0" smtClean="0"/>
                        <a:t>, План заходів з реалізації Стратегії розвитку </a:t>
                      </a:r>
                      <a:r>
                        <a:rPr lang="uk-UA" sz="1800" dirty="0" smtClean="0"/>
                        <a:t>громадянської освіти </a:t>
                      </a:r>
                      <a:r>
                        <a:rPr lang="uk-UA" sz="1800" dirty="0" smtClean="0"/>
                        <a:t>до 2030 року (</a:t>
                      </a:r>
                      <a:r>
                        <a:rPr lang="uk-UA" sz="1800" dirty="0" smtClean="0"/>
                        <a:t>2020 р.) та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baseline="0" dirty="0" smtClean="0"/>
                        <a:t>ін.</a:t>
                      </a:r>
                      <a:r>
                        <a:rPr lang="uk-UA" sz="1800" dirty="0" smtClean="0"/>
                        <a:t> </a:t>
                      </a:r>
                      <a:endParaRPr lang="uk-UA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z="1800" b="1" smtClean="0">
                <a:solidFill>
                  <a:srgbClr val="000099"/>
                </a:solidFill>
              </a:rPr>
              <a:pPr/>
              <a:t>2</a:t>
            </a:fld>
            <a:endParaRPr lang="en-US" sz="1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0099"/>
                </a:solidFill>
              </a:rPr>
              <a:t>Рамка компетентностей для культури демократії (РЄ, 2016)</a:t>
            </a:r>
            <a:endParaRPr lang="uk-UA" sz="3200" b="1" dirty="0">
              <a:solidFill>
                <a:srgbClr val="000099"/>
              </a:solidFill>
            </a:endParaRPr>
          </a:p>
        </p:txBody>
      </p:sp>
      <p:pic>
        <p:nvPicPr>
          <p:cNvPr id="1026" name="Рисунок 130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23" y="1524000"/>
            <a:ext cx="6007603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572C9-F31E-4080-B151-27938F0F78D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Описание: Описание: Описание: https://1.bp.blogspot.com/-RX6l-Ms9ieM/Wskgy6TGf7I/AAAAAAAABsc/95bjGR7lKl8SsK-A6gQqmXqppXYlSSwgQCLcBGAs/s1600/1%25D0%25A1%25D0%25BB%25D0%25B0%25D0%25B9%25D0%25B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638300"/>
            <a:ext cx="76962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Рамка цифрової компетентності для освітян</a:t>
            </a:r>
            <a:r>
              <a:rPr kumimoji="0" lang="uk-UA" sz="32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(ЄС, 2017)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00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12642"/>
            <a:ext cx="8534400" cy="562123"/>
          </a:xfrm>
        </p:spPr>
        <p:txBody>
          <a:bodyPr>
            <a:normAutofit fontScale="9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Процедура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інформаційно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-цифрового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нвічального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endParaRPr lang="uk-UA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620355" y="870040"/>
            <a:ext cx="7914289" cy="5328744"/>
            <a:chOff x="1437" y="1363"/>
            <a:chExt cx="8517" cy="6826"/>
          </a:xfrm>
        </p:grpSpPr>
        <p:sp>
          <p:nvSpPr>
            <p:cNvPr id="19463" name="Rectangle 18"/>
            <p:cNvSpPr>
              <a:spLocks noChangeArrowheads="1"/>
            </p:cNvSpPr>
            <p:nvPr/>
          </p:nvSpPr>
          <p:spPr bwMode="auto">
            <a:xfrm>
              <a:off x="1437" y="1363"/>
              <a:ext cx="8517" cy="682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uk-UA"/>
            </a:p>
          </p:txBody>
        </p:sp>
        <p:sp>
          <p:nvSpPr>
            <p:cNvPr id="19464" name="AutoShape 17"/>
            <p:cNvSpPr>
              <a:spLocks noChangeArrowheads="1"/>
            </p:cNvSpPr>
            <p:nvPr/>
          </p:nvSpPr>
          <p:spPr bwMode="auto">
            <a:xfrm>
              <a:off x="2016" y="5805"/>
              <a:ext cx="2560" cy="98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uk-UA" sz="1400" b="1" dirty="0">
                  <a:latin typeface="Calibri" pitchFamily="34" charset="0"/>
                  <a:cs typeface="Times New Roman" pitchFamily="18" charset="0"/>
                </a:rPr>
                <a:t>Мотивація та залучення вчителів та зацікавлених груп/осіб</a:t>
              </a:r>
              <a:endParaRPr lang="uk-UA" sz="1400" b="1" dirty="0"/>
            </a:p>
          </p:txBody>
        </p:sp>
        <p:sp>
          <p:nvSpPr>
            <p:cNvPr id="19465" name="AutoShape 16"/>
            <p:cNvSpPr>
              <a:spLocks noChangeArrowheads="1"/>
            </p:cNvSpPr>
            <p:nvPr/>
          </p:nvSpPr>
          <p:spPr bwMode="auto">
            <a:xfrm>
              <a:off x="7646" y="5902"/>
              <a:ext cx="2095" cy="10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uk-UA" sz="1400" b="1" dirty="0">
                  <a:latin typeface="Calibri" pitchFamily="34" charset="0"/>
                  <a:cs typeface="Times New Roman" pitchFamily="18" charset="0"/>
                </a:rPr>
                <a:t>Інтегрування </a:t>
              </a:r>
              <a:r>
                <a:rPr lang="uk-UA" sz="1400" b="1" dirty="0" smtClean="0">
                  <a:latin typeface="Calibri" pitchFamily="34" charset="0"/>
                  <a:cs typeface="Times New Roman" pitchFamily="18" charset="0"/>
                </a:rPr>
                <a:t> </a:t>
              </a:r>
              <a:r>
                <a:rPr lang="uk-UA" sz="1400" b="1" dirty="0">
                  <a:latin typeface="Calibri" pitchFamily="34" charset="0"/>
                  <a:cs typeface="Times New Roman" pitchFamily="18" charset="0"/>
                </a:rPr>
                <a:t>до навчальних заходів у системі ППО</a:t>
              </a:r>
              <a:endParaRPr lang="uk-UA" sz="1400" b="1" dirty="0"/>
            </a:p>
          </p:txBody>
        </p:sp>
        <p:sp>
          <p:nvSpPr>
            <p:cNvPr id="19466" name="AutoShape 15"/>
            <p:cNvSpPr>
              <a:spLocks noChangeArrowheads="1"/>
            </p:cNvSpPr>
            <p:nvPr/>
          </p:nvSpPr>
          <p:spPr bwMode="auto">
            <a:xfrm>
              <a:off x="3557" y="7534"/>
              <a:ext cx="5082" cy="481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uk-UA" b="1" dirty="0">
                  <a:latin typeface="Calibri" pitchFamily="34" charset="0"/>
                  <a:cs typeface="Times New Roman" pitchFamily="18" charset="0"/>
                </a:rPr>
                <a:t>Моніторинг та оцінювання, удосконалення</a:t>
              </a:r>
              <a:endParaRPr lang="uk-UA" dirty="0"/>
            </a:p>
          </p:txBody>
        </p:sp>
        <p:sp>
          <p:nvSpPr>
            <p:cNvPr id="19467" name="AutoShape 14"/>
            <p:cNvSpPr>
              <a:spLocks noChangeArrowheads="1"/>
            </p:cNvSpPr>
            <p:nvPr/>
          </p:nvSpPr>
          <p:spPr bwMode="auto">
            <a:xfrm>
              <a:off x="5770" y="6902"/>
              <a:ext cx="633" cy="60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uk-UA"/>
            </a:p>
          </p:txBody>
        </p:sp>
        <p:sp>
          <p:nvSpPr>
            <p:cNvPr id="19468" name="AutoShape 13"/>
            <p:cNvSpPr>
              <a:spLocks noChangeArrowheads="1"/>
            </p:cNvSpPr>
            <p:nvPr/>
          </p:nvSpPr>
          <p:spPr bwMode="auto">
            <a:xfrm>
              <a:off x="1652" y="2695"/>
              <a:ext cx="143" cy="5056"/>
            </a:xfrm>
            <a:prstGeom prst="upArrow">
              <a:avLst>
                <a:gd name="adj1" fmla="val 50000"/>
                <a:gd name="adj2" fmla="val 883916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uk-UA"/>
            </a:p>
          </p:txBody>
        </p:sp>
        <p:sp>
          <p:nvSpPr>
            <p:cNvPr id="19469" name="AutoShape 12"/>
            <p:cNvSpPr>
              <a:spLocks noChangeArrowheads="1"/>
            </p:cNvSpPr>
            <p:nvPr/>
          </p:nvSpPr>
          <p:spPr bwMode="auto">
            <a:xfrm>
              <a:off x="1717" y="7679"/>
              <a:ext cx="1840" cy="171"/>
            </a:xfrm>
            <a:prstGeom prst="leftArrow">
              <a:avLst>
                <a:gd name="adj1" fmla="val 50000"/>
                <a:gd name="adj2" fmla="val 269006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9470" name="AutoShape 11"/>
            <p:cNvSpPr>
              <a:spLocks noChangeArrowheads="1"/>
            </p:cNvSpPr>
            <p:nvPr/>
          </p:nvSpPr>
          <p:spPr bwMode="auto">
            <a:xfrm>
              <a:off x="1730" y="2591"/>
              <a:ext cx="961" cy="195"/>
            </a:xfrm>
            <a:prstGeom prst="rightArrow">
              <a:avLst>
                <a:gd name="adj1" fmla="val 50000"/>
                <a:gd name="adj2" fmla="val 123205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9471" name="AutoShape 10"/>
            <p:cNvSpPr>
              <a:spLocks noChangeArrowheads="1"/>
            </p:cNvSpPr>
            <p:nvPr/>
          </p:nvSpPr>
          <p:spPr bwMode="auto">
            <a:xfrm>
              <a:off x="4831" y="1466"/>
              <a:ext cx="2131" cy="954"/>
            </a:xfrm>
            <a:prstGeom prst="downArrowCallout">
              <a:avLst>
                <a:gd name="adj1" fmla="val 55844"/>
                <a:gd name="adj2" fmla="val 55844"/>
                <a:gd name="adj3" fmla="val 16667"/>
                <a:gd name="adj4" fmla="val 66667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uk-UA" b="1" dirty="0" smtClean="0">
                  <a:latin typeface="Calibri" pitchFamily="34" charset="0"/>
                  <a:cs typeface="Times New Roman" pitchFamily="18" charset="0"/>
                </a:rPr>
                <a:t>СТВОРЕННЯ </a:t>
              </a:r>
              <a:endParaRPr lang="es-ES" b="1" dirty="0">
                <a:latin typeface="Calibri" pitchFamily="34" charset="0"/>
                <a:cs typeface="Times New Roman" pitchFamily="18" charset="0"/>
              </a:endParaRPr>
            </a:p>
            <a:p>
              <a:pPr eaLnBrk="0" hangingPunct="0"/>
              <a:endParaRPr lang="es-ES" dirty="0"/>
            </a:p>
          </p:txBody>
        </p:sp>
        <p:sp>
          <p:nvSpPr>
            <p:cNvPr id="19472" name="AutoShape 9"/>
            <p:cNvSpPr>
              <a:spLocks noChangeArrowheads="1"/>
            </p:cNvSpPr>
            <p:nvPr/>
          </p:nvSpPr>
          <p:spPr bwMode="auto">
            <a:xfrm>
              <a:off x="2808" y="2396"/>
              <a:ext cx="2223" cy="1106"/>
            </a:xfrm>
            <a:prstGeom prst="rightArrowCallout">
              <a:avLst>
                <a:gd name="adj1" fmla="val 25000"/>
                <a:gd name="adj2" fmla="val 25000"/>
                <a:gd name="adj3" fmla="val 33499"/>
                <a:gd name="adj4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uk-UA" sz="1400" b="1" dirty="0">
                  <a:latin typeface="Calibri" pitchFamily="34" charset="0"/>
                  <a:cs typeface="Times New Roman" pitchFamily="18" charset="0"/>
                </a:rPr>
                <a:t>Постановка </a:t>
              </a:r>
              <a:r>
                <a:rPr lang="uk-UA" sz="1400" b="1" dirty="0" smtClean="0">
                  <a:latin typeface="Calibri" pitchFamily="34" charset="0"/>
                  <a:cs typeface="Times New Roman" pitchFamily="18" charset="0"/>
                </a:rPr>
                <a:t>цілей</a:t>
              </a:r>
              <a:r>
                <a:rPr lang="ru-RU" sz="1400" b="1" dirty="0" smtClean="0">
                  <a:latin typeface="Calibri" pitchFamily="34" charset="0"/>
                  <a:cs typeface="Times New Roman" pitchFamily="18" charset="0"/>
                </a:rPr>
                <a:t>,</a:t>
              </a:r>
              <a:r>
                <a:rPr lang="uk-UA" sz="1400" b="1" dirty="0" smtClean="0">
                  <a:latin typeface="Calibri" pitchFamily="34" charset="0"/>
                  <a:cs typeface="Times New Roman" pitchFamily="18" charset="0"/>
                </a:rPr>
                <a:t> </a:t>
              </a:r>
              <a:r>
                <a:rPr lang="uk-UA" sz="1400" b="1" dirty="0">
                  <a:latin typeface="Calibri" pitchFamily="34" charset="0"/>
                  <a:cs typeface="Times New Roman" pitchFamily="18" charset="0"/>
                </a:rPr>
                <a:t>визначення потреб</a:t>
              </a:r>
              <a:endParaRPr lang="es-ES" sz="1400" dirty="0"/>
            </a:p>
            <a:p>
              <a:pPr eaLnBrk="0" hangingPunct="0"/>
              <a:endParaRPr lang="es-ES" dirty="0"/>
            </a:p>
          </p:txBody>
        </p:sp>
        <p:sp>
          <p:nvSpPr>
            <p:cNvPr id="19473" name="AutoShape 8"/>
            <p:cNvSpPr>
              <a:spLocks noChangeArrowheads="1"/>
            </p:cNvSpPr>
            <p:nvPr/>
          </p:nvSpPr>
          <p:spPr bwMode="auto">
            <a:xfrm>
              <a:off x="5070" y="2435"/>
              <a:ext cx="2569" cy="960"/>
            </a:xfrm>
            <a:prstGeom prst="rightArrowCallout">
              <a:avLst>
                <a:gd name="adj1" fmla="val 25000"/>
                <a:gd name="adj2" fmla="val 25000"/>
                <a:gd name="adj3" fmla="val 44601"/>
                <a:gd name="adj4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uk-UA" sz="1400" b="1" dirty="0">
                  <a:latin typeface="Calibri" pitchFamily="34" charset="0"/>
                  <a:cs typeface="Times New Roman" pitchFamily="18" charset="0"/>
                </a:rPr>
                <a:t>Аналіз, збір інформації, прогнозування</a:t>
              </a:r>
              <a:endParaRPr lang="es-ES" sz="1400" b="1" dirty="0">
                <a:latin typeface="Calibri" pitchFamily="34" charset="0"/>
                <a:cs typeface="Times New Roman" pitchFamily="18" charset="0"/>
              </a:endParaRPr>
            </a:p>
            <a:p>
              <a:pPr eaLnBrk="0" hangingPunct="0"/>
              <a:endParaRPr lang="es-ES" dirty="0"/>
            </a:p>
          </p:txBody>
        </p:sp>
        <p:sp>
          <p:nvSpPr>
            <p:cNvPr id="19474" name="AutoShape 7"/>
            <p:cNvSpPr>
              <a:spLocks noChangeArrowheads="1"/>
            </p:cNvSpPr>
            <p:nvPr/>
          </p:nvSpPr>
          <p:spPr bwMode="auto">
            <a:xfrm>
              <a:off x="7646" y="2526"/>
              <a:ext cx="1457" cy="1071"/>
            </a:xfrm>
            <a:prstGeom prst="downArrowCallout">
              <a:avLst>
                <a:gd name="adj1" fmla="val 34010"/>
                <a:gd name="adj2" fmla="val 34010"/>
                <a:gd name="adj3" fmla="val 16667"/>
                <a:gd name="adj4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uk-UA" sz="1400" b="1" dirty="0">
                  <a:latin typeface="Calibri" pitchFamily="34" charset="0"/>
                  <a:cs typeface="Times New Roman" pitchFamily="18" charset="0"/>
                </a:rPr>
                <a:t>Добір засобів </a:t>
              </a:r>
            </a:p>
          </p:txBody>
        </p:sp>
        <p:sp>
          <p:nvSpPr>
            <p:cNvPr id="19475" name="AutoShape 6"/>
            <p:cNvSpPr>
              <a:spLocks noChangeArrowheads="1"/>
            </p:cNvSpPr>
            <p:nvPr/>
          </p:nvSpPr>
          <p:spPr bwMode="auto">
            <a:xfrm>
              <a:off x="6453" y="3726"/>
              <a:ext cx="2679" cy="650"/>
            </a:xfrm>
            <a:prstGeom prst="leftArrowCallout">
              <a:avLst>
                <a:gd name="adj1" fmla="val 25000"/>
                <a:gd name="adj2" fmla="val 25000"/>
                <a:gd name="adj3" fmla="val 68692"/>
                <a:gd name="adj4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uk-UA" sz="1400" b="1" dirty="0" err="1" smtClean="0">
                  <a:latin typeface="Calibri" pitchFamily="34" charset="0"/>
                  <a:cs typeface="Times New Roman" pitchFamily="18" charset="0"/>
                </a:rPr>
                <a:t>Проєктування</a:t>
              </a:r>
              <a:r>
                <a:rPr lang="uk-UA" sz="1400" b="1" dirty="0" smtClean="0">
                  <a:latin typeface="Calibri" pitchFamily="34" charset="0"/>
                  <a:cs typeface="Times New Roman" pitchFamily="18" charset="0"/>
                </a:rPr>
                <a:t> </a:t>
              </a:r>
              <a:endParaRPr lang="es-ES" dirty="0"/>
            </a:p>
          </p:txBody>
        </p:sp>
        <p:sp>
          <p:nvSpPr>
            <p:cNvPr id="19476" name="AutoShape 5"/>
            <p:cNvSpPr>
              <a:spLocks noChangeArrowheads="1"/>
            </p:cNvSpPr>
            <p:nvPr/>
          </p:nvSpPr>
          <p:spPr bwMode="auto">
            <a:xfrm>
              <a:off x="3557" y="3529"/>
              <a:ext cx="2764" cy="1127"/>
            </a:xfrm>
            <a:prstGeom prst="leftArrow">
              <a:avLst>
                <a:gd name="adj1" fmla="val 50000"/>
                <a:gd name="adj2" fmla="val 6131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uk-UA" sz="1400" b="1" dirty="0">
                  <a:latin typeface="Calibri" pitchFamily="34" charset="0"/>
                  <a:cs typeface="Times New Roman" pitchFamily="18" charset="0"/>
                </a:rPr>
                <a:t>Налагодження та впровадження </a:t>
              </a:r>
              <a:endParaRPr lang="es-ES" sz="1400" b="1" dirty="0">
                <a:latin typeface="Calibri" pitchFamily="34" charset="0"/>
                <a:cs typeface="Times New Roman" pitchFamily="18" charset="0"/>
              </a:endParaRPr>
            </a:p>
            <a:p>
              <a:pPr eaLnBrk="0" hangingPunct="0"/>
              <a:endParaRPr lang="es-ES" sz="1400" b="1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9477" name="AutoShape 4"/>
            <p:cNvSpPr>
              <a:spLocks noChangeArrowheads="1"/>
            </p:cNvSpPr>
            <p:nvPr/>
          </p:nvSpPr>
          <p:spPr bwMode="auto">
            <a:xfrm>
              <a:off x="2016" y="4051"/>
              <a:ext cx="1383" cy="801"/>
            </a:xfrm>
            <a:prstGeom prst="curvedRightArrow">
              <a:avLst>
                <a:gd name="adj1" fmla="val 20000"/>
                <a:gd name="adj2" fmla="val 40000"/>
                <a:gd name="adj3" fmla="val 575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9478" name="AutoShape 3"/>
            <p:cNvSpPr>
              <a:spLocks noChangeArrowheads="1"/>
            </p:cNvSpPr>
            <p:nvPr/>
          </p:nvSpPr>
          <p:spPr bwMode="auto">
            <a:xfrm>
              <a:off x="4689" y="4539"/>
              <a:ext cx="2897" cy="829"/>
            </a:xfrm>
            <a:prstGeom prst="downArrowCallout">
              <a:avLst>
                <a:gd name="adj1" fmla="val 87364"/>
                <a:gd name="adj2" fmla="val 87364"/>
                <a:gd name="adj3" fmla="val 16667"/>
                <a:gd name="adj4" fmla="val 66667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uk-UA" b="1" dirty="0">
                  <a:latin typeface="Calibri" pitchFamily="34" charset="0"/>
                  <a:cs typeface="Times New Roman" pitchFamily="18" charset="0"/>
                </a:rPr>
                <a:t>ВИКОРИСТАННЯ </a:t>
              </a:r>
              <a:endParaRPr lang="es-ES" dirty="0"/>
            </a:p>
            <a:p>
              <a:pPr eaLnBrk="0" hangingPunct="0"/>
              <a:endParaRPr lang="es-ES" dirty="0"/>
            </a:p>
          </p:txBody>
        </p:sp>
        <p:sp>
          <p:nvSpPr>
            <p:cNvPr id="19479" name="AutoShape 2"/>
            <p:cNvSpPr>
              <a:spLocks noChangeArrowheads="1"/>
            </p:cNvSpPr>
            <p:nvPr/>
          </p:nvSpPr>
          <p:spPr bwMode="auto">
            <a:xfrm>
              <a:off x="4646" y="5191"/>
              <a:ext cx="2922" cy="2254"/>
            </a:xfrm>
            <a:prstGeom prst="leftRightArrow">
              <a:avLst>
                <a:gd name="adj1" fmla="val 50000"/>
                <a:gd name="adj2" fmla="val 2592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uk-UA" sz="1400" b="1" dirty="0">
                  <a:latin typeface="Calibri" pitchFamily="34" charset="0"/>
                  <a:cs typeface="Times New Roman" pitchFamily="18" charset="0"/>
                </a:rPr>
                <a:t>Забезпечення функціонування інфраструктури </a:t>
              </a:r>
              <a:r>
                <a:rPr lang="uk-UA" sz="1400" b="1" dirty="0" smtClean="0">
                  <a:latin typeface="Calibri" pitchFamily="34" charset="0"/>
                  <a:cs typeface="Times New Roman" pitchFamily="18" charset="0"/>
                </a:rPr>
                <a:t>закладу</a:t>
              </a:r>
              <a:endParaRPr lang="es-ES" sz="1400" b="1" dirty="0"/>
            </a:p>
            <a:p>
              <a:pPr eaLnBrk="0" hangingPunct="0"/>
              <a:endParaRPr lang="es-ES" dirty="0"/>
            </a:p>
          </p:txBody>
        </p:sp>
      </p:grpSp>
      <p:sp>
        <p:nvSpPr>
          <p:cNvPr id="19462" name="Rectangle 32"/>
          <p:cNvSpPr>
            <a:spLocks noChangeArrowheads="1"/>
          </p:cNvSpPr>
          <p:nvPr/>
        </p:nvSpPr>
        <p:spPr bwMode="auto">
          <a:xfrm>
            <a:off x="0" y="447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572C9-F31E-4080-B151-27938F0F78D9}" type="slidenum">
              <a:rPr lang="ru-RU" sz="1800" b="1" smtClean="0">
                <a:solidFill>
                  <a:srgbClr val="000099"/>
                </a:solidFill>
              </a:rPr>
              <a:pPr>
                <a:defRPr/>
              </a:pPr>
              <a:t>5</a:t>
            </a:fld>
            <a:endParaRPr lang="ru-RU" sz="1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24" y="38436"/>
            <a:ext cx="8110811" cy="5888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Цифровий ресурсний </a:t>
            </a:r>
            <a:r>
              <a:rPr lang="uk-UA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хаб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громадянської освіти</a:t>
            </a:r>
            <a:endParaRPr lang="uk-UA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4" name="Рисунок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488" y="500825"/>
            <a:ext cx="8086252" cy="618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15150" y="6359525"/>
            <a:ext cx="2057400" cy="365125"/>
          </a:xfrm>
        </p:spPr>
        <p:txBody>
          <a:bodyPr/>
          <a:lstStyle/>
          <a:p>
            <a:pPr>
              <a:defRPr/>
            </a:pPr>
            <a:fld id="{F39572C9-F31E-4080-B151-27938F0F78D9}" type="slidenum">
              <a:rPr lang="ru-RU" sz="1800" b="1" smtClean="0">
                <a:solidFill>
                  <a:srgbClr val="000099"/>
                </a:solidFill>
              </a:rPr>
              <a:pPr>
                <a:defRPr/>
              </a:pPr>
              <a:t>6</a:t>
            </a:fld>
            <a:endParaRPr lang="ru-RU" sz="1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62000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Методика використання інформаційно-цифрового навчального середовища як засобу розвитку громадянської компетентності вчителів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5775" y="1114425"/>
            <a:ext cx="8134350" cy="1038226"/>
          </a:xfrm>
        </p:spPr>
        <p:txBody>
          <a:bodyPr>
            <a:noAutofit/>
          </a:bodyPr>
          <a:lstStyle/>
          <a:p>
            <a:pPr algn="just"/>
            <a:r>
              <a:rPr lang="uk-UA" sz="1600" b="1" dirty="0">
                <a:solidFill>
                  <a:srgbClr val="002060"/>
                </a:solidFill>
              </a:rPr>
              <a:t>Метою методики </a:t>
            </a:r>
            <a:r>
              <a:rPr lang="uk-UA" sz="1600" dirty="0">
                <a:solidFill>
                  <a:srgbClr val="002060"/>
                </a:solidFill>
              </a:rPr>
              <a:t>використання інформаційно-освітнього середовища як засобу розвитку </a:t>
            </a:r>
            <a:r>
              <a:rPr lang="uk-UA" sz="1600" dirty="0" smtClean="0">
                <a:solidFill>
                  <a:srgbClr val="002060"/>
                </a:solidFill>
              </a:rPr>
              <a:t>громадянської </a:t>
            </a:r>
            <a:r>
              <a:rPr lang="uk-UA" sz="1600" dirty="0">
                <a:solidFill>
                  <a:srgbClr val="002060"/>
                </a:solidFill>
              </a:rPr>
              <a:t>компетентності вчителів є створення умов для розвитку громадянської компетентності вчителів засобами ІОС за допомогою прийомів, форм, методів, педагогічних технологій та інструментів цього середовища та забезпечення інформаційних потреб тих, хто навчається</a:t>
            </a:r>
            <a:r>
              <a:rPr lang="uk-UA" sz="1600" dirty="0" smtClean="0">
                <a:solidFill>
                  <a:srgbClr val="002060"/>
                </a:solidFill>
              </a:rPr>
              <a:t>.</a:t>
            </a:r>
            <a:endParaRPr lang="uk-UA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2282394"/>
            <a:ext cx="3076575" cy="430467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150" y="2282394"/>
            <a:ext cx="3714750" cy="430467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19875" y="6365876"/>
            <a:ext cx="2057400" cy="365125"/>
          </a:xfrm>
        </p:spPr>
        <p:txBody>
          <a:bodyPr/>
          <a:lstStyle/>
          <a:p>
            <a:pPr>
              <a:defRPr/>
            </a:pPr>
            <a:fld id="{F39572C9-F31E-4080-B151-27938F0F78D9}" type="slidenum">
              <a:rPr lang="ru-RU" sz="1800" b="1" smtClean="0">
                <a:solidFill>
                  <a:srgbClr val="000099"/>
                </a:solidFill>
              </a:rPr>
              <a:pPr>
                <a:defRPr/>
              </a:pPr>
              <a:t>7</a:t>
            </a:fld>
            <a:endParaRPr lang="ru-RU" sz="1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Цифрові інструменти з ГО </a:t>
            </a:r>
            <a:r>
              <a:rPr lang="uk-UA" smtClean="0"/>
              <a:t>в Україні</a:t>
            </a:r>
            <a:endParaRPr lang="uk-U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" y="2132856"/>
            <a:ext cx="9143232" cy="413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4320480" cy="399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148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0" y="188640"/>
            <a:ext cx="7430046" cy="382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88965"/>
            <a:ext cx="7485525" cy="366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7438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87b2ce4d1d6c52d759953865824a5ffbbbe18"/>
</p:tagLst>
</file>

<file path=ppt/theme/theme1.xml><?xml version="1.0" encoding="utf-8"?>
<a:theme xmlns:a="http://schemas.openxmlformats.org/drawingml/2006/main" name="iskusstvo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iskusstvo</Template>
  <TotalTime>1637</TotalTime>
  <Words>327</Words>
  <Application>Microsoft Office PowerPoint</Application>
  <PresentationFormat>Экран (4:3)</PresentationFormat>
  <Paragraphs>38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iskusstvo</vt:lpstr>
      <vt:lpstr>ІНФОРМАЦІЙНО-ЦИФРОВЕ НАВЧАЛЬНЕ СЕРЕДОВИЩЕ ЯК ЗАСІБ РЕАЛІЗАЦІЇ ГРОМАДЯНСЬКОЇ ОСВІТИ </vt:lpstr>
      <vt:lpstr>Джерельна база </vt:lpstr>
      <vt:lpstr>Рамка компетентностей для культури демократії (РЄ, 2016)</vt:lpstr>
      <vt:lpstr>Презентация PowerPoint</vt:lpstr>
      <vt:lpstr>Процедура створення інформаційно-цифрового нвічального середовища</vt:lpstr>
      <vt:lpstr>Цифровий ресурсний хаб з громадянської освіти</vt:lpstr>
      <vt:lpstr>Методика використання інформаційно-цифрового навчального середовища як засобу розвитку громадянської компетентності вчителів </vt:lpstr>
      <vt:lpstr>Цифрові інструменти з ГО в Україні</vt:lpstr>
      <vt:lpstr>Презентация PowerPoint</vt:lpstr>
      <vt:lpstr>       Дякуємо за увагу</vt:lpstr>
    </vt:vector>
  </TitlesOfParts>
  <Company>___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Oksana</dc:creator>
  <cp:lastModifiedBy>HP</cp:lastModifiedBy>
  <cp:revision>113</cp:revision>
  <dcterms:created xsi:type="dcterms:W3CDTF">2018-02-24T16:55:57Z</dcterms:created>
  <dcterms:modified xsi:type="dcterms:W3CDTF">2021-08-09T16:53:47Z</dcterms:modified>
</cp:coreProperties>
</file>