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0" r:id="rId4"/>
    <p:sldId id="259" r:id="rId5"/>
    <p:sldId id="267" r:id="rId6"/>
    <p:sldId id="268" r:id="rId7"/>
    <p:sldId id="269" r:id="rId8"/>
    <p:sldId id="270" r:id="rId9"/>
    <p:sldId id="271" r:id="rId10"/>
    <p:sldId id="262" r:id="rId11"/>
    <p:sldId id="272" r:id="rId12"/>
    <p:sldId id="27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E896D-F9D9-4C94-8B7A-3AAE439C2FF8}" type="datetimeFigureOut">
              <a:rPr lang="uk-UA" smtClean="0"/>
              <a:pPr/>
              <a:t>28.04.2020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E374B-E355-42A4-9648-93D7AD1B31FF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3645166"/>
          </a:xfrm>
        </p:spPr>
        <p:txBody>
          <a:bodyPr anchor="ctr">
            <a:noAutofit/>
          </a:bodyPr>
          <a:lstStyle/>
          <a:p>
            <a:pPr algn="ctr"/>
            <a:r>
              <a:rPr lang="ru-RU" sz="3200" b="1" dirty="0" smtClean="0"/>
              <a:t>УЧЕБНИКИ УКРАИНСКОГО ЯЗЫКА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ru-RU" sz="3200" b="1" dirty="0" smtClean="0"/>
              <a:t>ДЛЯ НАЧАЛЬНЫХ КЛАССОВ ШКОЛ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ru-RU" sz="3200" b="1" dirty="0" smtClean="0"/>
              <a:t>С ОБУЧЕНИЕМ</a:t>
            </a:r>
            <a:r>
              <a:rPr lang="en-US" sz="3200" b="1" dirty="0" smtClean="0"/>
              <a:t> </a:t>
            </a:r>
            <a:r>
              <a:rPr lang="ru-RU" sz="3200" b="1" dirty="0" smtClean="0"/>
              <a:t>НА ЯЗЫКАХ НАЦИОНАЛЬНЫХ МЕНЬШИНСТВ: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ru-RU" sz="3200" b="1" dirty="0" smtClean="0"/>
              <a:t>СОВРЕМЕННОЕ СОСТОЯНИЕ И ТЕНДЕНЦИИ РАЗВИТИЯ</a:t>
            </a:r>
            <a:endParaRPr lang="uk-UA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4293096"/>
            <a:ext cx="7406640" cy="2016224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Петрук О.Н., </a:t>
            </a:r>
            <a:endParaRPr lang="uk-UA" sz="1800" dirty="0" smtClean="0"/>
          </a:p>
          <a:p>
            <a:r>
              <a:rPr lang="ru-RU" sz="1800" i="1" dirty="0" smtClean="0"/>
              <a:t>кандидат педагогических наук, </a:t>
            </a:r>
            <a:endParaRPr lang="en-US" sz="1800" i="1" dirty="0" smtClean="0"/>
          </a:p>
          <a:p>
            <a:r>
              <a:rPr lang="ru-RU" sz="1800" i="1" dirty="0" smtClean="0"/>
              <a:t>ведущий </a:t>
            </a:r>
            <a:r>
              <a:rPr lang="en-US" sz="1800" i="1" dirty="0" smtClean="0"/>
              <a:t> </a:t>
            </a:r>
            <a:r>
              <a:rPr lang="ru-RU" sz="1800" i="1" dirty="0" smtClean="0"/>
              <a:t>научный сотрудник отдела обучения языкам</a:t>
            </a:r>
            <a:endParaRPr lang="uk-UA" sz="1800" dirty="0" smtClean="0"/>
          </a:p>
          <a:p>
            <a:r>
              <a:rPr lang="ru-RU" sz="1800" i="1" dirty="0" smtClean="0"/>
              <a:t>национальных меньшинств и зарубежной литературы </a:t>
            </a:r>
            <a:endParaRPr lang="uk-UA" sz="1800" dirty="0" smtClean="0"/>
          </a:p>
          <a:p>
            <a:r>
              <a:rPr lang="ru-RU" sz="1800" i="1" dirty="0" smtClean="0"/>
              <a:t>Институт педагогики НАПН Украины, </a:t>
            </a:r>
            <a:endParaRPr lang="uk-UA" sz="1800" dirty="0" smtClean="0"/>
          </a:p>
          <a:p>
            <a:r>
              <a:rPr lang="ru-RU" sz="1800" i="1" dirty="0" smtClean="0"/>
              <a:t>г. Киев, Украина</a:t>
            </a:r>
            <a:endParaRPr lang="uk-UA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Українська-мова-3-клас-О.-Хорошковська-Н.-Яновицька-2013-ISBN-978-966-603-840-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802070" y="969963"/>
            <a:ext cx="3265874" cy="4769214"/>
          </a:xfrm>
        </p:spPr>
      </p:pic>
      <p:pic>
        <p:nvPicPr>
          <p:cNvPr id="10" name="Содержимое 9" descr="завантаження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/>
          <a:stretch>
            <a:fillRect/>
          </a:stretch>
        </p:blipFill>
        <p:spPr>
          <a:xfrm>
            <a:off x="4860032" y="980728"/>
            <a:ext cx="3362281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24936" cy="1143000"/>
          </a:xfrm>
        </p:spPr>
        <p:txBody>
          <a:bodyPr>
            <a:noAutofit/>
          </a:bodyPr>
          <a:lstStyle/>
          <a:p>
            <a:r>
              <a:rPr lang="ru-RU" sz="3700" dirty="0" smtClean="0"/>
              <a:t>Учебники украинского языка для школ с обучением на </a:t>
            </a:r>
            <a:r>
              <a:rPr lang="ru-RU" sz="3700" dirty="0" smtClean="0"/>
              <a:t>молдавском </a:t>
            </a:r>
            <a:r>
              <a:rPr lang="ru-RU" sz="3700" dirty="0" smtClean="0"/>
              <a:t>языке</a:t>
            </a:r>
            <a:endParaRPr lang="uk-UA" sz="3700" dirty="0"/>
          </a:p>
        </p:txBody>
      </p:sp>
      <p:pic>
        <p:nvPicPr>
          <p:cNvPr id="7" name="Содержимое 6" descr="усн. курс молд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94823" y="1729346"/>
            <a:ext cx="3145129" cy="4579974"/>
          </a:xfrm>
        </p:spPr>
      </p:pic>
      <p:pic>
        <p:nvPicPr>
          <p:cNvPr id="8" name="Содержимое 7" descr="horos_2_enl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772816"/>
            <a:ext cx="3151143" cy="453650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пiдр_для_молд_3_кл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19308" y="987510"/>
            <a:ext cx="3364660" cy="4745746"/>
          </a:xfrm>
        </p:spPr>
      </p:pic>
      <p:pic>
        <p:nvPicPr>
          <p:cNvPr id="8" name="Содержимое 7" descr="mold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290963" y="1833470"/>
            <a:ext cx="4828895" cy="311469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218152"/>
          </a:xfrm>
        </p:spPr>
        <p:txBody>
          <a:bodyPr anchor="ctr">
            <a:normAutofit/>
          </a:bodyPr>
          <a:lstStyle/>
          <a:p>
            <a:r>
              <a:rPr lang="ru-RU" sz="3200" dirty="0" smtClean="0"/>
              <a:t>Национальный состав населения Украины</a:t>
            </a:r>
            <a:endParaRPr lang="uk-UA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23528" y="5733256"/>
            <a:ext cx="8568952" cy="640080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% общей численности, согласно данных Всеукраинской переписи населения (2001 г.)</a:t>
            </a:r>
            <a:endParaRPr lang="uk-UA" sz="1700" dirty="0"/>
          </a:p>
        </p:txBody>
      </p:sp>
      <p:pic>
        <p:nvPicPr>
          <p:cNvPr id="14" name="Содержимое 13" descr="527679_prav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885950"/>
            <a:ext cx="6397739" cy="32712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6387" y="507206"/>
            <a:ext cx="46767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2288" y="764704"/>
            <a:ext cx="5026056" cy="506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296144"/>
          </a:xfrm>
        </p:spPr>
        <p:txBody>
          <a:bodyPr>
            <a:normAutofit/>
          </a:bodyPr>
          <a:lstStyle/>
          <a:p>
            <a:r>
              <a:rPr lang="ru-RU" sz="3800" dirty="0" smtClean="0"/>
              <a:t>Учебники украинского языка для школ с обучением на венгерском языке</a:t>
            </a:r>
            <a:endParaRPr lang="uk-UA" sz="3800" dirty="0"/>
          </a:p>
        </p:txBody>
      </p:sp>
      <p:pic>
        <p:nvPicPr>
          <p:cNvPr id="12" name="Содержимое 11" descr="petryk-ugor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844824"/>
            <a:ext cx="3018159" cy="4114800"/>
          </a:xfrm>
        </p:spPr>
      </p:pic>
      <p:pic>
        <p:nvPicPr>
          <p:cNvPr id="11" name="Содержимое 10" descr="ugor1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48550" y="2505528"/>
            <a:ext cx="4145052" cy="2805704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9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749766" y="908720"/>
            <a:ext cx="3390186" cy="4691285"/>
          </a:xfrm>
        </p:spPr>
      </p:pic>
      <p:pic>
        <p:nvPicPr>
          <p:cNvPr id="8" name="Содержимое 7" descr="угорс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98904" y="860575"/>
            <a:ext cx="3245504" cy="472866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24936" cy="1584176"/>
          </a:xfrm>
        </p:spPr>
        <p:txBody>
          <a:bodyPr>
            <a:noAutofit/>
          </a:bodyPr>
          <a:lstStyle/>
          <a:p>
            <a:r>
              <a:rPr lang="ru-RU" sz="3700" dirty="0" smtClean="0"/>
              <a:t>Учебники украинского языка для школ с обучением на </a:t>
            </a:r>
            <a:r>
              <a:rPr lang="ru-RU" sz="3700" dirty="0" smtClean="0"/>
              <a:t>румынском </a:t>
            </a:r>
            <a:r>
              <a:rPr lang="ru-RU" sz="3700" dirty="0" smtClean="0"/>
              <a:t>языке</a:t>
            </a:r>
            <a:endParaRPr lang="uk-UA" sz="3700" dirty="0"/>
          </a:p>
        </p:txBody>
      </p:sp>
      <p:pic>
        <p:nvPicPr>
          <p:cNvPr id="7" name="Содержимое 6" descr="rum1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05614" y="2711470"/>
            <a:ext cx="4237081" cy="2887580"/>
          </a:xfrm>
        </p:spPr>
      </p:pic>
      <p:pic>
        <p:nvPicPr>
          <p:cNvPr id="8" name="Содержимое 7" descr="horos_2_enl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98716" y="2060848"/>
            <a:ext cx="2958376" cy="425899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8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43739" y="969962"/>
            <a:ext cx="3340229" cy="4907310"/>
          </a:xfrm>
        </p:spPr>
      </p:pic>
      <p:pic>
        <p:nvPicPr>
          <p:cNvPr id="8" name="Содержимое 7" descr="rum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185156" y="1799621"/>
            <a:ext cx="4861271" cy="322348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700" dirty="0" smtClean="0"/>
              <a:t>Учебники украинского языка для школ с обучением на </a:t>
            </a:r>
            <a:r>
              <a:rPr lang="ru-RU" sz="3700" dirty="0" smtClean="0"/>
              <a:t>польском </a:t>
            </a:r>
            <a:r>
              <a:rPr lang="ru-RU" sz="3700" dirty="0" smtClean="0"/>
              <a:t>языке</a:t>
            </a:r>
            <a:endParaRPr lang="uk-UA" sz="3700" dirty="0"/>
          </a:p>
        </p:txBody>
      </p:sp>
      <p:pic>
        <p:nvPicPr>
          <p:cNvPr id="7" name="Содержимое 6" descr="ecy rehc_gjkmc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50470" y="2312433"/>
            <a:ext cx="4473580" cy="3017353"/>
          </a:xfrm>
        </p:spPr>
      </p:pic>
      <p:pic>
        <p:nvPicPr>
          <p:cNvPr id="8" name="Содержимое 7" descr="horos_pol_2_enl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628800"/>
            <a:ext cx="3083903" cy="4457811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137</TotalTime>
  <Words>88</Words>
  <Application>Microsoft Office PowerPoint</Application>
  <PresentationFormat>Экран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Солнцестояние</vt:lpstr>
      <vt:lpstr>УЧЕБНИКИ УКРАИНСКОГО ЯЗЫКА ДЛЯ НАЧАЛЬНЫХ КЛАССОВ ШКОЛ  С ОБУЧЕНИЕМ НА ЯЗЫКАХ НАЦИОНАЛЬНЫХ МЕНЬШИНСТВ: СОВРЕМЕННОЕ СОСТОЯНИЕ И ТЕНДЕНЦИИ РАЗВИТИЯ</vt:lpstr>
      <vt:lpstr>Национальный состав населения Украины</vt:lpstr>
      <vt:lpstr>Слайд 3</vt:lpstr>
      <vt:lpstr>Слайд 4</vt:lpstr>
      <vt:lpstr>Учебники украинского языка для школ с обучением на венгерском языке</vt:lpstr>
      <vt:lpstr>Слайд 6</vt:lpstr>
      <vt:lpstr>Учебники украинского языка для школ с обучением на румынском языке</vt:lpstr>
      <vt:lpstr>Слайд 8</vt:lpstr>
      <vt:lpstr>Учебники украинского языка для школ с обучением на польском языке</vt:lpstr>
      <vt:lpstr>Слайд 10</vt:lpstr>
      <vt:lpstr>Учебники украинского языка для школ с обучением на молдавском языке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УЧЕБНИКИ УКРАИНСКОГО ЯЗЫКА ДЛЯ НАЧАЛЬНЫХ КЛАССОВ ШКОЛ  С ОБУЧЕНИЕМ НА ЯЗЫКАХ НАЦИОНАЛЬНЫХ МЕНЬШИНСТВ: СОВРЕМЕННОЕ СОСТОЯНИЕ И ТЕНДЕНЦИИ РАЗВИТИЯ</dc:title>
  <dc:creator>Kompik</dc:creator>
  <cp:lastModifiedBy>Kompik</cp:lastModifiedBy>
  <cp:revision>16</cp:revision>
  <dcterms:created xsi:type="dcterms:W3CDTF">2018-05-13T13:36:57Z</dcterms:created>
  <dcterms:modified xsi:type="dcterms:W3CDTF">2020-04-28T14:15:43Z</dcterms:modified>
</cp:coreProperties>
</file>