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63" r:id="rId5"/>
    <p:sldId id="259" r:id="rId6"/>
    <p:sldId id="271" r:id="rId7"/>
    <p:sldId id="268" r:id="rId8"/>
    <p:sldId id="260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297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14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11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56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73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91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739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06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942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91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445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FC39F-6A5D-4C6F-8124-91F39B264A75}" type="datetimeFigureOut">
              <a:rPr lang="uk-UA" smtClean="0"/>
              <a:t>05.06.2019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9949F-6A9C-4A1E-86EB-B700E62CE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743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154" y="3509963"/>
            <a:ext cx="6632121" cy="32962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67757"/>
            <a:ext cx="9144000" cy="2387600"/>
          </a:xfrm>
        </p:spPr>
        <p:txBody>
          <a:bodyPr/>
          <a:lstStyle/>
          <a:p>
            <a:r>
              <a:rPr lang="uk-UA" dirty="0" smtClean="0"/>
              <a:t>Основні визначення </a:t>
            </a:r>
            <a:r>
              <a:rPr lang="en-US" dirty="0" smtClean="0"/>
              <a:t>SMART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34048"/>
            <a:ext cx="9144000" cy="1655762"/>
          </a:xfrm>
        </p:spPr>
        <p:txBody>
          <a:bodyPr/>
          <a:lstStyle/>
          <a:p>
            <a:r>
              <a:rPr lang="uk-UA" dirty="0" smtClean="0"/>
              <a:t>Концепт, основні поняття та визначення, тенденції впровадження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6557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</a:t>
            </a:r>
            <a:r>
              <a:rPr lang="uk-UA" dirty="0" smtClean="0"/>
              <a:t>кладові </a:t>
            </a:r>
            <a:r>
              <a:rPr lang="en-US" dirty="0" smtClean="0"/>
              <a:t>SMART</a:t>
            </a:r>
            <a:r>
              <a:rPr lang="uk-UA" dirty="0" smtClean="0"/>
              <a:t>-комплексу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Статичним, тобто незмінним варто відмітити </a:t>
            </a:r>
            <a:r>
              <a:rPr lang="en-US" dirty="0"/>
              <a:t>SMART</a:t>
            </a:r>
            <a:r>
              <a:rPr lang="uk-UA" dirty="0"/>
              <a:t>-підручник, де є наявний </a:t>
            </a:r>
            <a:r>
              <a:rPr lang="uk-UA" dirty="0" err="1"/>
              <a:t>логічно</a:t>
            </a:r>
            <a:r>
              <a:rPr lang="uk-UA" dirty="0"/>
              <a:t> структурований навчальний матеріал (в тому числі мультимедійний), динамічним – систему передачі, збереження й обміну навчального матеріалу (хмарні сервіси, веб-сайти, систему дистанційної освіти), і </a:t>
            </a:r>
            <a:r>
              <a:rPr lang="uk-UA" dirty="0" err="1"/>
              <a:t>середовищним</a:t>
            </a:r>
            <a:r>
              <a:rPr lang="uk-UA" dirty="0"/>
              <a:t> («Творча студія») де викладачі й студенти могли б створювати, користуватися й підтримувати навчальний контент </a:t>
            </a:r>
            <a:r>
              <a:rPr lang="en-US" dirty="0"/>
              <a:t>SMART</a:t>
            </a:r>
            <a:r>
              <a:rPr lang="uk-UA" dirty="0"/>
              <a:t>-комплексів.</a:t>
            </a:r>
          </a:p>
          <a:p>
            <a:pPr algn="just"/>
            <a:endParaRPr lang="uk-UA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68" y="1690688"/>
            <a:ext cx="1781970" cy="2240828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306" y="1690688"/>
            <a:ext cx="3006364" cy="171792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870" y="3756752"/>
            <a:ext cx="5474800" cy="242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SMART</a:t>
            </a:r>
            <a:r>
              <a:rPr lang="uk-UA" dirty="0" smtClean="0"/>
              <a:t>- підручники «</a:t>
            </a:r>
            <a:r>
              <a:rPr lang="en-US" dirty="0" err="1"/>
              <a:t>Mcgrawhill</a:t>
            </a:r>
            <a:r>
              <a:rPr lang="uk-UA" dirty="0" smtClean="0"/>
              <a:t>», </a:t>
            </a:r>
            <a:r>
              <a:rPr lang="uk-UA" dirty="0"/>
              <a:t>«</a:t>
            </a:r>
            <a:r>
              <a:rPr lang="en-US" dirty="0" err="1"/>
              <a:t>Mozaik</a:t>
            </a:r>
            <a:r>
              <a:rPr lang="en-US" dirty="0"/>
              <a:t> education</a:t>
            </a:r>
            <a:r>
              <a:rPr lang="uk-UA" dirty="0" smtClean="0"/>
              <a:t>», </a:t>
            </a:r>
            <a:r>
              <a:rPr lang="uk-UA" dirty="0"/>
              <a:t>«</a:t>
            </a:r>
            <a:r>
              <a:rPr lang="en-US" dirty="0" err="1"/>
              <a:t>SMARTtech</a:t>
            </a:r>
            <a:r>
              <a:rPr lang="uk-UA" dirty="0"/>
              <a:t>»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93" y="1592301"/>
            <a:ext cx="7839075" cy="2505075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29" y="3675889"/>
            <a:ext cx="4966716" cy="31821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916" y="3665024"/>
            <a:ext cx="5548884" cy="319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 результаті проведених досліджень було виявлено наступні тенденції: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uk-UA" dirty="0"/>
              <a:t>Бажання удосконалити своє володіння ІТ виявили педагогічні працівники віком 30-40 років зі стажем педагогічної діяльності до 20 років, які викладають природничо-математичного циклу.</a:t>
            </a:r>
          </a:p>
          <a:p>
            <a:pPr lvl="0" algn="just"/>
            <a:r>
              <a:rPr lang="uk-UA" dirty="0"/>
              <a:t>У процесі анкетування було встановлено, що лише 48% педагогічних працівників, які викладають </a:t>
            </a:r>
            <a:r>
              <a:rPr lang="uk-UA" dirty="0" err="1"/>
              <a:t>загальнопрофесійні</a:t>
            </a:r>
            <a:r>
              <a:rPr lang="uk-UA" dirty="0"/>
              <a:t> й спецдисципліни, вважають використання інформаційних технологій ефективним у навчально-виховній роботі.</a:t>
            </a:r>
          </a:p>
          <a:p>
            <a:pPr lvl="0" algn="just"/>
            <a:r>
              <a:rPr lang="uk-UA" dirty="0"/>
              <a:t>Педагогічні працівники (52%), які викладають </a:t>
            </a:r>
            <a:r>
              <a:rPr lang="uk-UA" dirty="0" err="1"/>
              <a:t>загальнопрофесійні</a:t>
            </a:r>
            <a:r>
              <a:rPr lang="uk-UA" dirty="0"/>
              <a:t> й спецдисципліни, </a:t>
            </a:r>
            <a:r>
              <a:rPr lang="uk-UA" dirty="0" err="1"/>
              <a:t>занижено</a:t>
            </a:r>
            <a:r>
              <a:rPr lang="uk-UA" dirty="0"/>
              <a:t> оцінили значення </a:t>
            </a:r>
            <a:r>
              <a:rPr lang="en-US" dirty="0" smtClean="0"/>
              <a:t>SMART</a:t>
            </a:r>
            <a:r>
              <a:rPr lang="uk-UA" dirty="0" smtClean="0"/>
              <a:t>-комплексу </a:t>
            </a:r>
            <a:r>
              <a:rPr lang="uk-UA" dirty="0"/>
              <a:t>навчальної дисципліни для ефективності й доцільності його використання у викладанні своїх навчальних дисциплін, причому ця тенденція посилюється серед педагогів із стажем понад 20 років.</a:t>
            </a:r>
          </a:p>
          <a:p>
            <a:pPr lvl="0" algn="just"/>
            <a:r>
              <a:rPr lang="uk-UA" dirty="0"/>
              <a:t>До 50% опитаних педагогічних працівників вважають, що використання </a:t>
            </a:r>
            <a:r>
              <a:rPr lang="en-US" dirty="0"/>
              <a:t>smart</a:t>
            </a:r>
            <a:r>
              <a:rPr lang="uk-UA" dirty="0"/>
              <a:t>-комплексу навчальної дисципліни сприяє розширенню інформаційної бази уроку.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287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6839"/>
            <a:ext cx="10515600" cy="58201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Більшість педагогічних працівників виокремлюють основними труднощами для проектування </a:t>
            </a:r>
            <a:r>
              <a:rPr lang="en-US" dirty="0" smtClean="0"/>
              <a:t>SMART</a:t>
            </a:r>
            <a:r>
              <a:rPr lang="uk-UA" dirty="0" smtClean="0"/>
              <a:t>-комплексу навчальної дисципліни – відсутність концепції та технологічних стандартів створення. Серед педагогічних працівників </a:t>
            </a:r>
            <a:r>
              <a:rPr lang="uk-UA" dirty="0" err="1" smtClean="0"/>
              <a:t>загальнопрофесійних</a:t>
            </a:r>
            <a:r>
              <a:rPr lang="uk-UA" dirty="0" smtClean="0"/>
              <a:t> дисциплін зазначені параметри становлять понад 60%, а серед педагогів </a:t>
            </a:r>
            <a:r>
              <a:rPr lang="uk-UA" dirty="0" err="1" smtClean="0"/>
              <a:t>спецдисциплін</a:t>
            </a:r>
            <a:r>
              <a:rPr lang="uk-UA" dirty="0" smtClean="0"/>
              <a:t> – 70%. Педагогічні працівники природничо-математичного й суспільно-гуманітарного циклів особливих вимог до відсутності концепції створення </a:t>
            </a:r>
            <a:r>
              <a:rPr lang="en-US" dirty="0" smtClean="0"/>
              <a:t>smart</a:t>
            </a:r>
            <a:r>
              <a:rPr lang="uk-UA" dirty="0" smtClean="0"/>
              <a:t>-комплексу навчальної дисципліни та несумісності існуючих ЕОР та платформ програм не заявляли.</a:t>
            </a:r>
          </a:p>
          <a:p>
            <a:pPr lvl="0" algn="just"/>
            <a:r>
              <a:rPr lang="uk-UA" dirty="0"/>
              <a:t>Було визначено готовність педагогічних працівників навчальних закладів співпрацювати з ІПТО НАПН України. Однак через низький рівень обізнаності педагогічних працівників із </a:t>
            </a:r>
            <a:r>
              <a:rPr lang="en-US" dirty="0"/>
              <a:t>SMART</a:t>
            </a:r>
            <a:r>
              <a:rPr lang="uk-UA" dirty="0"/>
              <a:t>-технологіями, більшість із них готові бути користувачами ЕОР – біля 50%, 30% готові брати участь у розробленні ЕОР і лише 18% готові проектувати </a:t>
            </a:r>
            <a:r>
              <a:rPr lang="en-US" dirty="0"/>
              <a:t>smart</a:t>
            </a:r>
            <a:r>
              <a:rPr lang="uk-UA" dirty="0"/>
              <a:t>-комплексу навчальної дисципліни.</a:t>
            </a:r>
          </a:p>
          <a:p>
            <a:pPr lvl="0" algn="just"/>
            <a:r>
              <a:rPr lang="uk-UA" dirty="0"/>
              <a:t>На думку педагогічних працівників (69%), використання </a:t>
            </a:r>
            <a:r>
              <a:rPr lang="en-US" dirty="0" smtClean="0"/>
              <a:t>SMART</a:t>
            </a:r>
            <a:r>
              <a:rPr lang="uk-UA" dirty="0" smtClean="0"/>
              <a:t>-комплексу </a:t>
            </a:r>
            <a:r>
              <a:rPr lang="uk-UA" dirty="0"/>
              <a:t>навчальної дисципліни розвиває в учнів навички </a:t>
            </a:r>
            <a:r>
              <a:rPr lang="uk-UA" dirty="0" err="1"/>
              <a:t>самооцінювання</a:t>
            </a:r>
            <a:r>
              <a:rPr lang="uk-UA" dirty="0"/>
              <a:t> результатів діяльності на підставі співвіднесення власної оцінки з оцінкою, отриманою у режимі он-лайн та забезпечує розвиток в учнів навичок самоосвіти й використання випереджального підходу у навчанні, можливості самоконтролю і розвиває в учнів навички роботи в тестовому режимі в умовах обмеження часу виконання навчальних завдань.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542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5259"/>
            <a:ext cx="10515600" cy="5641704"/>
          </a:xfrm>
        </p:spPr>
        <p:txBody>
          <a:bodyPr>
            <a:normAutofit/>
          </a:bodyPr>
          <a:lstStyle/>
          <a:p>
            <a:pPr lvl="0" algn="just"/>
            <a:r>
              <a:rPr lang="uk-UA" dirty="0"/>
              <a:t>Відсоток керівників ПТНЗ, які мають елементарні навички та вміння праці з комп’ютером, задовільний; навички та вміння вищого рівня має тільки третина опитаних. Отримані дані в цілому засвідчують невисокий рівень обізнаності із </a:t>
            </a:r>
            <a:r>
              <a:rPr lang="en-US" dirty="0"/>
              <a:t>SMART</a:t>
            </a:r>
            <a:r>
              <a:rPr lang="uk-UA" dirty="0"/>
              <a:t>-технологіями.</a:t>
            </a:r>
          </a:p>
          <a:p>
            <a:pPr lvl="0" algn="just"/>
            <a:r>
              <a:rPr lang="uk-UA" dirty="0"/>
              <a:t>У процесі інформаційно-аналітичної діяльності 79% опитаних керівників ПТНЗ користуються некомп’ютеризованими інформаційними джерелами, і тільки 21% – комп’ютеризованими. Невеликий відсоток від опитаних керівників (21%) мають змогу проводити дослідження за допомогою систем віртуальної реальності, використовуючи масиви збереженої в ній інформації, а також маніпулювати її компонентами: конструювати моделі ситуацій інформаційно-аналітичного, психолого-педагогічного характеру, що мають місце в управлінській діяльності.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214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SMART-освіта є предметом досліджень багатьох науковців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У </a:t>
            </a:r>
            <a:r>
              <a:rPr lang="uk-UA" dirty="0"/>
              <a:t>2011 році у Південній Кореї була розроблена концепція </a:t>
            </a:r>
            <a:r>
              <a:rPr lang="uk-UA" dirty="0" smtClean="0"/>
              <a:t>SMART</a:t>
            </a:r>
            <a:r>
              <a:rPr lang="uk-UA" dirty="0" smtClean="0"/>
              <a:t>-освіти</a:t>
            </a:r>
            <a:r>
              <a:rPr lang="uk-UA" dirty="0"/>
              <a:t>, яка базується на семи вміннях ХХІ століття: </a:t>
            </a:r>
            <a:endParaRPr lang="uk-UA" dirty="0" smtClean="0"/>
          </a:p>
          <a:p>
            <a:r>
              <a:rPr lang="uk-UA" dirty="0" smtClean="0"/>
              <a:t>1</a:t>
            </a:r>
            <a:r>
              <a:rPr lang="uk-UA" dirty="0"/>
              <a:t>) критичне мислення та розв’язання проблем; </a:t>
            </a:r>
            <a:endParaRPr lang="uk-UA" dirty="0" smtClean="0"/>
          </a:p>
          <a:p>
            <a:r>
              <a:rPr lang="uk-UA" dirty="0" smtClean="0"/>
              <a:t>2</a:t>
            </a:r>
            <a:r>
              <a:rPr lang="uk-UA" dirty="0"/>
              <a:t>) творчість та інновації; </a:t>
            </a:r>
            <a:endParaRPr lang="uk-UA" dirty="0" smtClean="0"/>
          </a:p>
          <a:p>
            <a:r>
              <a:rPr lang="uk-UA" dirty="0" smtClean="0"/>
              <a:t>3</a:t>
            </a:r>
            <a:r>
              <a:rPr lang="uk-UA" dirty="0"/>
              <a:t>) співпраця та лідерство; </a:t>
            </a:r>
            <a:endParaRPr lang="uk-UA" dirty="0" smtClean="0"/>
          </a:p>
          <a:p>
            <a:r>
              <a:rPr lang="uk-UA" dirty="0" smtClean="0"/>
              <a:t>4</a:t>
            </a:r>
            <a:r>
              <a:rPr lang="uk-UA" dirty="0"/>
              <a:t>) міжкультурне взаєморозуміння; </a:t>
            </a:r>
            <a:endParaRPr lang="uk-UA" dirty="0" smtClean="0"/>
          </a:p>
          <a:p>
            <a:r>
              <a:rPr lang="uk-UA" dirty="0" smtClean="0"/>
              <a:t>5</a:t>
            </a:r>
            <a:r>
              <a:rPr lang="uk-UA" dirty="0"/>
              <a:t>) комунікація; </a:t>
            </a:r>
            <a:endParaRPr lang="uk-UA" dirty="0" smtClean="0"/>
          </a:p>
          <a:p>
            <a:r>
              <a:rPr lang="uk-UA" dirty="0" smtClean="0"/>
              <a:t>6</a:t>
            </a:r>
            <a:r>
              <a:rPr lang="uk-UA" dirty="0"/>
              <a:t>) грамотність у сфері ІКТ; </a:t>
            </a:r>
            <a:endParaRPr lang="uk-UA" dirty="0" smtClean="0"/>
          </a:p>
          <a:p>
            <a:r>
              <a:rPr lang="uk-UA" dirty="0" smtClean="0"/>
              <a:t>7</a:t>
            </a:r>
            <a:r>
              <a:rPr lang="uk-UA" dirty="0"/>
              <a:t>) кар’єра та життєві </a:t>
            </a:r>
            <a:r>
              <a:rPr lang="uk-UA" dirty="0" smtClean="0"/>
              <a:t>навички.</a:t>
            </a:r>
          </a:p>
          <a:p>
            <a:r>
              <a:rPr lang="en-US" dirty="0"/>
              <a:t>SMART</a:t>
            </a:r>
            <a:r>
              <a:rPr lang="uk-UA" dirty="0"/>
              <a:t>-освіта має на увазі освіту протягом </a:t>
            </a:r>
            <a:r>
              <a:rPr lang="uk-UA" dirty="0" smtClean="0"/>
              <a:t>життя.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746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SMART-</a:t>
            </a:r>
            <a:r>
              <a:rPr lang="ru-RU" dirty="0" err="1" smtClean="0"/>
              <a:t>освіта</a:t>
            </a:r>
            <a:r>
              <a:rPr lang="ru-RU" dirty="0" smtClean="0"/>
              <a:t> становить собою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освітню</a:t>
            </a:r>
            <a:r>
              <a:rPr lang="ru-RU" dirty="0" smtClean="0"/>
              <a:t> систему -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Щ</a:t>
            </a:r>
            <a:r>
              <a:rPr lang="ru-RU" dirty="0" err="1" smtClean="0"/>
              <a:t>о</a:t>
            </a:r>
            <a:r>
              <a:rPr lang="ru-RU" dirty="0" smtClean="0"/>
              <a:t> </a:t>
            </a:r>
            <a:r>
              <a:rPr lang="ru-RU" dirty="0" err="1"/>
              <a:t>покладена</a:t>
            </a:r>
            <a:r>
              <a:rPr lang="ru-RU" dirty="0"/>
              <a:t> в основу </a:t>
            </a:r>
            <a:r>
              <a:rPr lang="ru-RU" dirty="0" err="1"/>
              <a:t>освіти</a:t>
            </a:r>
            <a:r>
              <a:rPr lang="ru-RU" dirty="0"/>
              <a:t> нового типу, </a:t>
            </a:r>
            <a:r>
              <a:rPr lang="ru-RU" dirty="0" err="1"/>
              <a:t>котра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адаптивну</a:t>
            </a:r>
            <a:r>
              <a:rPr lang="ru-RU" dirty="0"/>
              <a:t>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смарт-</a:t>
            </a:r>
            <a:r>
              <a:rPr lang="ru-RU" dirty="0" err="1"/>
              <a:t>технології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ІКТ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освітньої</a:t>
            </a:r>
            <a:r>
              <a:rPr lang="ru-RU" dirty="0"/>
              <a:t> </a:t>
            </a:r>
            <a:r>
              <a:rPr lang="ru-RU" dirty="0" err="1"/>
              <a:t>парадигми</a:t>
            </a:r>
            <a:r>
              <a:rPr lang="ru-RU" dirty="0"/>
              <a:t>: переходу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традиційної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до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(e-</a:t>
            </a:r>
            <a:r>
              <a:rPr lang="ru-RU" dirty="0" err="1"/>
              <a:t>learning</a:t>
            </a:r>
            <a:r>
              <a:rPr lang="ru-RU" dirty="0"/>
              <a:t>), 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до смарт-</a:t>
            </a:r>
            <a:r>
              <a:rPr lang="ru-RU" dirty="0" err="1"/>
              <a:t>освіти</a:t>
            </a:r>
            <a:r>
              <a:rPr lang="ru-RU" dirty="0"/>
              <a:t> (</a:t>
            </a:r>
            <a:r>
              <a:rPr lang="ru-RU" dirty="0" err="1"/>
              <a:t>Smart</a:t>
            </a:r>
            <a:r>
              <a:rPr lang="ru-RU" dirty="0"/>
              <a:t> </a:t>
            </a:r>
            <a:r>
              <a:rPr lang="ru-RU" dirty="0" err="1"/>
              <a:t>education</a:t>
            </a:r>
            <a:r>
              <a:rPr lang="ru-RU" dirty="0"/>
              <a:t>).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співпраця</a:t>
            </a:r>
            <a:r>
              <a:rPr lang="ru-RU" dirty="0"/>
              <a:t>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віртуального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інтерактивних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ІКТ, </a:t>
            </a:r>
            <a:r>
              <a:rPr lang="ru-RU" dirty="0" err="1"/>
              <a:t>регулярне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і </a:t>
            </a:r>
            <a:r>
              <a:rPr lang="ru-RU" dirty="0" err="1"/>
              <a:t>поповнення</a:t>
            </a:r>
            <a:r>
              <a:rPr lang="ru-RU" dirty="0"/>
              <a:t> контенту і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409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SMART-</a:t>
            </a:r>
            <a:r>
              <a:rPr lang="uk-UA" dirty="0" smtClean="0"/>
              <a:t>освіта </a:t>
            </a:r>
            <a:r>
              <a:rPr lang="uk-UA" dirty="0"/>
              <a:t>– це інтелектуальне </a:t>
            </a:r>
            <a:r>
              <a:rPr lang="uk-UA" dirty="0" err="1"/>
              <a:t>знаннєзасвоєння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Набування </a:t>
            </a:r>
            <a:r>
              <a:rPr lang="uk-UA" dirty="0"/>
              <a:t>нових умінь і навичок, тобто просвітництво, ґрунтоване на таких принципах-засадах, як розумово-моральність і практично-</a:t>
            </a:r>
            <a:r>
              <a:rPr lang="uk-UA" dirty="0" err="1"/>
              <a:t>мудрісність</a:t>
            </a:r>
            <a:r>
              <a:rPr lang="uk-UA" dirty="0"/>
              <a:t> та діє в </a:t>
            </a:r>
            <a:r>
              <a:rPr lang="uk-UA" dirty="0" smtClean="0"/>
              <a:t>розумних межах</a:t>
            </a:r>
          </a:p>
          <a:p>
            <a:pPr algn="just"/>
            <a:r>
              <a:rPr lang="uk-UA" dirty="0"/>
              <a:t>Наставник/вчитель/вихователь є для учня медіатором: між світом (простором існування), </a:t>
            </a:r>
            <a:r>
              <a:rPr lang="uk-UA" dirty="0" err="1"/>
              <a:t>ретрансльованими</a:t>
            </a:r>
            <a:r>
              <a:rPr lang="uk-UA" dirty="0"/>
              <a:t> наставником знання про нього тане недосвідченим учнем… Наставник постає «</a:t>
            </a:r>
            <a:r>
              <a:rPr lang="uk-UA" dirty="0" err="1"/>
              <a:t>світлопроливальником</a:t>
            </a:r>
            <a:r>
              <a:rPr lang="uk-UA" dirty="0"/>
              <a:t>» для учня… учитель є взірцем адже для учня він єдиний, хто може відповісти на різнорідні питання щодо нього самого, світу а взаємозв’язку</a:t>
            </a:r>
          </a:p>
        </p:txBody>
      </p:sp>
    </p:spTree>
    <p:extLst>
      <p:ext uri="{BB962C8B-B14F-4D97-AF65-F5344CB8AC3E}">
        <p14:creationId xmlns:p14="http://schemas.microsoft.com/office/powerpoint/2010/main" val="425945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SMART</a:t>
            </a:r>
            <a:r>
              <a:rPr lang="uk-UA" dirty="0" smtClean="0"/>
              <a:t>-суспільство </a:t>
            </a:r>
            <a:r>
              <a:rPr lang="uk-UA" dirty="0"/>
              <a:t>– це нова якість суспільства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В </a:t>
            </a:r>
            <a:r>
              <a:rPr lang="uk-UA" dirty="0"/>
              <a:t>якому сукупність використання технічних засобів, сервісів та Інтернету призводить до якісних змін у взаємодії суб’єктів, що дозволяє отримувати нові соціальні-економічні та інші переваги для поліпшення життя… Це зміщує акценти в освітній галузі. У </a:t>
            </a:r>
            <a:r>
              <a:rPr lang="en-US" dirty="0"/>
              <a:t>smart</a:t>
            </a:r>
            <a:r>
              <a:rPr lang="uk-UA" dirty="0"/>
              <a:t>-суспільстві спостерігається перехід від традиційної моделі навчання до </a:t>
            </a:r>
            <a:r>
              <a:rPr lang="en-US" dirty="0"/>
              <a:t>e</a:t>
            </a:r>
            <a:r>
              <a:rPr lang="uk-UA" dirty="0"/>
              <a:t>-</a:t>
            </a:r>
            <a:r>
              <a:rPr lang="en-US" dirty="0"/>
              <a:t>learning</a:t>
            </a:r>
            <a:r>
              <a:rPr lang="uk-UA" dirty="0"/>
              <a:t>, а потім  - до </a:t>
            </a:r>
            <a:r>
              <a:rPr lang="en-US" dirty="0"/>
              <a:t>smart</a:t>
            </a:r>
            <a:r>
              <a:rPr lang="uk-UA" dirty="0"/>
              <a:t> освіти</a:t>
            </a:r>
          </a:p>
        </p:txBody>
      </p:sp>
    </p:spTree>
    <p:extLst>
      <p:ext uri="{BB962C8B-B14F-4D97-AF65-F5344CB8AC3E}">
        <p14:creationId xmlns:p14="http://schemas.microsoft.com/office/powerpoint/2010/main" val="221766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uk-UA" dirty="0"/>
          </a:p>
          <a:p>
            <a:pPr algn="just"/>
            <a:r>
              <a:rPr lang="uk-UA" dirty="0" smtClean="0"/>
              <a:t>Це - абревіатура утворена </a:t>
            </a:r>
            <a:r>
              <a:rPr lang="uk-UA" dirty="0"/>
              <a:t>із </a:t>
            </a:r>
            <a:r>
              <a:rPr lang="uk-UA" dirty="0" err="1">
                <a:hlinkClick r:id="rId2" tooltip="Англійська мова"/>
              </a:rPr>
              <a:t>англ</a:t>
            </a:r>
            <a:r>
              <a:rPr lang="uk-UA" dirty="0">
                <a:hlinkClick r:id="rId2" tooltip="Англійська мова"/>
              </a:rPr>
              <a:t>.</a:t>
            </a:r>
            <a:r>
              <a:rPr lang="uk-UA" dirty="0"/>
              <a:t> слів </a:t>
            </a:r>
            <a:r>
              <a:rPr lang="ru-RU" dirty="0" err="1"/>
              <a:t>specific</a:t>
            </a:r>
            <a:r>
              <a:rPr lang="uk-UA" dirty="0"/>
              <a:t>, </a:t>
            </a:r>
            <a:r>
              <a:rPr lang="ru-RU" dirty="0" err="1"/>
              <a:t>measurable</a:t>
            </a:r>
            <a:r>
              <a:rPr lang="uk-UA" dirty="0"/>
              <a:t>,  </a:t>
            </a:r>
            <a:r>
              <a:rPr lang="ru-RU" dirty="0" err="1"/>
              <a:t>attainable</a:t>
            </a:r>
            <a:r>
              <a:rPr lang="uk-UA" dirty="0"/>
              <a:t>, </a:t>
            </a:r>
            <a:r>
              <a:rPr lang="ru-RU" dirty="0" err="1" smtClean="0"/>
              <a:t>relevant</a:t>
            </a:r>
            <a:r>
              <a:rPr lang="uk-UA" dirty="0"/>
              <a:t>, </a:t>
            </a:r>
            <a:r>
              <a:rPr lang="ru-RU" dirty="0" err="1"/>
              <a:t>time</a:t>
            </a:r>
            <a:r>
              <a:rPr lang="uk-UA" dirty="0"/>
              <a:t>-</a:t>
            </a:r>
            <a:r>
              <a:rPr lang="ru-RU" dirty="0" err="1"/>
              <a:t>bound</a:t>
            </a:r>
            <a:r>
              <a:rPr lang="ru-RU" dirty="0"/>
              <a:t> </a:t>
            </a:r>
            <a:r>
              <a:rPr lang="uk-UA" dirty="0"/>
              <a:t>– конкретна, вимірювана, досяжна, доцільна, обмежена в </a:t>
            </a:r>
            <a:r>
              <a:rPr lang="uk-UA" dirty="0" smtClean="0"/>
              <a:t>часі</a:t>
            </a:r>
          </a:p>
          <a:p>
            <a:pPr algn="just"/>
            <a:r>
              <a:rPr lang="uk-UA" dirty="0"/>
              <a:t>З </a:t>
            </a:r>
            <a:r>
              <a:rPr lang="uk-UA" dirty="0" err="1"/>
              <a:t>англ</a:t>
            </a:r>
            <a:r>
              <a:rPr lang="uk-UA" dirty="0"/>
              <a:t>. воно означає «Розум»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466" y="42566"/>
            <a:ext cx="6632121" cy="3296243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823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SMART</a:t>
            </a:r>
            <a:r>
              <a:rPr lang="uk-UA" dirty="0" smtClean="0"/>
              <a:t>-комплекс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– Це </a:t>
            </a:r>
            <a:r>
              <a:rPr lang="uk-UA" dirty="0"/>
              <a:t>комплексна інформаційна динамічна система навчально-методичного спрямування, яка відповідає SMART-критеріям (</a:t>
            </a:r>
            <a:r>
              <a:rPr lang="uk-UA" dirty="0" err="1"/>
              <a:t>specific</a:t>
            </a:r>
            <a:r>
              <a:rPr lang="uk-UA" dirty="0"/>
              <a:t>, </a:t>
            </a:r>
            <a:r>
              <a:rPr lang="uk-UA" dirty="0" err="1"/>
              <a:t>measurable</a:t>
            </a:r>
            <a:r>
              <a:rPr lang="uk-UA" dirty="0"/>
              <a:t>, </a:t>
            </a:r>
            <a:r>
              <a:rPr lang="uk-UA" dirty="0" err="1"/>
              <a:t>attainable</a:t>
            </a:r>
            <a:r>
              <a:rPr lang="uk-UA" dirty="0"/>
              <a:t>, </a:t>
            </a:r>
            <a:r>
              <a:rPr lang="uk-UA" dirty="0" err="1"/>
              <a:t>relevant</a:t>
            </a:r>
            <a:r>
              <a:rPr lang="uk-UA" dirty="0"/>
              <a:t>, </a:t>
            </a:r>
            <a:r>
              <a:rPr lang="uk-UA" dirty="0" err="1"/>
              <a:t>time-bound</a:t>
            </a:r>
            <a:r>
              <a:rPr lang="uk-UA" dirty="0"/>
              <a:t>), має статичну, динамічну і </a:t>
            </a:r>
            <a:r>
              <a:rPr lang="uk-UA" dirty="0" err="1"/>
              <a:t>середовищну</a:t>
            </a:r>
            <a:r>
              <a:rPr lang="uk-UA" dirty="0"/>
              <a:t> складові, надає цілісну інформацію про навчальний предмет з можливістю оперативного доступу до навчального контенту з будь-якого місця, (за умов доступу до мережі Інтернет), забезпечує оперативну оцінку навчальної діяльності учасниками навчального </a:t>
            </a:r>
            <a:r>
              <a:rPr lang="uk-UA" dirty="0" smtClean="0"/>
              <a:t>процесу.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050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78" y="256065"/>
            <a:ext cx="10910103" cy="6118350"/>
          </a:xfrm>
        </p:spPr>
      </p:pic>
    </p:spTree>
    <p:extLst>
      <p:ext uri="{BB962C8B-B14F-4D97-AF65-F5344CB8AC3E}">
        <p14:creationId xmlns:p14="http://schemas.microsoft.com/office/powerpoint/2010/main" val="84783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056" y="1825624"/>
            <a:ext cx="5257800" cy="435133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790" y="4885102"/>
            <a:ext cx="2197710" cy="8599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функціональні елементи </a:t>
            </a:r>
            <a:r>
              <a:rPr lang="en-US" dirty="0" smtClean="0"/>
              <a:t>SMART</a:t>
            </a:r>
            <a:r>
              <a:rPr lang="uk-UA" dirty="0" smtClean="0"/>
              <a:t>-комплексу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uk-UA" dirty="0"/>
              <a:t>У процесі розробки </a:t>
            </a:r>
            <a:r>
              <a:rPr lang="en-US" dirty="0"/>
              <a:t>SMART</a:t>
            </a:r>
            <a:r>
              <a:rPr lang="uk-UA" dirty="0"/>
              <a:t>-комплексу спираючись на основні філософські поняття щодо </a:t>
            </a:r>
            <a:r>
              <a:rPr lang="uk-UA" dirty="0" err="1"/>
              <a:t>знаннєвої</a:t>
            </a:r>
            <a:r>
              <a:rPr lang="uk-UA" dirty="0"/>
              <a:t> сфери людей, стало очевидним, що його основними функціональними </a:t>
            </a:r>
            <a:r>
              <a:rPr lang="uk-UA" dirty="0" smtClean="0"/>
              <a:t>елементами </a:t>
            </a:r>
            <a:r>
              <a:rPr lang="uk-UA" dirty="0"/>
              <a:t>можна визнати статичний, динамічний і </a:t>
            </a:r>
            <a:r>
              <a:rPr lang="uk-UA" dirty="0" err="1"/>
              <a:t>середовищний</a:t>
            </a:r>
            <a:r>
              <a:rPr lang="uk-UA" dirty="0"/>
              <a:t> компоненти.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263" y="3687488"/>
            <a:ext cx="2431473" cy="627611"/>
          </a:xfrm>
        </p:spPr>
      </p:pic>
      <p:sp>
        <p:nvSpPr>
          <p:cNvPr id="7" name="Выгнутая вверх стрелка 6"/>
          <p:cNvSpPr/>
          <p:nvPr/>
        </p:nvSpPr>
        <p:spPr>
          <a:xfrm>
            <a:off x="6236208" y="1946422"/>
            <a:ext cx="4882896" cy="21570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flipH="1">
            <a:off x="6019800" y="4103467"/>
            <a:ext cx="4824984" cy="20734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830" y="4232029"/>
            <a:ext cx="472861" cy="34081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332" y="4403279"/>
            <a:ext cx="566085" cy="37739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462" y="3734966"/>
            <a:ext cx="496752" cy="3309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616" y="3536258"/>
            <a:ext cx="607168" cy="35278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206" y="1817861"/>
            <a:ext cx="588878" cy="39949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248" y="5741627"/>
            <a:ext cx="524256" cy="4419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087" y="3364762"/>
            <a:ext cx="2657700" cy="112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4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930</Words>
  <Application>Microsoft Office PowerPoint</Application>
  <PresentationFormat>Широкоэкранный</PresentationFormat>
  <Paragraphs>41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Основні визначення SMART</vt:lpstr>
      <vt:lpstr>SMART-освіта є предметом досліджень багатьох науковців</vt:lpstr>
      <vt:lpstr>SMART-освіта становить собою таку освітню систему - </vt:lpstr>
      <vt:lpstr>SMART-освіта – це інтелектуальне знаннєзасвоєння</vt:lpstr>
      <vt:lpstr>SMART-суспільство – це нова якість суспільства</vt:lpstr>
      <vt:lpstr>Презентация PowerPoint</vt:lpstr>
      <vt:lpstr>SMART-комплекс </vt:lpstr>
      <vt:lpstr>Презентация PowerPoint</vt:lpstr>
      <vt:lpstr>Основні функціональні елементи SMART-комплексу</vt:lpstr>
      <vt:lpstr>Складові SMART-комплексу </vt:lpstr>
      <vt:lpstr>SMART- підручники «Mcgrawhill», «Mozaik education», «SMARTtech» </vt:lpstr>
      <vt:lpstr>У результаті проведених досліджень було виявлено наступні тенденції: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визначення SMART</dc:title>
  <dc:creator>Oleksandr Prokhorchuk</dc:creator>
  <cp:lastModifiedBy>Oleksandr Prokhorchuk</cp:lastModifiedBy>
  <cp:revision>7</cp:revision>
  <dcterms:created xsi:type="dcterms:W3CDTF">2019-06-05T19:16:56Z</dcterms:created>
  <dcterms:modified xsi:type="dcterms:W3CDTF">2019-06-05T20:02:47Z</dcterms:modified>
</cp:coreProperties>
</file>