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0" r:id="rId3"/>
    <p:sldId id="263" r:id="rId4"/>
    <p:sldId id="261" r:id="rId5"/>
    <p:sldId id="257" r:id="rId6"/>
    <p:sldId id="264" r:id="rId7"/>
    <p:sldId id="259" r:id="rId8"/>
    <p:sldId id="266" r:id="rId9"/>
    <p:sldId id="267" r:id="rId10"/>
    <p:sldId id="268" r:id="rId11"/>
    <p:sldId id="270" r:id="rId12"/>
    <p:sldId id="271" r:id="rId13"/>
    <p:sldId id="272" r:id="rId14"/>
    <p:sldId id="273" r:id="rId15"/>
    <p:sldId id="274" r:id="rId16"/>
    <p:sldId id="275" r:id="rId17"/>
    <p:sldId id="276" r:id="rId18"/>
    <p:sldId id="278" r:id="rId19"/>
    <p:sldId id="277" r:id="rId20"/>
    <p:sldId id="258" r:id="rId21"/>
    <p:sldId id="279" r:id="rId22"/>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C3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96" autoAdjust="0"/>
    <p:restoredTop sz="94660"/>
  </p:normalViewPr>
  <p:slideViewPr>
    <p:cSldViewPr>
      <p:cViewPr>
        <p:scale>
          <a:sx n="80" d="100"/>
          <a:sy n="80" d="100"/>
        </p:scale>
        <p:origin x="-1122" y="-22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7EAF463A-BC7C-46EE-9F1E-7F377CCA4891}" type="datetimeFigureOut">
              <a:rPr lang="en-US" smtClean="0"/>
              <a:pPr/>
              <a:t>3/27/2017</a:t>
            </a:fld>
            <a:endParaRPr lang="en-US"/>
          </a:p>
        </p:txBody>
      </p:sp>
      <p:sp>
        <p:nvSpPr>
          <p:cNvPr id="19" name="Нижний колонтитул 18"/>
          <p:cNvSpPr>
            <a:spLocks noGrp="1"/>
          </p:cNvSpPr>
          <p:nvPr>
            <p:ph type="ftr" sz="quarter" idx="11"/>
          </p:nvPr>
        </p:nvSpPr>
        <p:spPr/>
        <p:txBody>
          <a:bodyPr/>
          <a:lstStyle/>
          <a:p>
            <a:endParaRPr lang="en-US"/>
          </a:p>
        </p:txBody>
      </p:sp>
      <p:sp>
        <p:nvSpPr>
          <p:cNvPr id="27" name="Номер слайда 26"/>
          <p:cNvSpPr>
            <a:spLocks noGrp="1"/>
          </p:cNvSpPr>
          <p:nvPr>
            <p:ph type="sldNum" sz="quarter" idx="12"/>
          </p:nvPr>
        </p:nvSpPr>
        <p:spPr/>
        <p:txBody>
          <a:bodyPr/>
          <a:lstStyle/>
          <a:p>
            <a:fld id="{A483448D-3A78-4528-A469-B745A65DA48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3/27/2017</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3/27/2017</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10" name="Text Placeholder 9"/>
          <p:cNvSpPr>
            <a:spLocks noGrp="1"/>
          </p:cNvSpPr>
          <p:nvPr>
            <p:ph type="body" sz="quarter" idx="10"/>
          </p:nvPr>
        </p:nvSpPr>
        <p:spPr>
          <a:xfrm>
            <a:off x="319092" y="1708152"/>
            <a:ext cx="8424863" cy="3953933"/>
          </a:xfrm>
        </p:spPr>
        <p:txBody>
          <a:bodyPr/>
          <a:lstStyle>
            <a:lvl1pPr>
              <a:spcAft>
                <a:spcPts val="600"/>
              </a:spcAf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xmlns="" val="29143724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500"/>
                                        <p:tgtEl>
                                          <p:spTgt spid="10">
                                            <p:txEl>
                                              <p:pRg st="0" end="0"/>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500"/>
                                        <p:tgtEl>
                                          <p:spTgt spid="10">
                                            <p:txEl>
                                              <p:pRg st="2" end="2"/>
                                            </p:txEl>
                                          </p:spTgt>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Effect transition="in" filter="fade">
                                      <p:cBhvr>
                                        <p:cTn id="25" dur="500"/>
                                        <p:tgtEl>
                                          <p:spTgt spid="10">
                                            <p:txEl>
                                              <p:pRg st="3" end="3"/>
                                            </p:txEl>
                                          </p:spTgt>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0">
                                            <p:txEl>
                                              <p:pRg st="4" end="4"/>
                                            </p:txEl>
                                          </p:spTgt>
                                        </p:tgtEl>
                                        <p:attrNameLst>
                                          <p:attrName>style.visibility</p:attrName>
                                        </p:attrNameLst>
                                      </p:cBhvr>
                                      <p:to>
                                        <p:strVal val="visible"/>
                                      </p:to>
                                    </p:set>
                                    <p:animEffect transition="in" filter="fade">
                                      <p:cBhvr>
                                        <p:cTn id="29"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3/27/2017</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EAF463A-BC7C-46EE-9F1E-7F377CCA4891}" type="datetimeFigureOut">
              <a:rPr lang="en-US" smtClean="0"/>
              <a:pPr/>
              <a:t>3/27/2017</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pPr/>
              <a:t>3/27/2017</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EAF463A-BC7C-46EE-9F1E-7F377CCA4891}" type="datetimeFigureOut">
              <a:rPr lang="en-US" smtClean="0"/>
              <a:pPr/>
              <a:t>3/27/2017</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EAF463A-BC7C-46EE-9F1E-7F377CCA4891}" type="datetimeFigureOut">
              <a:rPr lang="en-US" smtClean="0"/>
              <a:pPr/>
              <a:t>3/27/2017</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pPr/>
              <a:t>3/27/2017</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pPr/>
              <a:t>3/27/2017</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EAF463A-BC7C-46EE-9F1E-7F377CCA4891}" type="datetimeFigureOut">
              <a:rPr lang="en-US" smtClean="0"/>
              <a:pPr/>
              <a:t>3/27/2017</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a:xfrm>
            <a:off x="8077200" y="6356350"/>
            <a:ext cx="609600" cy="365125"/>
          </a:xfrm>
        </p:spPr>
        <p:txBody>
          <a:bodyPr/>
          <a:lstStyle/>
          <a:p>
            <a:fld id="{A483448D-3A78-4528-A469-B745A65DA480}" type="slidenum">
              <a:rPr lang="en-US" smtClean="0"/>
              <a:pPr/>
              <a:t>‹#›</a:t>
            </a:fld>
            <a:endParaRPr lang="en-US"/>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EAF463A-BC7C-46EE-9F1E-7F377CCA4891}" type="datetimeFigureOut">
              <a:rPr lang="en-US" smtClean="0"/>
              <a:pPr/>
              <a:t>3/27/2017</a:t>
            </a:fld>
            <a:endParaRPr lang="en-US"/>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483448D-3A78-4528-A469-B745A65DA480}" type="slidenum">
              <a:rPr lang="en-US" smtClean="0"/>
              <a:pPr/>
              <a:t>‹#›</a:t>
            </a:fld>
            <a:endParaRPr lang="en-US"/>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ransition>
    <p:fade/>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914400" y="4572000"/>
            <a:ext cx="7315200" cy="1066800"/>
          </a:xfrm>
        </p:spPr>
        <p:txBody>
          <a:bodyPr>
            <a:noAutofit/>
          </a:bodyPr>
          <a:lstStyle/>
          <a:p>
            <a:r>
              <a:rPr lang="uk-UA" sz="2800" b="1" dirty="0" smtClean="0">
                <a:solidFill>
                  <a:srgbClr val="006C31"/>
                </a:solidFill>
              </a:rPr>
              <a:t>Нова українська школа: </a:t>
            </a:r>
            <a:r>
              <a:rPr lang="uk-UA" sz="2800" b="1" dirty="0" smtClean="0">
                <a:solidFill>
                  <a:srgbClr val="006C31"/>
                </a:solidFill>
              </a:rPr>
              <a:t/>
            </a:r>
            <a:br>
              <a:rPr lang="uk-UA" sz="2800" b="1" dirty="0" smtClean="0">
                <a:solidFill>
                  <a:srgbClr val="006C31"/>
                </a:solidFill>
              </a:rPr>
            </a:br>
            <a:r>
              <a:rPr lang="uk-UA" sz="2800" b="1" dirty="0" smtClean="0">
                <a:solidFill>
                  <a:srgbClr val="006C31"/>
                </a:solidFill>
              </a:rPr>
              <a:t>компетентнісно </a:t>
            </a:r>
            <a:r>
              <a:rPr lang="uk-UA" sz="2800" b="1" dirty="0" smtClean="0">
                <a:solidFill>
                  <a:srgbClr val="006C31"/>
                </a:solidFill>
              </a:rPr>
              <a:t>спрямована середня освіта</a:t>
            </a:r>
            <a:endParaRPr lang="uk-UA" sz="2800" dirty="0">
              <a:solidFill>
                <a:srgbClr val="006C31"/>
              </a:solidFill>
            </a:endParaRPr>
          </a:p>
        </p:txBody>
      </p:sp>
      <p:sp>
        <p:nvSpPr>
          <p:cNvPr id="7" name="Текст 6"/>
          <p:cNvSpPr>
            <a:spLocks noGrp="1"/>
          </p:cNvSpPr>
          <p:nvPr>
            <p:ph type="body" sz="half" idx="2"/>
          </p:nvPr>
        </p:nvSpPr>
        <p:spPr>
          <a:xfrm>
            <a:off x="990600" y="5791200"/>
            <a:ext cx="6781800" cy="685800"/>
          </a:xfrm>
        </p:spPr>
        <p:txBody>
          <a:bodyPr>
            <a:normAutofit fontScale="92500"/>
          </a:bodyPr>
          <a:lstStyle/>
          <a:p>
            <a:r>
              <a:rPr lang="uk-UA" sz="1800" b="1" dirty="0" smtClean="0">
                <a:solidFill>
                  <a:schemeClr val="tx2">
                    <a:lumMod val="75000"/>
                  </a:schemeClr>
                </a:solidFill>
              </a:rPr>
              <a:t>Звітна науково-практична конференція ІІТЗН НАПН України</a:t>
            </a:r>
          </a:p>
          <a:p>
            <a:r>
              <a:rPr lang="uk-UA" dirty="0" smtClean="0">
                <a:solidFill>
                  <a:schemeClr val="tx2">
                    <a:lumMod val="75000"/>
                  </a:schemeClr>
                </a:solidFill>
              </a:rPr>
              <a:t>Овчарук О.В., </a:t>
            </a:r>
            <a:r>
              <a:rPr lang="uk-UA" dirty="0" err="1" smtClean="0">
                <a:solidFill>
                  <a:schemeClr val="tx2">
                    <a:lumMod val="75000"/>
                  </a:schemeClr>
                </a:solidFill>
              </a:rPr>
              <a:t>к.п.н</a:t>
            </a:r>
            <a:r>
              <a:rPr lang="uk-UA" dirty="0" smtClean="0">
                <a:solidFill>
                  <a:schemeClr val="tx2">
                    <a:lumMod val="75000"/>
                  </a:schemeClr>
                </a:solidFill>
              </a:rPr>
              <a:t>., відділ компаративістики інформаційно-освітніх інновацій</a:t>
            </a:r>
            <a:endParaRPr lang="uk-UA" dirty="0">
              <a:solidFill>
                <a:schemeClr val="tx2">
                  <a:lumMod val="75000"/>
                </a:schemeClr>
              </a:solidFill>
            </a:endParaRPr>
          </a:p>
        </p:txBody>
      </p:sp>
      <p:pic>
        <p:nvPicPr>
          <p:cNvPr id="6" name="Содержимое 5" descr="DSC01059.JPG"/>
          <p:cNvPicPr>
            <a:picLocks noGrp="1" noChangeAspect="1"/>
          </p:cNvPicPr>
          <p:nvPr>
            <p:ph type="pic" idx="1"/>
          </p:nvPr>
        </p:nvPicPr>
        <p:blipFill>
          <a:blip r:embed="rId2" cstate="print"/>
          <a:srcRect/>
          <a:stretch>
            <a:fillRect/>
          </a:stretch>
        </p:blipFill>
        <p:spPr>
          <a:xfrm>
            <a:off x="1792288" y="304800"/>
            <a:ext cx="5486400" cy="4114800"/>
          </a:xfrm>
          <a:ln>
            <a:solidFill>
              <a:schemeClr val="tx2"/>
            </a:solidFill>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1143000"/>
          </a:xfrm>
        </p:spPr>
        <p:txBody>
          <a:bodyPr/>
          <a:lstStyle/>
          <a:p>
            <a:r>
              <a:rPr lang="uk-UA" dirty="0" smtClean="0"/>
              <a:t>Нова українська школа</a:t>
            </a:r>
            <a:endParaRPr lang="uk-UA" dirty="0"/>
          </a:p>
        </p:txBody>
      </p:sp>
      <p:sp>
        <p:nvSpPr>
          <p:cNvPr id="3" name="Текст 2"/>
          <p:cNvSpPr>
            <a:spLocks noGrp="1"/>
          </p:cNvSpPr>
          <p:nvPr>
            <p:ph type="body" sz="quarter" idx="10"/>
          </p:nvPr>
        </p:nvSpPr>
        <p:spPr/>
        <p:txBody>
          <a:bodyPr>
            <a:normAutofit fontScale="85000" lnSpcReduction="20000"/>
          </a:bodyPr>
          <a:lstStyle/>
          <a:p>
            <a:pPr algn="ctr"/>
            <a:r>
              <a:rPr lang="uk-UA" b="1" dirty="0" smtClean="0">
                <a:solidFill>
                  <a:schemeClr val="tx2"/>
                </a:solidFill>
              </a:rPr>
              <a:t>8 ключових елементів:  </a:t>
            </a:r>
          </a:p>
          <a:p>
            <a:pPr>
              <a:buFont typeface="Arial" pitchFamily="34" charset="0"/>
              <a:buChar char="•"/>
            </a:pPr>
            <a:r>
              <a:rPr lang="uk-UA" dirty="0" smtClean="0">
                <a:solidFill>
                  <a:schemeClr val="tx2"/>
                </a:solidFill>
              </a:rPr>
              <a:t> зміст, заснований на компетентнісному підході; </a:t>
            </a:r>
          </a:p>
          <a:p>
            <a:pPr>
              <a:buFont typeface="Arial" pitchFamily="34" charset="0"/>
              <a:buChar char="•"/>
            </a:pPr>
            <a:r>
              <a:rPr lang="uk-UA" dirty="0" smtClean="0">
                <a:solidFill>
                  <a:schemeClr val="tx2"/>
                </a:solidFill>
              </a:rPr>
              <a:t> свобода вчителя;</a:t>
            </a:r>
          </a:p>
          <a:p>
            <a:pPr>
              <a:buFont typeface="Arial" pitchFamily="34" charset="0"/>
              <a:buChar char="•"/>
            </a:pPr>
            <a:r>
              <a:rPr lang="uk-UA" dirty="0" smtClean="0">
                <a:solidFill>
                  <a:schemeClr val="tx2"/>
                </a:solidFill>
              </a:rPr>
              <a:t> наскрізний процес виховання та навчання;</a:t>
            </a:r>
          </a:p>
          <a:p>
            <a:pPr>
              <a:buFont typeface="Arial" pitchFamily="34" charset="0"/>
              <a:buChar char="•"/>
            </a:pPr>
            <a:r>
              <a:rPr lang="uk-UA" dirty="0" smtClean="0">
                <a:solidFill>
                  <a:schemeClr val="tx2"/>
                </a:solidFill>
              </a:rPr>
              <a:t> партнерство вчителя та учня;</a:t>
            </a:r>
          </a:p>
          <a:p>
            <a:pPr>
              <a:buFont typeface="Arial" pitchFamily="34" charset="0"/>
              <a:buChar char="•"/>
            </a:pPr>
            <a:r>
              <a:rPr lang="uk-UA" dirty="0" smtClean="0">
                <a:solidFill>
                  <a:schemeClr val="tx2"/>
                </a:solidFill>
              </a:rPr>
              <a:t> децентралізація та ефективне управління;</a:t>
            </a:r>
          </a:p>
          <a:p>
            <a:pPr>
              <a:buFont typeface="Arial" pitchFamily="34" charset="0"/>
              <a:buChar char="•"/>
            </a:pPr>
            <a:r>
              <a:rPr lang="uk-UA" dirty="0" smtClean="0">
                <a:solidFill>
                  <a:schemeClr val="tx2"/>
                </a:solidFill>
              </a:rPr>
              <a:t> </a:t>
            </a:r>
            <a:r>
              <a:rPr lang="uk-UA" dirty="0" smtClean="0">
                <a:solidFill>
                  <a:schemeClr val="tx2"/>
                </a:solidFill>
              </a:rPr>
              <a:t>дитиноцентризм</a:t>
            </a:r>
            <a:r>
              <a:rPr lang="uk-UA" dirty="0" smtClean="0">
                <a:solidFill>
                  <a:schemeClr val="tx2"/>
                </a:solidFill>
              </a:rPr>
              <a:t>;</a:t>
            </a:r>
          </a:p>
          <a:p>
            <a:pPr>
              <a:buFont typeface="Arial" pitchFamily="34" charset="0"/>
              <a:buChar char="•"/>
            </a:pPr>
            <a:r>
              <a:rPr lang="uk-UA" dirty="0" smtClean="0">
                <a:solidFill>
                  <a:schemeClr val="tx2"/>
                </a:solidFill>
              </a:rPr>
              <a:t> нова структура школи;</a:t>
            </a:r>
          </a:p>
          <a:p>
            <a:pPr>
              <a:buFont typeface="Arial" pitchFamily="34" charset="0"/>
              <a:buChar char="•"/>
            </a:pPr>
            <a:r>
              <a:rPr lang="uk-UA" dirty="0" smtClean="0">
                <a:solidFill>
                  <a:schemeClr val="tx2"/>
                </a:solidFill>
              </a:rPr>
              <a:t> справедливий розподіл коштів та рівний доступ.</a:t>
            </a:r>
          </a:p>
          <a:p>
            <a:endParaRPr lang="uk-UA" dirty="0" smtClean="0"/>
          </a:p>
          <a:p>
            <a:pPr>
              <a:buNone/>
            </a:pPr>
            <a:endParaRPr lang="uk-UA"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1"/>
          <p:cNvSpPr>
            <a:spLocks noGrp="1" noChangeArrowheads="1"/>
          </p:cNvSpPr>
          <p:nvPr>
            <p:ph sz="half" idx="1"/>
          </p:nvPr>
        </p:nvSpPr>
        <p:spPr>
          <a:xfrm>
            <a:off x="457200" y="304800"/>
            <a:ext cx="4038600" cy="6324600"/>
          </a:xfrm>
        </p:spPr>
        <p:txBody>
          <a:bodyPr>
            <a:normAutofit/>
          </a:bodyPr>
          <a:lstStyle/>
          <a:p>
            <a:pPr marL="0" indent="0" algn="ctr" eaLnBrk="1" hangingPunct="1">
              <a:lnSpc>
                <a:spcPct val="90000"/>
              </a:lnSpc>
              <a:buFont typeface="Wingdings" pitchFamily="2" charset="2"/>
              <a:buNone/>
            </a:pPr>
            <a:r>
              <a:rPr lang="uk-UA" b="1" dirty="0" smtClean="0">
                <a:solidFill>
                  <a:schemeClr val="tx2">
                    <a:lumMod val="75000"/>
                  </a:schemeClr>
                </a:solidFill>
                <a:latin typeface="Montreal-DemiBold" pitchFamily="2" charset="0"/>
                <a:ea typeface="+mj-ea"/>
                <a:cs typeface="+mj-cs"/>
              </a:rPr>
              <a:t>Рада Європи</a:t>
            </a:r>
          </a:p>
          <a:p>
            <a:pPr marL="0" indent="0" eaLnBrk="1" hangingPunct="1">
              <a:lnSpc>
                <a:spcPct val="90000"/>
              </a:lnSpc>
              <a:buFont typeface="Wingdings" pitchFamily="2" charset="2"/>
              <a:buNone/>
            </a:pPr>
            <a:endParaRPr lang="uk-UA" sz="1400" dirty="0" smtClean="0">
              <a:solidFill>
                <a:schemeClr val="tx2"/>
              </a:solidFill>
            </a:endParaRPr>
          </a:p>
          <a:p>
            <a:pPr marL="0" indent="0">
              <a:lnSpc>
                <a:spcPct val="90000"/>
              </a:lnSpc>
            </a:pPr>
            <a:r>
              <a:rPr lang="uk-UA" sz="2000" dirty="0" smtClean="0">
                <a:solidFill>
                  <a:schemeClr val="tx2"/>
                </a:solidFill>
              </a:rPr>
              <a:t>загальні, або ключові уміння, базові уміння, </a:t>
            </a:r>
            <a:r>
              <a:rPr lang="uk-UA" sz="2000" dirty="0" smtClean="0">
                <a:solidFill>
                  <a:schemeClr val="tx2"/>
                </a:solidFill>
              </a:rPr>
              <a:t>фундаментальні шляхи навчання, ключові кваліфікації, </a:t>
            </a:r>
            <a:r>
              <a:rPr lang="uk-UA" sz="2000" dirty="0" err="1" smtClean="0">
                <a:solidFill>
                  <a:schemeClr val="tx2"/>
                </a:solidFill>
              </a:rPr>
              <a:t>кроснавчальні</a:t>
            </a:r>
            <a:r>
              <a:rPr lang="uk-UA" sz="2000" dirty="0" smtClean="0">
                <a:solidFill>
                  <a:schemeClr val="tx2"/>
                </a:solidFill>
              </a:rPr>
              <a:t> уміння або навички, ключові уявлення, опори, або опорні знання</a:t>
            </a:r>
            <a:r>
              <a:rPr lang="ru-RU" sz="2000" dirty="0" smtClean="0">
                <a:solidFill>
                  <a:schemeClr val="tx2"/>
                </a:solidFill>
              </a:rPr>
              <a:t>;</a:t>
            </a:r>
          </a:p>
          <a:p>
            <a:pPr marL="0" indent="0" eaLnBrk="1" hangingPunct="1">
              <a:lnSpc>
                <a:spcPct val="90000"/>
              </a:lnSpc>
              <a:buFont typeface="Wingdings" pitchFamily="2" charset="2"/>
              <a:buNone/>
            </a:pPr>
            <a:endParaRPr lang="ru-RU" sz="2000" dirty="0" smtClean="0">
              <a:solidFill>
                <a:schemeClr val="tx2"/>
              </a:solidFill>
            </a:endParaRPr>
          </a:p>
          <a:p>
            <a:pPr>
              <a:lnSpc>
                <a:spcPct val="90000"/>
              </a:lnSpc>
            </a:pPr>
            <a:r>
              <a:rPr lang="uk-UA" sz="2000" dirty="0" smtClean="0">
                <a:solidFill>
                  <a:schemeClr val="tx2"/>
                </a:solidFill>
              </a:rPr>
              <a:t>здатність особистості сприймати та відповідати на індивідуальні та соціальні потреби;</a:t>
            </a:r>
          </a:p>
          <a:p>
            <a:pPr>
              <a:lnSpc>
                <a:spcPct val="90000"/>
              </a:lnSpc>
            </a:pPr>
            <a:endParaRPr lang="uk-UA" sz="2000" dirty="0" smtClean="0">
              <a:solidFill>
                <a:schemeClr val="tx2"/>
              </a:solidFill>
            </a:endParaRPr>
          </a:p>
          <a:p>
            <a:pPr>
              <a:lnSpc>
                <a:spcPct val="90000"/>
              </a:lnSpc>
            </a:pPr>
            <a:r>
              <a:rPr lang="uk-UA" sz="2000" dirty="0" smtClean="0">
                <a:solidFill>
                  <a:schemeClr val="tx2"/>
                </a:solidFill>
              </a:rPr>
              <a:t>комплекс ставлень, цінностей, знань та навичок; </a:t>
            </a:r>
            <a:endParaRPr lang="ru-RU" sz="2000" dirty="0" smtClean="0">
              <a:solidFill>
                <a:schemeClr val="tx2"/>
              </a:solidFill>
            </a:endParaRPr>
          </a:p>
        </p:txBody>
      </p:sp>
      <p:sp>
        <p:nvSpPr>
          <p:cNvPr id="5123" name="Rectangle 12"/>
          <p:cNvSpPr>
            <a:spLocks noGrp="1" noChangeArrowheads="1"/>
          </p:cNvSpPr>
          <p:nvPr>
            <p:ph sz="half" idx="2"/>
          </p:nvPr>
        </p:nvSpPr>
        <p:spPr>
          <a:xfrm>
            <a:off x="4648200" y="304800"/>
            <a:ext cx="4352956" cy="6400800"/>
          </a:xfrm>
        </p:spPr>
        <p:txBody>
          <a:bodyPr>
            <a:normAutofit/>
          </a:bodyPr>
          <a:lstStyle/>
          <a:p>
            <a:pPr marL="0" indent="0" algn="ctr" eaLnBrk="1" hangingPunct="1">
              <a:lnSpc>
                <a:spcPct val="90000"/>
              </a:lnSpc>
              <a:buFont typeface="Wingdings" pitchFamily="2" charset="2"/>
              <a:buNone/>
            </a:pPr>
            <a:r>
              <a:rPr lang="uk-UA" sz="1800" dirty="0" smtClean="0">
                <a:solidFill>
                  <a:schemeClr val="tx2">
                    <a:lumMod val="75000"/>
                  </a:schemeClr>
                </a:solidFill>
              </a:rPr>
              <a:t>   </a:t>
            </a:r>
            <a:r>
              <a:rPr lang="uk-UA" sz="2000" b="1" dirty="0" smtClean="0">
                <a:solidFill>
                  <a:schemeClr val="tx2">
                    <a:lumMod val="75000"/>
                  </a:schemeClr>
                </a:solidFill>
                <a:latin typeface="Montreal-DemiBold" pitchFamily="2" charset="0"/>
                <a:ea typeface="+mj-ea"/>
                <a:cs typeface="+mj-cs"/>
              </a:rPr>
              <a:t>Міжнародний департамент стандартів</a:t>
            </a:r>
          </a:p>
          <a:p>
            <a:pPr marL="0" indent="0" eaLnBrk="1" hangingPunct="1">
              <a:lnSpc>
                <a:spcPct val="90000"/>
              </a:lnSpc>
              <a:buFont typeface="Wingdings" pitchFamily="2" charset="2"/>
              <a:buNone/>
            </a:pPr>
            <a:endParaRPr lang="uk-UA" sz="1400" dirty="0" smtClean="0">
              <a:solidFill>
                <a:schemeClr val="tx2"/>
              </a:solidFill>
            </a:endParaRPr>
          </a:p>
          <a:p>
            <a:pPr>
              <a:lnSpc>
                <a:spcPct val="90000"/>
              </a:lnSpc>
            </a:pPr>
            <a:r>
              <a:rPr lang="uk-UA" sz="2000" dirty="0" smtClean="0">
                <a:solidFill>
                  <a:schemeClr val="tx2"/>
                </a:solidFill>
              </a:rPr>
              <a:t>спроможність кваліфіковано здійснювати діяльність, завдання або роботу;</a:t>
            </a:r>
          </a:p>
          <a:p>
            <a:pPr>
              <a:lnSpc>
                <a:spcPct val="90000"/>
              </a:lnSpc>
            </a:pPr>
            <a:endParaRPr lang="uk-UA" sz="2000" dirty="0" smtClean="0">
              <a:solidFill>
                <a:schemeClr val="tx2"/>
              </a:solidFill>
            </a:endParaRPr>
          </a:p>
          <a:p>
            <a:pPr>
              <a:lnSpc>
                <a:spcPct val="90000"/>
              </a:lnSpc>
            </a:pPr>
            <a:endParaRPr lang="uk-UA" sz="2000" dirty="0" smtClean="0">
              <a:solidFill>
                <a:schemeClr val="tx2"/>
              </a:solidFill>
            </a:endParaRPr>
          </a:p>
          <a:p>
            <a:pPr>
              <a:lnSpc>
                <a:spcPct val="90000"/>
              </a:lnSpc>
            </a:pPr>
            <a:r>
              <a:rPr lang="uk-UA" sz="2000" dirty="0" smtClean="0">
                <a:solidFill>
                  <a:schemeClr val="tx2"/>
                </a:solidFill>
              </a:rPr>
              <a:t>набір знань, навичок та ставлень, що дають змогу особистості ефективно здійснювати діяльність, та функції, що підлягають досягненню певних стандартів в галузі професії або виді діяльності. </a:t>
            </a:r>
            <a:endParaRPr lang="ru-RU" sz="2000" dirty="0" smtClean="0">
              <a:solidFill>
                <a:schemeClr val="tx2"/>
              </a:solidFill>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8530" y="95230"/>
            <a:ext cx="8429934" cy="1329167"/>
          </a:xfrm>
        </p:spPr>
        <p:txBody>
          <a:bodyPr>
            <a:normAutofit fontScale="90000"/>
          </a:bodyPr>
          <a:lstStyle/>
          <a:p>
            <a:pPr>
              <a:lnSpc>
                <a:spcPct val="120000"/>
              </a:lnSpc>
              <a:spcBef>
                <a:spcPts val="0"/>
              </a:spcBef>
            </a:pPr>
            <a:r>
              <a:rPr lang="uk-UA" b="1" dirty="0" smtClean="0"/>
              <a:t/>
            </a:r>
            <a:br>
              <a:rPr lang="uk-UA" b="1" dirty="0" smtClean="0"/>
            </a:br>
            <a:r>
              <a:rPr lang="uk-UA" sz="2400" b="1" dirty="0" smtClean="0"/>
              <a:t>Організація економічного співробітництва та розвитку </a:t>
            </a:r>
            <a:r>
              <a:rPr lang="uk-UA" sz="2400" b="1" dirty="0" smtClean="0"/>
              <a:t/>
            </a:r>
            <a:br>
              <a:rPr lang="uk-UA" sz="2400" b="1" dirty="0" smtClean="0"/>
            </a:br>
            <a:r>
              <a:rPr lang="uk-UA" sz="2200" dirty="0" smtClean="0"/>
              <a:t>(</a:t>
            </a:r>
            <a:r>
              <a:rPr lang="uk-UA" sz="2200" dirty="0" smtClean="0"/>
              <a:t>проект  </a:t>
            </a:r>
            <a:r>
              <a:rPr lang="uk-UA" sz="2200" dirty="0" err="1" smtClean="0"/>
              <a:t>DeSeCo</a:t>
            </a:r>
            <a:r>
              <a:rPr lang="uk-UA" sz="2200" dirty="0" smtClean="0"/>
              <a:t>)</a:t>
            </a:r>
          </a:p>
        </p:txBody>
      </p:sp>
      <p:sp>
        <p:nvSpPr>
          <p:cNvPr id="4" name="Содержимое 3"/>
          <p:cNvSpPr>
            <a:spLocks noGrp="1"/>
          </p:cNvSpPr>
          <p:nvPr>
            <p:ph sz="half" idx="1"/>
          </p:nvPr>
        </p:nvSpPr>
        <p:spPr>
          <a:xfrm>
            <a:off x="714348" y="1600200"/>
            <a:ext cx="7786742" cy="4530725"/>
          </a:xfrm>
        </p:spPr>
        <p:txBody>
          <a:bodyPr/>
          <a:lstStyle/>
          <a:p>
            <a:pPr marL="72000" lvl="1">
              <a:lnSpc>
                <a:spcPct val="120000"/>
              </a:lnSpc>
              <a:spcBef>
                <a:spcPts val="0"/>
              </a:spcBef>
              <a:buNone/>
            </a:pPr>
            <a:r>
              <a:rPr lang="uk-UA" dirty="0" smtClean="0">
                <a:solidFill>
                  <a:schemeClr val="tx2">
                    <a:lumMod val="75000"/>
                  </a:schemeClr>
                </a:solidFill>
              </a:rPr>
              <a:t>Здатність успішно відповідати на індивідуальні та соціальні потреби, діяти та</a:t>
            </a:r>
            <a:r>
              <a:rPr lang="en-US" dirty="0" smtClean="0">
                <a:solidFill>
                  <a:schemeClr val="tx2">
                    <a:lumMod val="75000"/>
                  </a:schemeClr>
                </a:solidFill>
              </a:rPr>
              <a:t> </a:t>
            </a:r>
            <a:r>
              <a:rPr lang="uk-UA" dirty="0" smtClean="0">
                <a:solidFill>
                  <a:schemeClr val="tx2">
                    <a:lumMod val="75000"/>
                  </a:schemeClr>
                </a:solidFill>
              </a:rPr>
              <a:t>виконувати поставлені завдання; </a:t>
            </a:r>
          </a:p>
          <a:p>
            <a:pPr marL="72000" lvl="1">
              <a:lnSpc>
                <a:spcPct val="120000"/>
              </a:lnSpc>
              <a:spcBef>
                <a:spcPts val="0"/>
              </a:spcBef>
              <a:buNone/>
            </a:pPr>
            <a:r>
              <a:rPr lang="uk-UA" dirty="0" smtClean="0">
                <a:solidFill>
                  <a:schemeClr val="tx2">
                    <a:lumMod val="75000"/>
                  </a:schemeClr>
                </a:solidFill>
              </a:rPr>
              <a:t>	</a:t>
            </a:r>
          </a:p>
          <a:p>
            <a:pPr marL="72000" lvl="1">
              <a:lnSpc>
                <a:spcPct val="120000"/>
              </a:lnSpc>
              <a:spcBef>
                <a:spcPts val="0"/>
              </a:spcBef>
              <a:buNone/>
            </a:pPr>
            <a:r>
              <a:rPr lang="uk-UA" dirty="0" smtClean="0">
                <a:solidFill>
                  <a:schemeClr val="tx2">
                    <a:lumMod val="75000"/>
                  </a:schemeClr>
                </a:solidFill>
              </a:rPr>
              <a:t>	компетентність побудована на поєднанні </a:t>
            </a:r>
            <a:r>
              <a:rPr lang="uk-UA" dirty="0" err="1" smtClean="0">
                <a:solidFill>
                  <a:schemeClr val="tx2">
                    <a:lumMod val="75000"/>
                  </a:schemeClr>
                </a:solidFill>
              </a:rPr>
              <a:t>взаємовідповідних</a:t>
            </a:r>
            <a:r>
              <a:rPr lang="uk-UA" dirty="0" smtClean="0">
                <a:solidFill>
                  <a:schemeClr val="tx2">
                    <a:lumMod val="75000"/>
                  </a:schemeClr>
                </a:solidFill>
              </a:rPr>
              <a:t> пізнавальних ставлень та практичних навичок, цінностей, емоцій, поведінкових компонентів, знань та вмінь, всього того, що можна мобілізувати для активної дії. </a:t>
            </a:r>
            <a:endParaRPr lang="ru-RU" dirty="0" smtClean="0">
              <a:solidFill>
                <a:schemeClr val="tx2">
                  <a:lumMod val="75000"/>
                </a:schemeClr>
              </a:solidFill>
            </a:endParaRPr>
          </a:p>
          <a:p>
            <a:endParaRPr lang="uk-UA"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318530" y="275631"/>
            <a:ext cx="8429934" cy="772104"/>
          </a:xfrm>
        </p:spPr>
        <p:txBody>
          <a:bodyPr>
            <a:normAutofit fontScale="90000"/>
          </a:bodyPr>
          <a:lstStyle/>
          <a:p>
            <a:pPr eaLnBrk="1" hangingPunct="1"/>
            <a:r>
              <a:rPr lang="uk-UA" dirty="0" smtClean="0"/>
              <a:t>Рада Європи, 2016</a:t>
            </a:r>
          </a:p>
        </p:txBody>
      </p:sp>
      <p:sp>
        <p:nvSpPr>
          <p:cNvPr id="6147" name="Содержимое 2"/>
          <p:cNvSpPr>
            <a:spLocks noGrp="1"/>
          </p:cNvSpPr>
          <p:nvPr>
            <p:ph sz="half" idx="1"/>
          </p:nvPr>
        </p:nvSpPr>
        <p:spPr>
          <a:xfrm>
            <a:off x="457200" y="1600200"/>
            <a:ext cx="8229600" cy="4530725"/>
          </a:xfrm>
        </p:spPr>
        <p:txBody>
          <a:bodyPr>
            <a:normAutofit/>
          </a:bodyPr>
          <a:lstStyle/>
          <a:p>
            <a:pPr eaLnBrk="1" hangingPunct="1">
              <a:buFont typeface="Wingdings" pitchFamily="2" charset="2"/>
              <a:buNone/>
            </a:pPr>
            <a:r>
              <a:rPr lang="uk-UA" sz="2400" b="1" dirty="0" smtClean="0"/>
              <a:t>Компетентність - це</a:t>
            </a:r>
          </a:p>
          <a:p>
            <a:pPr eaLnBrk="1" hangingPunct="1">
              <a:buFont typeface="Wingdings" pitchFamily="2" charset="2"/>
              <a:buNone/>
            </a:pPr>
            <a:r>
              <a:rPr lang="en-US" sz="2400" dirty="0" smtClean="0">
                <a:solidFill>
                  <a:srgbClr val="002060"/>
                </a:solidFill>
              </a:rPr>
              <a:t>“</a:t>
            </a:r>
            <a:r>
              <a:rPr lang="uk-UA" sz="2400" dirty="0" smtClean="0">
                <a:solidFill>
                  <a:srgbClr val="002060"/>
                </a:solidFill>
              </a:rPr>
              <a:t>здатність мобілізувати та застосовувати відповідні цінності, ставлення, навички, знання і/або розуміння, щоб належним чином і ефективно реагувати на потреби, проблеми і використовувати можливості відповідно до </a:t>
            </a:r>
            <a:r>
              <a:rPr lang="uk-UA" sz="2400" dirty="0" err="1" smtClean="0">
                <a:solidFill>
                  <a:srgbClr val="002060"/>
                </a:solidFill>
              </a:rPr>
              <a:t>контексту”</a:t>
            </a:r>
            <a:endParaRPr lang="uk-UA" sz="2400" dirty="0" smtClean="0">
              <a:solidFill>
                <a:srgbClr val="002060"/>
              </a:solidFill>
            </a:endParaRPr>
          </a:p>
          <a:p>
            <a:pPr eaLnBrk="1" hangingPunct="1">
              <a:buFont typeface="Wingdings" pitchFamily="2" charset="2"/>
              <a:buNone/>
            </a:pPr>
            <a:endParaRPr lang="uk-UA" sz="2400" dirty="0" smtClean="0"/>
          </a:p>
          <a:p>
            <a:pPr eaLnBrk="1" hangingPunct="1"/>
            <a:r>
              <a:rPr lang="uk-UA" sz="2400" i="1" dirty="0" smtClean="0"/>
              <a:t>(С</a:t>
            </a:r>
            <a:r>
              <a:rPr lang="en-US" sz="2400" i="1" dirty="0" err="1" smtClean="0"/>
              <a:t>ompetences</a:t>
            </a:r>
            <a:r>
              <a:rPr lang="uk-UA" sz="2400" i="1" dirty="0" smtClean="0"/>
              <a:t> </a:t>
            </a:r>
            <a:r>
              <a:rPr lang="en-US" sz="2400" i="1" dirty="0" smtClean="0"/>
              <a:t>for Democratic Culture</a:t>
            </a:r>
            <a:r>
              <a:rPr lang="uk-UA" sz="2400" i="1" dirty="0" smtClean="0"/>
              <a:t>, </a:t>
            </a:r>
            <a:r>
              <a:rPr lang="en-US" sz="2400" i="1" dirty="0" err="1" smtClean="0"/>
              <a:t>CoE</a:t>
            </a:r>
            <a:r>
              <a:rPr lang="en-US" sz="2400" i="1" dirty="0" smtClean="0"/>
              <a:t>, </a:t>
            </a:r>
            <a:r>
              <a:rPr lang="en-US" sz="2400" i="1" dirty="0" smtClean="0">
                <a:solidFill>
                  <a:srgbClr val="002060"/>
                </a:solidFill>
              </a:rPr>
              <a:t>2016, </a:t>
            </a:r>
            <a:r>
              <a:rPr lang="uk-UA" sz="2400" i="1" dirty="0" smtClean="0"/>
              <a:t>ст. 23)</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8530" y="95231"/>
            <a:ext cx="8429934" cy="819170"/>
          </a:xfrm>
        </p:spPr>
        <p:txBody>
          <a:bodyPr>
            <a:normAutofit/>
          </a:bodyPr>
          <a:lstStyle/>
          <a:p>
            <a:r>
              <a:rPr lang="uk-UA" sz="2200" dirty="0" smtClean="0"/>
              <a:t>Рекомендація Європейського парламенту та ради щодо ключових компетентностей впродовж життя</a:t>
            </a:r>
            <a:endParaRPr lang="uk-UA" sz="2200" dirty="0"/>
          </a:p>
        </p:txBody>
      </p:sp>
      <p:sp>
        <p:nvSpPr>
          <p:cNvPr id="3" name="Содержимое 2"/>
          <p:cNvSpPr>
            <a:spLocks noGrp="1"/>
          </p:cNvSpPr>
          <p:nvPr>
            <p:ph sz="half" idx="1"/>
          </p:nvPr>
        </p:nvSpPr>
        <p:spPr>
          <a:xfrm>
            <a:off x="285720" y="1047736"/>
            <a:ext cx="8705880" cy="5581664"/>
          </a:xfrm>
        </p:spPr>
        <p:txBody>
          <a:bodyPr>
            <a:noAutofit/>
          </a:bodyPr>
          <a:lstStyle/>
          <a:p>
            <a:pPr>
              <a:lnSpc>
                <a:spcPct val="110000"/>
              </a:lnSpc>
              <a:spcBef>
                <a:spcPts val="0"/>
              </a:spcBef>
            </a:pPr>
            <a:r>
              <a:rPr lang="uk-UA" sz="1800" i="1" dirty="0" smtClean="0">
                <a:solidFill>
                  <a:srgbClr val="002060"/>
                </a:solidFill>
              </a:rPr>
              <a:t>Спільна рамка ключових компетентностей для освітніх політиків, освітян та соціальних партнерів і всіх, хто навчається для сприяння національним реформам та обміну інформацією між країнами членами </a:t>
            </a:r>
            <a:r>
              <a:rPr lang="uk-UA" sz="1800" i="1" dirty="0" smtClean="0">
                <a:solidFill>
                  <a:srgbClr val="002060"/>
                </a:solidFill>
              </a:rPr>
              <a:t>ЄС </a:t>
            </a:r>
            <a:r>
              <a:rPr lang="uk-UA" sz="1800" i="1" dirty="0" smtClean="0">
                <a:solidFill>
                  <a:srgbClr val="002060"/>
                </a:solidFill>
              </a:rPr>
              <a:t>з метою досягнення узгодженості та підтримки таких сфер, як працевлаштування, соціальна політика та інші сфери, які пов'язані з молоддю.</a:t>
            </a:r>
          </a:p>
          <a:p>
            <a:pPr algn="ctr"/>
            <a:r>
              <a:rPr lang="uk-UA" sz="1800" i="1" dirty="0" smtClean="0">
                <a:solidFill>
                  <a:srgbClr val="002060"/>
                </a:solidFill>
              </a:rPr>
              <a:t>Традиційні </a:t>
            </a:r>
            <a:r>
              <a:rPr lang="uk-UA" sz="1800" i="1" dirty="0" smtClean="0">
                <a:solidFill>
                  <a:schemeClr val="accent2">
                    <a:lumMod val="50000"/>
                  </a:schemeClr>
                </a:solidFill>
              </a:rPr>
              <a:t>та горизонтальні</a:t>
            </a:r>
          </a:p>
          <a:p>
            <a:r>
              <a:rPr lang="uk-UA" sz="1800" b="1" dirty="0" smtClean="0">
                <a:solidFill>
                  <a:srgbClr val="002060"/>
                </a:solidFill>
              </a:rPr>
              <a:t>1) Спілкування рідною мовою</a:t>
            </a:r>
            <a:r>
              <a:rPr sz="1800" b="1" smtClean="0">
                <a:solidFill>
                  <a:srgbClr val="002060"/>
                </a:solidFill>
                <a:latin typeface="Goudy Old Style" pitchFamily="18" charset="0"/>
              </a:rPr>
              <a:t>;</a:t>
            </a:r>
            <a:r>
              <a:rPr lang="uk-UA" sz="1800" b="1" dirty="0" smtClean="0">
                <a:solidFill>
                  <a:srgbClr val="002060"/>
                </a:solidFill>
              </a:rPr>
              <a:t> </a:t>
            </a:r>
            <a:endParaRPr sz="1800" b="1" smtClean="0">
              <a:solidFill>
                <a:srgbClr val="002060"/>
              </a:solidFill>
              <a:latin typeface="Goudy Old Style" pitchFamily="18" charset="0"/>
            </a:endParaRPr>
          </a:p>
          <a:p>
            <a:r>
              <a:rPr sz="1800" b="1" smtClean="0">
                <a:solidFill>
                  <a:srgbClr val="002060"/>
                </a:solidFill>
                <a:latin typeface="Goudy Old Style" pitchFamily="18" charset="0"/>
              </a:rPr>
              <a:t>2) </a:t>
            </a:r>
            <a:r>
              <a:rPr lang="uk-UA" sz="1800" b="1" dirty="0" smtClean="0">
                <a:solidFill>
                  <a:srgbClr val="002060"/>
                </a:solidFill>
              </a:rPr>
              <a:t>Спілкування іноземними мовами</a:t>
            </a:r>
            <a:r>
              <a:rPr sz="1800" b="1" smtClean="0">
                <a:solidFill>
                  <a:srgbClr val="002060"/>
                </a:solidFill>
                <a:latin typeface="Goudy Old Style" pitchFamily="18" charset="0"/>
              </a:rPr>
              <a:t>;</a:t>
            </a:r>
            <a:r>
              <a:rPr lang="uk-UA" sz="1800" b="1" dirty="0" smtClean="0">
                <a:solidFill>
                  <a:srgbClr val="002060"/>
                </a:solidFill>
              </a:rPr>
              <a:t> </a:t>
            </a:r>
            <a:endParaRPr sz="1800" b="1" smtClean="0">
              <a:solidFill>
                <a:srgbClr val="002060"/>
              </a:solidFill>
              <a:latin typeface="Goudy Old Style" pitchFamily="18" charset="0"/>
            </a:endParaRPr>
          </a:p>
          <a:p>
            <a:r>
              <a:rPr sz="1800" b="1" smtClean="0">
                <a:solidFill>
                  <a:srgbClr val="002060"/>
                </a:solidFill>
                <a:latin typeface="Goudy Old Style" pitchFamily="18" charset="0"/>
              </a:rPr>
              <a:t>3) </a:t>
            </a:r>
            <a:r>
              <a:rPr lang="uk-UA" sz="1800" b="1" dirty="0" smtClean="0">
                <a:solidFill>
                  <a:srgbClr val="002060"/>
                </a:solidFill>
              </a:rPr>
              <a:t>Математична компетентність та базова компетентність  в галузі наук та технологій</a:t>
            </a:r>
            <a:r>
              <a:rPr sz="1800" b="1" smtClean="0">
                <a:solidFill>
                  <a:srgbClr val="002060"/>
                </a:solidFill>
                <a:latin typeface="Goudy Old Style" pitchFamily="18" charset="0"/>
              </a:rPr>
              <a:t>;</a:t>
            </a:r>
            <a:r>
              <a:rPr lang="uk-UA" sz="1800" b="1" dirty="0" smtClean="0">
                <a:solidFill>
                  <a:srgbClr val="002060"/>
                </a:solidFill>
              </a:rPr>
              <a:t> </a:t>
            </a:r>
            <a:endParaRPr sz="1800" b="1" smtClean="0">
              <a:solidFill>
                <a:srgbClr val="002060"/>
              </a:solidFill>
              <a:latin typeface="Goudy Old Style" pitchFamily="18" charset="0"/>
            </a:endParaRPr>
          </a:p>
          <a:p>
            <a:r>
              <a:rPr sz="1800" b="1" smtClean="0">
                <a:solidFill>
                  <a:srgbClr val="002060"/>
                </a:solidFill>
                <a:latin typeface="Goudy Old Style" pitchFamily="18" charset="0"/>
              </a:rPr>
              <a:t>4) </a:t>
            </a:r>
            <a:r>
              <a:rPr lang="uk-UA" sz="1800" b="1" dirty="0" smtClean="0">
                <a:solidFill>
                  <a:srgbClr val="002060"/>
                </a:solidFill>
              </a:rPr>
              <a:t>Цифрова компетентність</a:t>
            </a:r>
            <a:r>
              <a:rPr sz="1800" b="1" smtClean="0">
                <a:solidFill>
                  <a:srgbClr val="002060"/>
                </a:solidFill>
                <a:latin typeface="Goudy Old Style" pitchFamily="18" charset="0"/>
              </a:rPr>
              <a:t>;</a:t>
            </a:r>
            <a:r>
              <a:rPr lang="uk-UA" sz="1800" b="1" dirty="0" smtClean="0">
                <a:solidFill>
                  <a:srgbClr val="002060"/>
                </a:solidFill>
              </a:rPr>
              <a:t> </a:t>
            </a:r>
            <a:endParaRPr sz="1800" b="1" smtClean="0">
              <a:solidFill>
                <a:srgbClr val="002060"/>
              </a:solidFill>
              <a:latin typeface="Goudy Old Style" pitchFamily="18" charset="0"/>
            </a:endParaRPr>
          </a:p>
          <a:p>
            <a:r>
              <a:rPr sz="1800" b="1" smtClean="0">
                <a:solidFill>
                  <a:schemeClr val="tx2"/>
                </a:solidFill>
                <a:latin typeface="Goudy Old Style" pitchFamily="18" charset="0"/>
              </a:rPr>
              <a:t>5) </a:t>
            </a:r>
            <a:r>
              <a:rPr lang="uk-UA" sz="1800" b="1" dirty="0" smtClean="0">
                <a:solidFill>
                  <a:schemeClr val="tx2"/>
                </a:solidFill>
              </a:rPr>
              <a:t>Вміння навчатись</a:t>
            </a:r>
            <a:r>
              <a:rPr sz="1800" b="1" smtClean="0">
                <a:solidFill>
                  <a:schemeClr val="tx2"/>
                </a:solidFill>
                <a:latin typeface="Goudy Old Style" pitchFamily="18" charset="0"/>
              </a:rPr>
              <a:t>;</a:t>
            </a:r>
            <a:r>
              <a:rPr lang="uk-UA" sz="1800" b="1" dirty="0" smtClean="0">
                <a:solidFill>
                  <a:schemeClr val="tx2"/>
                </a:solidFill>
              </a:rPr>
              <a:t> </a:t>
            </a:r>
            <a:endParaRPr sz="1800" b="1" smtClean="0">
              <a:solidFill>
                <a:schemeClr val="tx2"/>
              </a:solidFill>
              <a:latin typeface="Goudy Old Style" pitchFamily="18" charset="0"/>
            </a:endParaRPr>
          </a:p>
          <a:p>
            <a:r>
              <a:rPr sz="1800" b="1" smtClean="0">
                <a:solidFill>
                  <a:schemeClr val="tx2"/>
                </a:solidFill>
                <a:latin typeface="Goudy Old Style" pitchFamily="18" charset="0"/>
              </a:rPr>
              <a:t>6) </a:t>
            </a:r>
            <a:r>
              <a:rPr lang="uk-UA" sz="1800" b="1" dirty="0" smtClean="0">
                <a:solidFill>
                  <a:schemeClr val="tx2"/>
                </a:solidFill>
              </a:rPr>
              <a:t>Соціальна та громадянська компетентність (відповідальність)</a:t>
            </a:r>
            <a:r>
              <a:rPr sz="1800" b="1" smtClean="0">
                <a:solidFill>
                  <a:schemeClr val="tx2"/>
                </a:solidFill>
                <a:latin typeface="Goudy Old Style" pitchFamily="18" charset="0"/>
              </a:rPr>
              <a:t>;</a:t>
            </a:r>
          </a:p>
          <a:p>
            <a:r>
              <a:rPr sz="1800" b="1" smtClean="0">
                <a:solidFill>
                  <a:schemeClr val="tx2"/>
                </a:solidFill>
                <a:latin typeface="Goudy Old Style" pitchFamily="18" charset="0"/>
              </a:rPr>
              <a:t>7) </a:t>
            </a:r>
            <a:r>
              <a:rPr lang="uk-UA" sz="1800" b="1" dirty="0" smtClean="0">
                <a:solidFill>
                  <a:schemeClr val="tx2"/>
                </a:solidFill>
              </a:rPr>
              <a:t>Відчуття ініціативи та підприємливість;</a:t>
            </a:r>
            <a:endParaRPr sz="1800" b="1" smtClean="0">
              <a:solidFill>
                <a:schemeClr val="tx2"/>
              </a:solidFill>
              <a:latin typeface="Goudy Old Style" pitchFamily="18" charset="0"/>
            </a:endParaRPr>
          </a:p>
          <a:p>
            <a:r>
              <a:rPr sz="1800" b="1" smtClean="0">
                <a:solidFill>
                  <a:schemeClr val="tx2"/>
                </a:solidFill>
                <a:latin typeface="Goudy Old Style" pitchFamily="18" charset="0"/>
              </a:rPr>
              <a:t>8) </a:t>
            </a:r>
            <a:r>
              <a:rPr lang="uk-UA" sz="1800" b="1" dirty="0" smtClean="0">
                <a:solidFill>
                  <a:schemeClr val="tx2"/>
                </a:solidFill>
              </a:rPr>
              <a:t>Культурна обізнаність та самовираження</a:t>
            </a:r>
            <a:r>
              <a:rPr sz="1800" b="1" smtClean="0">
                <a:solidFill>
                  <a:schemeClr val="tx2"/>
                </a:solidFill>
                <a:latin typeface="Goudy Old Style" pitchFamily="18" charset="0"/>
              </a:rPr>
              <a:t>.</a:t>
            </a:r>
            <a:endParaRPr lang="uk-UA" sz="1800" b="1" dirty="0" smtClean="0">
              <a:solidFill>
                <a:schemeClr val="tx2"/>
              </a:solidFill>
            </a:endParaRPr>
          </a:p>
          <a:p>
            <a:pPr algn="ctr">
              <a:buNone/>
            </a:pPr>
            <a:r>
              <a:rPr sz="1800" smtClean="0">
                <a:latin typeface="Goudy Old Style" pitchFamily="18" charset="0"/>
              </a:rPr>
              <a:t>(</a:t>
            </a:r>
            <a:r>
              <a:rPr sz="1800" smtClean="0">
                <a:latin typeface="Goudy Old Style" pitchFamily="18" charset="0"/>
              </a:rPr>
              <a:t>RECOMMENDATION OF THE EUROPEAN PARLIAMENT AND OF THE </a:t>
            </a:r>
            <a:r>
              <a:rPr sz="1800" smtClean="0">
                <a:latin typeface="Goudy Old Style" pitchFamily="18" charset="0"/>
              </a:rPr>
              <a:t>COUNCIL</a:t>
            </a:r>
            <a:r>
              <a:rPr lang="uk-UA" sz="1800" dirty="0" smtClean="0">
                <a:latin typeface="Goudy Old Style" pitchFamily="18" charset="0"/>
              </a:rPr>
              <a:t> </a:t>
            </a:r>
            <a:r>
              <a:rPr sz="1800" smtClean="0">
                <a:latin typeface="Goudy Old Style" pitchFamily="18" charset="0"/>
              </a:rPr>
              <a:t>of </a:t>
            </a:r>
            <a:r>
              <a:rPr sz="1800" smtClean="0">
                <a:latin typeface="Goudy Old Style" pitchFamily="18" charset="0"/>
              </a:rPr>
              <a:t>18 December 2006 on key competences for lifelong learning (2006/962/EC)</a:t>
            </a:r>
          </a:p>
          <a:p>
            <a:endParaRPr lang="uk-UA" sz="1800" i="1" dirty="0" smtClean="0">
              <a:solidFill>
                <a:srgbClr val="002060"/>
              </a:solidFill>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18530" y="275631"/>
            <a:ext cx="8429934" cy="962604"/>
          </a:xfrm>
        </p:spPr>
        <p:txBody>
          <a:bodyPr>
            <a:normAutofit/>
          </a:bodyPr>
          <a:lstStyle/>
          <a:p>
            <a:pPr algn="ctr" eaLnBrk="1" hangingPunct="1"/>
            <a:r>
              <a:rPr lang="uk-UA" dirty="0" smtClean="0"/>
              <a:t>Узагальнене визначення</a:t>
            </a:r>
            <a:endParaRPr lang="ru-RU" dirty="0" smtClean="0"/>
          </a:p>
        </p:txBody>
      </p:sp>
      <p:sp>
        <p:nvSpPr>
          <p:cNvPr id="9219" name="Rectangle 3"/>
          <p:cNvSpPr>
            <a:spLocks noGrp="1" noChangeArrowheads="1"/>
          </p:cNvSpPr>
          <p:nvPr>
            <p:ph idx="1"/>
          </p:nvPr>
        </p:nvSpPr>
        <p:spPr>
          <a:xfrm>
            <a:off x="318530" y="1523989"/>
            <a:ext cx="8429934" cy="4120395"/>
          </a:xfrm>
        </p:spPr>
        <p:txBody>
          <a:bodyPr>
            <a:normAutofit/>
          </a:bodyPr>
          <a:lstStyle/>
          <a:p>
            <a:pPr marL="0" indent="0" algn="ctr" eaLnBrk="1" hangingPunct="1">
              <a:buFont typeface="Wingdings" pitchFamily="2" charset="2"/>
              <a:buNone/>
            </a:pPr>
            <a:r>
              <a:rPr lang="uk-UA" b="1" dirty="0" smtClean="0">
                <a:solidFill>
                  <a:srgbClr val="000066"/>
                </a:solidFill>
              </a:rPr>
              <a:t>Ключові компетентності </a:t>
            </a:r>
          </a:p>
          <a:p>
            <a:pPr marL="0" indent="0" algn="ctr" eaLnBrk="1" hangingPunct="1">
              <a:buFont typeface="Wingdings" pitchFamily="2" charset="2"/>
              <a:buNone/>
            </a:pPr>
            <a:endParaRPr lang="uk-UA" b="1" dirty="0" smtClean="0">
              <a:solidFill>
                <a:srgbClr val="000066"/>
              </a:solidFill>
            </a:endParaRPr>
          </a:p>
          <a:p>
            <a:pPr marL="0" indent="0" algn="ctr" eaLnBrk="1" hangingPunct="1">
              <a:buFont typeface="Wingdings" pitchFamily="2" charset="2"/>
              <a:buNone/>
            </a:pPr>
            <a:r>
              <a:rPr lang="uk-UA" dirty="0" smtClean="0">
                <a:solidFill>
                  <a:srgbClr val="000066"/>
                </a:solidFill>
              </a:rPr>
              <a:t>становлять основний набір найбільш загальних понять, які мають бути деталізовані в комплекс знань, вмінь, навичок, цінностей та ставлення за навчальними галузями та життєвими сферами людини/ школярів</a:t>
            </a:r>
            <a:endParaRPr lang="ru-RU" dirty="0" smtClean="0">
              <a:solidFill>
                <a:srgbClr val="000066"/>
              </a:solidFill>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pPr eaLnBrk="1" hangingPunct="1"/>
            <a:r>
              <a:rPr lang="uk-UA" sz="4000" b="1" smtClean="0"/>
              <a:t>Основні характеристики ключових компетентностей</a:t>
            </a:r>
            <a:r>
              <a:rPr lang="uk-UA" sz="4000" smtClean="0"/>
              <a:t> </a:t>
            </a:r>
            <a:endParaRPr lang="ru-RU" sz="4000" smtClean="0"/>
          </a:p>
        </p:txBody>
      </p:sp>
      <p:sp>
        <p:nvSpPr>
          <p:cNvPr id="14339" name="Rectangle 3"/>
          <p:cNvSpPr>
            <a:spLocks noGrp="1" noChangeArrowheads="1"/>
          </p:cNvSpPr>
          <p:nvPr>
            <p:ph idx="1"/>
          </p:nvPr>
        </p:nvSpPr>
        <p:spPr/>
        <p:txBody>
          <a:bodyPr>
            <a:normAutofit/>
          </a:bodyPr>
          <a:lstStyle/>
          <a:p>
            <a:pPr marL="0" indent="0" eaLnBrk="1" hangingPunct="1"/>
            <a:r>
              <a:rPr lang="uk-UA" b="1" dirty="0" smtClean="0">
                <a:solidFill>
                  <a:srgbClr val="000066"/>
                </a:solidFill>
              </a:rPr>
              <a:t> </a:t>
            </a:r>
            <a:r>
              <a:rPr lang="uk-UA" dirty="0" smtClean="0">
                <a:solidFill>
                  <a:srgbClr val="000066"/>
                </a:solidFill>
              </a:rPr>
              <a:t>багатофункціональність </a:t>
            </a:r>
          </a:p>
          <a:p>
            <a:r>
              <a:rPr lang="uk-UA" dirty="0" smtClean="0">
                <a:solidFill>
                  <a:srgbClr val="000066"/>
                </a:solidFill>
              </a:rPr>
              <a:t> </a:t>
            </a:r>
            <a:r>
              <a:rPr lang="uk-UA" dirty="0">
                <a:solidFill>
                  <a:srgbClr val="000066"/>
                </a:solidFill>
              </a:rPr>
              <a:t>відносяться до ментальної діяльності високого порядку </a:t>
            </a:r>
          </a:p>
          <a:p>
            <a:r>
              <a:rPr lang="uk-UA" dirty="0">
                <a:solidFill>
                  <a:srgbClr val="000066"/>
                </a:solidFill>
              </a:rPr>
              <a:t> </a:t>
            </a:r>
            <a:r>
              <a:rPr lang="uk-UA" dirty="0" err="1">
                <a:solidFill>
                  <a:srgbClr val="000066"/>
                </a:solidFill>
              </a:rPr>
              <a:t>багатовимірність</a:t>
            </a:r>
            <a:r>
              <a:rPr lang="ru-RU" dirty="0"/>
              <a:t> </a:t>
            </a:r>
          </a:p>
          <a:p>
            <a:pPr marL="0" indent="0" eaLnBrk="1" hangingPunct="1"/>
            <a:r>
              <a:rPr lang="uk-UA" dirty="0" smtClean="0">
                <a:solidFill>
                  <a:srgbClr val="000066"/>
                </a:solidFill>
              </a:rPr>
              <a:t> є наскрізними</a:t>
            </a:r>
          </a:p>
          <a:p>
            <a:pPr marL="0" indent="0" eaLnBrk="1" hangingPunct="1"/>
            <a:r>
              <a:rPr lang="uk-UA" dirty="0" smtClean="0">
                <a:solidFill>
                  <a:srgbClr val="000066"/>
                </a:solidFill>
              </a:rPr>
              <a:t> </a:t>
            </a:r>
            <a:endParaRPr lang="uk-UA" dirty="0" smtClean="0"/>
          </a:p>
          <a:p>
            <a:pPr marL="0" indent="0" eaLnBrk="1" hangingPunct="1">
              <a:buFont typeface="Wingdings" pitchFamily="2" charset="2"/>
              <a:buNone/>
            </a:pPr>
            <a:r>
              <a:rPr lang="uk-UA" i="1" u="sng" dirty="0" smtClean="0">
                <a:solidFill>
                  <a:srgbClr val="000066"/>
                </a:solidFill>
              </a:rPr>
              <a:t>Моніторинг рівнів володіння компетентностями є важливим показником ефективності системи освіти</a:t>
            </a:r>
            <a:endParaRPr lang="ru-RU" i="1" u="sng" dirty="0" smtClean="0">
              <a:solidFill>
                <a:srgbClr val="000066"/>
              </a:solidFill>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656645"/>
            <a:ext cx="8429934" cy="867355"/>
          </a:xfrm>
        </p:spPr>
        <p:txBody>
          <a:bodyPr>
            <a:normAutofit fontScale="90000"/>
          </a:bodyPr>
          <a:lstStyle/>
          <a:p>
            <a:pPr algn="ctr"/>
            <a:r>
              <a:rPr lang="uk-UA" dirty="0" smtClean="0"/>
              <a:t>Європейські орієнтири та рамки</a:t>
            </a:r>
            <a:endParaRPr lang="uk-UA" dirty="0"/>
          </a:p>
        </p:txBody>
      </p:sp>
      <p:pic>
        <p:nvPicPr>
          <p:cNvPr id="2051" name="Picture 3"/>
          <p:cNvPicPr>
            <a:picLocks noGrp="1" noChangeAspect="1" noChangeArrowheads="1"/>
          </p:cNvPicPr>
          <p:nvPr>
            <p:ph idx="1"/>
          </p:nvPr>
        </p:nvPicPr>
        <p:blipFill>
          <a:blip r:embed="rId2"/>
          <a:srcRect/>
          <a:stretch>
            <a:fillRect/>
          </a:stretch>
        </p:blipFill>
        <p:spPr bwMode="auto">
          <a:xfrm>
            <a:off x="685800" y="1981200"/>
            <a:ext cx="2524287" cy="3797300"/>
          </a:xfrm>
          <a:prstGeom prst="rect">
            <a:avLst/>
          </a:prstGeom>
          <a:noFill/>
          <a:ln w="3175">
            <a:solidFill>
              <a:schemeClr val="tx1"/>
            </a:solid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3505200" y="1981200"/>
            <a:ext cx="2383141" cy="3740535"/>
          </a:xfrm>
          <a:prstGeom prst="rect">
            <a:avLst/>
          </a:prstGeom>
          <a:noFill/>
          <a:ln w="3175">
            <a:solidFill>
              <a:schemeClr val="tx1"/>
            </a:solidFill>
            <a:miter lim="800000"/>
            <a:headEnd/>
            <a:tailEnd/>
          </a:ln>
          <a:effectLst/>
        </p:spPr>
      </p:pic>
      <p:pic>
        <p:nvPicPr>
          <p:cNvPr id="2053" name="Picture 5"/>
          <p:cNvPicPr>
            <a:picLocks noChangeAspect="1" noChangeArrowheads="1"/>
          </p:cNvPicPr>
          <p:nvPr/>
        </p:nvPicPr>
        <p:blipFill>
          <a:blip r:embed="rId4"/>
          <a:srcRect/>
          <a:stretch>
            <a:fillRect/>
          </a:stretch>
        </p:blipFill>
        <p:spPr bwMode="auto">
          <a:xfrm>
            <a:off x="6172200" y="1981200"/>
            <a:ext cx="2400329" cy="3755810"/>
          </a:xfrm>
          <a:prstGeom prst="rect">
            <a:avLst/>
          </a:prstGeom>
          <a:noFill/>
          <a:ln w="3175">
            <a:solidFill>
              <a:schemeClr val="tx1"/>
            </a:solidFill>
            <a:miter lim="800000"/>
            <a:headEnd/>
            <a:tailEnd/>
          </a:ln>
          <a:effec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85800" y="228600"/>
            <a:ext cx="7924800" cy="685800"/>
          </a:xfrm>
        </p:spPr>
        <p:txBody>
          <a:bodyPr/>
          <a:lstStyle/>
          <a:p>
            <a:r>
              <a:rPr lang="uk-UA" dirty="0" smtClean="0"/>
              <a:t>Рамка цифрової компетентності  для громадян 2.0 :</a:t>
            </a:r>
            <a:br>
              <a:rPr lang="uk-UA" dirty="0" smtClean="0"/>
            </a:br>
            <a:r>
              <a:rPr lang="uk-UA" dirty="0" smtClean="0"/>
              <a:t>ключові галузі</a:t>
            </a:r>
            <a:endParaRPr lang="uk-UA" dirty="0"/>
          </a:p>
        </p:txBody>
      </p:sp>
      <p:sp>
        <p:nvSpPr>
          <p:cNvPr id="6" name="Текст 5"/>
          <p:cNvSpPr>
            <a:spLocks noGrp="1"/>
          </p:cNvSpPr>
          <p:nvPr>
            <p:ph type="body" idx="2"/>
          </p:nvPr>
        </p:nvSpPr>
        <p:spPr>
          <a:xfrm>
            <a:off x="304800" y="1066800"/>
            <a:ext cx="5029200" cy="5562600"/>
          </a:xfrm>
        </p:spPr>
        <p:txBody>
          <a:bodyPr>
            <a:normAutofit/>
          </a:bodyPr>
          <a:lstStyle/>
          <a:p>
            <a:pPr marL="342900" indent="-342900"/>
            <a:r>
              <a:rPr lang="uk-UA" sz="2000" b="1" dirty="0" smtClean="0">
                <a:solidFill>
                  <a:srgbClr val="002060"/>
                </a:solidFill>
              </a:rPr>
              <a:t>	1)Інформаційна </a:t>
            </a:r>
            <a:r>
              <a:rPr lang="uk-UA" sz="2000" b="1" dirty="0" smtClean="0">
                <a:solidFill>
                  <a:srgbClr val="002060"/>
                </a:solidFill>
              </a:rPr>
              <a:t>та цифрова </a:t>
            </a:r>
            <a:r>
              <a:rPr lang="uk-UA" sz="2000" b="1" dirty="0" smtClean="0">
                <a:solidFill>
                  <a:srgbClr val="002060"/>
                </a:solidFill>
              </a:rPr>
              <a:t>грамотність: </a:t>
            </a:r>
            <a:endParaRPr lang="uk-UA" sz="2000" b="1" dirty="0" smtClean="0">
              <a:solidFill>
                <a:srgbClr val="002060"/>
              </a:solidFill>
            </a:endParaRPr>
          </a:p>
          <a:p>
            <a:pPr marL="342900" indent="-342900"/>
            <a:r>
              <a:rPr lang="uk-UA" sz="1000" dirty="0" smtClean="0"/>
              <a:t>	</a:t>
            </a:r>
            <a:r>
              <a:rPr lang="en-US" sz="1000" dirty="0" smtClean="0"/>
              <a:t>To </a:t>
            </a:r>
            <a:r>
              <a:rPr lang="en-US" sz="1000" dirty="0" smtClean="0"/>
              <a:t>articulate information needs, to locate and retrieve digital data, information and content. To judge the relevance of the source and its content. To store, manage, and </a:t>
            </a:r>
            <a:r>
              <a:rPr lang="en-US" sz="1000" dirty="0" err="1" smtClean="0"/>
              <a:t>organise</a:t>
            </a:r>
            <a:r>
              <a:rPr lang="en-US" sz="1000" dirty="0" smtClean="0"/>
              <a:t> digital data, information and content.</a:t>
            </a:r>
            <a:r>
              <a:rPr lang="en-US" dirty="0" smtClean="0"/>
              <a:t/>
            </a:r>
            <a:br>
              <a:rPr lang="en-US" dirty="0" smtClean="0"/>
            </a:br>
            <a:r>
              <a:rPr lang="en-US" sz="2000" b="1" dirty="0" smtClean="0">
                <a:solidFill>
                  <a:srgbClr val="002060"/>
                </a:solidFill>
              </a:rPr>
              <a:t>2) </a:t>
            </a:r>
            <a:r>
              <a:rPr lang="uk-UA" sz="2000" b="1" dirty="0" smtClean="0">
                <a:solidFill>
                  <a:srgbClr val="002060"/>
                </a:solidFill>
              </a:rPr>
              <a:t>Комунікація та співпраця: </a:t>
            </a:r>
            <a:r>
              <a:rPr lang="en-US" sz="1000" dirty="0" smtClean="0"/>
              <a:t>To </a:t>
            </a:r>
            <a:r>
              <a:rPr lang="en-US" sz="1000" dirty="0" smtClean="0"/>
              <a:t>interact, communicate and collaborate through digital technologies while being aware of cultural and generational diversity. To participate in society through public and private digital services and participatory citizenship. To manage one’s digital identity and reputation.</a:t>
            </a:r>
            <a:r>
              <a:rPr lang="en-US" dirty="0" smtClean="0"/>
              <a:t/>
            </a:r>
            <a:br>
              <a:rPr lang="en-US" dirty="0" smtClean="0"/>
            </a:br>
            <a:r>
              <a:rPr lang="en-US" sz="2000" b="1" dirty="0" smtClean="0">
                <a:solidFill>
                  <a:srgbClr val="002060"/>
                </a:solidFill>
              </a:rPr>
              <a:t>3) </a:t>
            </a:r>
            <a:r>
              <a:rPr lang="uk-UA" sz="2000" b="1" dirty="0" smtClean="0">
                <a:solidFill>
                  <a:srgbClr val="002060"/>
                </a:solidFill>
              </a:rPr>
              <a:t>Створення цифрового контенту</a:t>
            </a:r>
            <a:r>
              <a:rPr lang="en-US" sz="2000" b="1" dirty="0" smtClean="0">
                <a:solidFill>
                  <a:srgbClr val="002060"/>
                </a:solidFill>
              </a:rPr>
              <a:t>: </a:t>
            </a:r>
            <a:r>
              <a:rPr lang="en-US" sz="1000" dirty="0" smtClean="0"/>
              <a:t>To create </a:t>
            </a:r>
            <a:r>
              <a:rPr lang="en-US" sz="1000" dirty="0" smtClean="0"/>
              <a:t>and edit digital content To improve and integrate information and content into an existing body of knowledge while understanding how copyright and </a:t>
            </a:r>
            <a:r>
              <a:rPr lang="en-US" sz="1000" dirty="0" err="1" smtClean="0"/>
              <a:t>licences</a:t>
            </a:r>
            <a:r>
              <a:rPr lang="en-US" sz="1000" dirty="0" smtClean="0"/>
              <a:t> are to be applied. To know how to give understandable instructions for a computer system.</a:t>
            </a:r>
            <a:r>
              <a:rPr lang="en-US" dirty="0" smtClean="0"/>
              <a:t/>
            </a:r>
            <a:br>
              <a:rPr lang="en-US" dirty="0" smtClean="0"/>
            </a:br>
            <a:r>
              <a:rPr lang="en-US" sz="2000" b="1" dirty="0" smtClean="0">
                <a:solidFill>
                  <a:srgbClr val="002060"/>
                </a:solidFill>
              </a:rPr>
              <a:t>4) </a:t>
            </a:r>
            <a:r>
              <a:rPr lang="uk-UA" sz="2000" b="1" dirty="0" smtClean="0">
                <a:solidFill>
                  <a:srgbClr val="002060"/>
                </a:solidFill>
              </a:rPr>
              <a:t>Безпека</a:t>
            </a:r>
            <a:r>
              <a:rPr lang="en-US" sz="2000" b="1" dirty="0" smtClean="0">
                <a:solidFill>
                  <a:srgbClr val="002060"/>
                </a:solidFill>
              </a:rPr>
              <a:t>: </a:t>
            </a:r>
            <a:r>
              <a:rPr lang="en-US" sz="1000" dirty="0" smtClean="0"/>
              <a:t>To protect devices, content, personal data and privacy in digital environments. To protect physical and psychological health, and to be aware of digital technologies for social well-being and social inclusion. To be aware of the environmental impact of digital technologies and their use.</a:t>
            </a:r>
            <a:r>
              <a:rPr lang="en-US" dirty="0" smtClean="0"/>
              <a:t/>
            </a:r>
            <a:br>
              <a:rPr lang="en-US" dirty="0" smtClean="0"/>
            </a:br>
            <a:r>
              <a:rPr lang="en-US" dirty="0" smtClean="0"/>
              <a:t>5) </a:t>
            </a:r>
            <a:r>
              <a:rPr lang="uk-UA" sz="2000" b="1" dirty="0" smtClean="0">
                <a:solidFill>
                  <a:srgbClr val="002060"/>
                </a:solidFill>
              </a:rPr>
              <a:t>Розв'язання проблем</a:t>
            </a:r>
            <a:r>
              <a:rPr lang="en-US" sz="2000" b="1" dirty="0" smtClean="0">
                <a:solidFill>
                  <a:srgbClr val="002060"/>
                </a:solidFill>
              </a:rPr>
              <a:t>: </a:t>
            </a:r>
            <a:r>
              <a:rPr lang="en-US" sz="1000" dirty="0" smtClean="0"/>
              <a:t>To </a:t>
            </a:r>
            <a:r>
              <a:rPr lang="en-US" sz="1000" dirty="0" smtClean="0"/>
              <a:t>identify needs and </a:t>
            </a:r>
            <a:r>
              <a:rPr lang="en-US" sz="1000" dirty="0" smtClean="0"/>
              <a:t>problems, and to resolve conceptual </a:t>
            </a:r>
            <a:r>
              <a:rPr lang="en-US" sz="1000" dirty="0" smtClean="0"/>
              <a:t>problems </a:t>
            </a:r>
            <a:r>
              <a:rPr lang="en-US" sz="1000" dirty="0" smtClean="0"/>
              <a:t>and problem situations in digital environments. To use digital tools to innovate processes and products. To keep up-to-date with the digital evolution.</a:t>
            </a:r>
            <a:endParaRPr lang="uk-UA" sz="1000" dirty="0"/>
          </a:p>
        </p:txBody>
      </p:sp>
      <p:pic>
        <p:nvPicPr>
          <p:cNvPr id="7" name="Picture 3"/>
          <p:cNvPicPr>
            <a:picLocks noGrp="1" noChangeAspect="1" noChangeArrowheads="1"/>
          </p:cNvPicPr>
          <p:nvPr>
            <p:ph sz="half" idx="1"/>
          </p:nvPr>
        </p:nvPicPr>
        <p:blipFill>
          <a:blip r:embed="rId2"/>
          <a:srcRect/>
          <a:stretch>
            <a:fillRect/>
          </a:stretch>
        </p:blipFill>
        <p:spPr bwMode="auto">
          <a:xfrm>
            <a:off x="5791200" y="1295400"/>
            <a:ext cx="3175591" cy="4572000"/>
          </a:xfrm>
          <a:prstGeom prst="rect">
            <a:avLst/>
          </a:prstGeom>
          <a:noFill/>
          <a:ln w="3175">
            <a:solidFill>
              <a:schemeClr val="tx1"/>
            </a:solidFill>
            <a:miter lim="800000"/>
            <a:headEnd/>
            <a:tailEnd/>
          </a:ln>
          <a:effectLst/>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429934" cy="772104"/>
          </a:xfrm>
        </p:spPr>
        <p:txBody>
          <a:bodyPr>
            <a:normAutofit/>
          </a:bodyPr>
          <a:lstStyle/>
          <a:p>
            <a:r>
              <a:rPr lang="uk-UA" sz="4000" dirty="0" smtClean="0"/>
              <a:t>Чим є і чим не є рамкові документи</a:t>
            </a:r>
            <a:endParaRPr lang="uk-UA" sz="4000" dirty="0"/>
          </a:p>
        </p:txBody>
      </p:sp>
      <p:sp>
        <p:nvSpPr>
          <p:cNvPr id="3" name="Содержимое 2"/>
          <p:cNvSpPr>
            <a:spLocks noGrp="1"/>
          </p:cNvSpPr>
          <p:nvPr>
            <p:ph idx="1"/>
          </p:nvPr>
        </p:nvSpPr>
        <p:spPr>
          <a:xfrm>
            <a:off x="152400" y="1371600"/>
            <a:ext cx="8658534" cy="5334037"/>
          </a:xfrm>
        </p:spPr>
        <p:txBody>
          <a:bodyPr>
            <a:normAutofit fontScale="70000" lnSpcReduction="20000"/>
          </a:bodyPr>
          <a:lstStyle/>
          <a:p>
            <a:pPr>
              <a:buFontTx/>
              <a:buChar char="-"/>
            </a:pPr>
            <a:r>
              <a:rPr lang="uk-UA" sz="3100" dirty="0" smtClean="0">
                <a:solidFill>
                  <a:srgbClr val="002060"/>
                </a:solidFill>
              </a:rPr>
              <a:t>Носять рекомендаційний характер з огляду на особливості різних країн;</a:t>
            </a:r>
          </a:p>
          <a:p>
            <a:pPr>
              <a:buFontTx/>
              <a:buChar char="-"/>
            </a:pPr>
            <a:r>
              <a:rPr lang="uk-UA" sz="3100" dirty="0" smtClean="0">
                <a:solidFill>
                  <a:srgbClr val="002060"/>
                </a:solidFill>
              </a:rPr>
              <a:t>Характеристики навчальних результатів;</a:t>
            </a:r>
          </a:p>
          <a:p>
            <a:pPr>
              <a:buFontTx/>
              <a:buChar char="-"/>
            </a:pPr>
            <a:r>
              <a:rPr lang="uk-UA" sz="3100" dirty="0" smtClean="0">
                <a:solidFill>
                  <a:srgbClr val="002060"/>
                </a:solidFill>
              </a:rPr>
              <a:t>Рівні застосування;</a:t>
            </a:r>
          </a:p>
          <a:p>
            <a:pPr>
              <a:buFontTx/>
              <a:buChar char="-"/>
            </a:pPr>
            <a:r>
              <a:rPr lang="uk-UA" sz="3100" dirty="0" smtClean="0">
                <a:solidFill>
                  <a:srgbClr val="002060"/>
                </a:solidFill>
              </a:rPr>
              <a:t>Загальні Рекомендації щодо формування змісту навчання;</a:t>
            </a:r>
          </a:p>
          <a:p>
            <a:pPr>
              <a:buFontTx/>
              <a:buChar char="-"/>
            </a:pPr>
            <a:r>
              <a:rPr lang="uk-UA" sz="3100" dirty="0" smtClean="0">
                <a:solidFill>
                  <a:srgbClr val="002060"/>
                </a:solidFill>
              </a:rPr>
              <a:t>Спільні точки перетину та підпорядкованість загальним цілям навчання впродовж життя;</a:t>
            </a:r>
          </a:p>
          <a:p>
            <a:pPr>
              <a:buFontTx/>
              <a:buChar char="-"/>
            </a:pPr>
            <a:r>
              <a:rPr lang="uk-UA" sz="3100" dirty="0" smtClean="0">
                <a:solidFill>
                  <a:srgbClr val="002060"/>
                </a:solidFill>
              </a:rPr>
              <a:t>Приклади досвіду країн, які долучились до впровадження рамок;</a:t>
            </a:r>
          </a:p>
          <a:p>
            <a:r>
              <a:rPr lang="uk-UA" sz="3100" dirty="0" smtClean="0">
                <a:solidFill>
                  <a:srgbClr val="002060"/>
                </a:solidFill>
              </a:rPr>
              <a:t>			</a:t>
            </a:r>
            <a:r>
              <a:rPr lang="uk-UA" sz="3100" b="1" dirty="0" smtClean="0">
                <a:solidFill>
                  <a:srgbClr val="002060"/>
                </a:solidFill>
              </a:rPr>
              <a:t>	</a:t>
            </a:r>
          </a:p>
          <a:p>
            <a:pPr>
              <a:buFontTx/>
              <a:buChar char="-"/>
            </a:pPr>
            <a:r>
              <a:rPr lang="uk-UA" sz="3100" dirty="0" smtClean="0">
                <a:solidFill>
                  <a:srgbClr val="002060"/>
                </a:solidFill>
              </a:rPr>
              <a:t> </a:t>
            </a:r>
            <a:r>
              <a:rPr lang="uk-UA" sz="3100" dirty="0" smtClean="0">
                <a:solidFill>
                  <a:srgbClr val="FF0000"/>
                </a:solidFill>
              </a:rPr>
              <a:t>не є </a:t>
            </a:r>
            <a:r>
              <a:rPr lang="uk-UA" sz="3100" dirty="0" err="1" smtClean="0">
                <a:solidFill>
                  <a:srgbClr val="002060"/>
                </a:solidFill>
              </a:rPr>
              <a:t>Обовя</a:t>
            </a:r>
            <a:r>
              <a:rPr sz="3100" smtClean="0">
                <a:solidFill>
                  <a:srgbClr val="002060"/>
                </a:solidFill>
                <a:latin typeface="Courier" pitchFamily="49" charset="0"/>
              </a:rPr>
              <a:t>'</a:t>
            </a:r>
            <a:r>
              <a:rPr lang="uk-UA" sz="3100" dirty="0" err="1" smtClean="0">
                <a:solidFill>
                  <a:srgbClr val="002060"/>
                </a:solidFill>
              </a:rPr>
              <a:t>зковими</a:t>
            </a:r>
            <a:r>
              <a:rPr lang="uk-UA" sz="3100" dirty="0" smtClean="0">
                <a:solidFill>
                  <a:srgbClr val="002060"/>
                </a:solidFill>
              </a:rPr>
              <a:t>;</a:t>
            </a:r>
          </a:p>
          <a:p>
            <a:pPr>
              <a:buFontTx/>
              <a:buChar char="-"/>
            </a:pPr>
            <a:r>
              <a:rPr lang="uk-UA" sz="3100" dirty="0" smtClean="0">
                <a:solidFill>
                  <a:srgbClr val="002060"/>
                </a:solidFill>
              </a:rPr>
              <a:t> </a:t>
            </a:r>
            <a:r>
              <a:rPr lang="uk-UA" sz="3100" dirty="0" smtClean="0">
                <a:solidFill>
                  <a:srgbClr val="FF0000"/>
                </a:solidFill>
              </a:rPr>
              <a:t>не є </a:t>
            </a:r>
            <a:r>
              <a:rPr lang="uk-UA" sz="3100" dirty="0" smtClean="0">
                <a:solidFill>
                  <a:srgbClr val="002060"/>
                </a:solidFill>
              </a:rPr>
              <a:t>Стандартами, а лише рамковими описами;</a:t>
            </a:r>
          </a:p>
          <a:p>
            <a:pPr>
              <a:buFontTx/>
              <a:buChar char="-"/>
            </a:pPr>
            <a:r>
              <a:rPr lang="uk-UA" sz="3100" dirty="0" smtClean="0">
                <a:solidFill>
                  <a:srgbClr val="002060"/>
                </a:solidFill>
              </a:rPr>
              <a:t> </a:t>
            </a:r>
            <a:r>
              <a:rPr lang="uk-UA" sz="3100" dirty="0" smtClean="0">
                <a:solidFill>
                  <a:srgbClr val="FF0000"/>
                </a:solidFill>
              </a:rPr>
              <a:t>не є </a:t>
            </a:r>
            <a:r>
              <a:rPr lang="uk-UA" sz="3100" dirty="0" smtClean="0">
                <a:solidFill>
                  <a:srgbClr val="002060"/>
                </a:solidFill>
              </a:rPr>
              <a:t>Методичними рекомендаціями;</a:t>
            </a:r>
          </a:p>
          <a:p>
            <a:pPr>
              <a:buFontTx/>
              <a:buChar char="-"/>
            </a:pPr>
            <a:r>
              <a:rPr lang="uk-UA" sz="3100" dirty="0" smtClean="0">
                <a:solidFill>
                  <a:srgbClr val="002060"/>
                </a:solidFill>
              </a:rPr>
              <a:t> містять принципи та підходи; Відкривають можливості для освітян творчо та відповідно потребам розробити свої власні базові основи змісту, основних методологічних засад та  поступу освітніх змін у контексті кращих європейських </a:t>
            </a:r>
            <a:r>
              <a:rPr lang="uk-UA" sz="3100" dirty="0" smtClean="0">
                <a:solidFill>
                  <a:srgbClr val="002060"/>
                </a:solidFill>
              </a:rPr>
              <a:t>практик</a:t>
            </a:r>
            <a:endParaRPr lang="uk-UA" sz="3100" dirty="0" smtClean="0">
              <a:solidFill>
                <a:srgbClr val="002060"/>
              </a:solidFill>
            </a:endParaRPr>
          </a:p>
          <a:p>
            <a:pPr>
              <a:buFontTx/>
              <a:buChar char="-"/>
            </a:pPr>
            <a:endParaRPr lang="uk-UA" dirty="0" smtClean="0">
              <a:solidFill>
                <a:srgbClr val="002060"/>
              </a:solidFill>
            </a:endParaRPr>
          </a:p>
          <a:p>
            <a:endParaRPr lang="uk-UA"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704088"/>
            <a:ext cx="8305800" cy="591312"/>
          </a:xfrm>
        </p:spPr>
        <p:txBody>
          <a:bodyPr>
            <a:normAutofit fontScale="90000"/>
          </a:bodyPr>
          <a:lstStyle/>
          <a:p>
            <a:pPr algn="ctr"/>
            <a:r>
              <a:rPr lang="uk-UA" dirty="0" smtClean="0"/>
              <a:t>Реформа освіти</a:t>
            </a:r>
            <a:endParaRPr lang="uk-UA" dirty="0"/>
          </a:p>
        </p:txBody>
      </p:sp>
      <p:sp>
        <p:nvSpPr>
          <p:cNvPr id="6" name="Прямоугольник 5"/>
          <p:cNvSpPr/>
          <p:nvPr/>
        </p:nvSpPr>
        <p:spPr>
          <a:xfrm>
            <a:off x="914400" y="1859340"/>
            <a:ext cx="7620000" cy="3785652"/>
          </a:xfrm>
          <a:prstGeom prst="rect">
            <a:avLst/>
          </a:prstGeom>
        </p:spPr>
        <p:txBody>
          <a:bodyPr wrap="square">
            <a:spAutoFit/>
          </a:bodyPr>
          <a:lstStyle/>
          <a:p>
            <a:pPr>
              <a:buFont typeface="Arial" pitchFamily="34" charset="0"/>
              <a:buChar char="•"/>
            </a:pPr>
            <a:r>
              <a:rPr lang="uk-UA" sz="2400" dirty="0" smtClean="0">
                <a:solidFill>
                  <a:schemeClr val="tx2">
                    <a:lumMod val="75000"/>
                  </a:schemeClr>
                </a:solidFill>
              </a:rPr>
              <a:t>перехід до нової форми сучасного суспільства </a:t>
            </a:r>
          </a:p>
          <a:p>
            <a:pPr>
              <a:buFont typeface="Arial" pitchFamily="34" charset="0"/>
              <a:buChar char="•"/>
            </a:pPr>
            <a:r>
              <a:rPr lang="uk-UA" sz="2400" dirty="0" smtClean="0">
                <a:solidFill>
                  <a:schemeClr val="tx2">
                    <a:lumMod val="75000"/>
                  </a:schemeClr>
                </a:solidFill>
              </a:rPr>
              <a:t> встановлення нових стандартів якості освіти</a:t>
            </a:r>
          </a:p>
          <a:p>
            <a:pPr>
              <a:buFont typeface="Arial" pitchFamily="34" charset="0"/>
              <a:buChar char="•"/>
            </a:pPr>
            <a:r>
              <a:rPr lang="uk-UA" sz="2400" dirty="0" smtClean="0">
                <a:solidFill>
                  <a:schemeClr val="tx2">
                    <a:lumMod val="75000"/>
                  </a:schemeClr>
                </a:solidFill>
              </a:rPr>
              <a:t> відкриття кордонів між країнами та інтеграція освітніх систем до світового та європейського освітнього простору </a:t>
            </a:r>
          </a:p>
          <a:p>
            <a:pPr>
              <a:buFont typeface="Arial" pitchFamily="34" charset="0"/>
              <a:buChar char="•"/>
            </a:pPr>
            <a:r>
              <a:rPr lang="uk-UA" sz="2400" dirty="0" smtClean="0">
                <a:solidFill>
                  <a:schemeClr val="tx2">
                    <a:lumMod val="75000"/>
                  </a:schemeClr>
                </a:solidFill>
              </a:rPr>
              <a:t> потреба у нових компонентах знань</a:t>
            </a:r>
          </a:p>
          <a:p>
            <a:pPr>
              <a:buFont typeface="Arial" pitchFamily="34" charset="0"/>
              <a:buChar char="•"/>
            </a:pPr>
            <a:r>
              <a:rPr lang="uk-UA" sz="2400" dirty="0" smtClean="0">
                <a:solidFill>
                  <a:schemeClr val="tx2">
                    <a:lumMod val="75000"/>
                  </a:schemeClr>
                </a:solidFill>
              </a:rPr>
              <a:t> о</a:t>
            </a:r>
            <a:r>
              <a:rPr lang="uk-UA" sz="2400" dirty="0" smtClean="0">
                <a:solidFill>
                  <a:schemeClr val="tx2">
                    <a:lumMod val="75000"/>
                  </a:schemeClr>
                </a:solidFill>
              </a:rPr>
              <a:t>рієнтація </a:t>
            </a:r>
            <a:r>
              <a:rPr lang="uk-UA" sz="2400" dirty="0" smtClean="0">
                <a:solidFill>
                  <a:schemeClr val="tx2">
                    <a:lumMod val="75000"/>
                  </a:schemeClr>
                </a:solidFill>
              </a:rPr>
              <a:t>на ринок праці</a:t>
            </a:r>
          </a:p>
          <a:p>
            <a:pPr>
              <a:buFont typeface="Arial" pitchFamily="34" charset="0"/>
              <a:buChar char="•"/>
            </a:pPr>
            <a:r>
              <a:rPr lang="uk-UA" sz="2400" b="1" dirty="0" smtClean="0">
                <a:solidFill>
                  <a:schemeClr val="tx2">
                    <a:lumMod val="75000"/>
                  </a:schemeClr>
                </a:solidFill>
              </a:rPr>
              <a:t> </a:t>
            </a:r>
            <a:r>
              <a:rPr lang="uk-UA" sz="2400" dirty="0" smtClean="0">
                <a:solidFill>
                  <a:schemeClr val="tx2">
                    <a:lumMod val="75000"/>
                  </a:schemeClr>
                </a:solidFill>
              </a:rPr>
              <a:t>особистісно-орієнтована модель освіти</a:t>
            </a:r>
          </a:p>
          <a:p>
            <a:pPr>
              <a:buFont typeface="Arial" pitchFamily="34" charset="0"/>
              <a:buChar char="•"/>
            </a:pPr>
            <a:r>
              <a:rPr lang="uk-UA" sz="2400" b="1" dirty="0" smtClean="0">
                <a:solidFill>
                  <a:schemeClr val="tx2">
                    <a:lumMod val="75000"/>
                  </a:schemeClr>
                </a:solidFill>
              </a:rPr>
              <a:t>орієнтація </a:t>
            </a:r>
            <a:r>
              <a:rPr lang="uk-UA" sz="2400" b="1" dirty="0" smtClean="0">
                <a:solidFill>
                  <a:schemeClr val="tx2">
                    <a:lumMod val="75000"/>
                  </a:schemeClr>
                </a:solidFill>
              </a:rPr>
              <a:t>навчальних програм на компетентнісний підхід </a:t>
            </a:r>
            <a:endParaRPr lang="uk-UA" sz="2400" b="1" dirty="0" smtClean="0">
              <a:solidFill>
                <a:schemeClr val="tx2">
                  <a:lumMod val="75000"/>
                </a:schemeClr>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16387" name="Picture 3"/>
          <p:cNvPicPr>
            <a:picLocks noChangeAspect="1" noChangeArrowheads="1"/>
          </p:cNvPicPr>
          <p:nvPr/>
        </p:nvPicPr>
        <p:blipFill>
          <a:blip r:embed="rId2"/>
          <a:srcRect/>
          <a:stretch>
            <a:fillRect/>
          </a:stretch>
        </p:blipFill>
        <p:spPr bwMode="auto">
          <a:xfrm>
            <a:off x="-24751" y="457200"/>
            <a:ext cx="9193504" cy="60960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s://crell.jrc.ec.europa.eu/sites/default/files/images/pencils.jpg"/>
          <p:cNvPicPr>
            <a:picLocks noChangeAspect="1" noChangeArrowheads="1"/>
          </p:cNvPicPr>
          <p:nvPr/>
        </p:nvPicPr>
        <p:blipFill>
          <a:blip r:embed="rId2"/>
          <a:srcRect/>
          <a:stretch>
            <a:fillRect/>
          </a:stretch>
        </p:blipFill>
        <p:spPr bwMode="auto">
          <a:xfrm>
            <a:off x="0" y="0"/>
            <a:ext cx="9144000" cy="5192486"/>
          </a:xfrm>
          <a:prstGeom prst="rect">
            <a:avLst/>
          </a:prstGeom>
          <a:noFill/>
        </p:spPr>
      </p:pic>
      <p:sp>
        <p:nvSpPr>
          <p:cNvPr id="2" name="Заголовок 1"/>
          <p:cNvSpPr>
            <a:spLocks noGrp="1"/>
          </p:cNvSpPr>
          <p:nvPr>
            <p:ph type="title"/>
          </p:nvPr>
        </p:nvSpPr>
        <p:spPr>
          <a:xfrm>
            <a:off x="4800600" y="5181600"/>
            <a:ext cx="4114800" cy="838200"/>
          </a:xfrm>
        </p:spPr>
        <p:txBody>
          <a:bodyPr>
            <a:normAutofit fontScale="90000"/>
          </a:bodyPr>
          <a:lstStyle/>
          <a:p>
            <a:pPr algn="ctr"/>
            <a:r>
              <a:rPr lang="uk-UA" dirty="0" smtClean="0"/>
              <a:t>Дякую за увагу!</a:t>
            </a:r>
            <a:endParaRPr lang="uk-UA"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bereg-rda.gov.ua/wp-content/uploads/2016/12/15585287_1360133440697364_5554376093898122520_o.jpg"/>
          <p:cNvPicPr>
            <a:picLocks noChangeAspect="1" noChangeArrowheads="1"/>
          </p:cNvPicPr>
          <p:nvPr/>
        </p:nvPicPr>
        <p:blipFill>
          <a:blip r:embed="rId2"/>
          <a:srcRect/>
          <a:stretch>
            <a:fillRect/>
          </a:stretch>
        </p:blipFill>
        <p:spPr bwMode="auto">
          <a:xfrm>
            <a:off x="304800" y="1093436"/>
            <a:ext cx="8610599" cy="5738999"/>
          </a:xfrm>
          <a:prstGeom prst="rect">
            <a:avLst/>
          </a:prstGeom>
          <a:noFill/>
        </p:spPr>
      </p:pic>
      <p:sp>
        <p:nvSpPr>
          <p:cNvPr id="2" name="Заголовок 1"/>
          <p:cNvSpPr>
            <a:spLocks noGrp="1"/>
          </p:cNvSpPr>
          <p:nvPr>
            <p:ph type="title"/>
          </p:nvPr>
        </p:nvSpPr>
        <p:spPr>
          <a:xfrm>
            <a:off x="457200" y="457200"/>
            <a:ext cx="8305800" cy="685800"/>
          </a:xfrm>
        </p:spPr>
        <p:txBody>
          <a:bodyPr>
            <a:normAutofit/>
          </a:bodyPr>
          <a:lstStyle/>
          <a:p>
            <a:r>
              <a:rPr lang="ru-RU" sz="2000" dirty="0" smtClean="0"/>
              <a:t>Уряд затвердив </a:t>
            </a:r>
            <a:r>
              <a:rPr lang="ru-RU" sz="2000" dirty="0" err="1" smtClean="0"/>
              <a:t>політичну</a:t>
            </a:r>
            <a:r>
              <a:rPr lang="ru-RU" sz="2000" dirty="0" smtClean="0"/>
              <a:t> </a:t>
            </a:r>
            <a:r>
              <a:rPr lang="ru-RU" sz="2000" dirty="0" err="1" smtClean="0"/>
              <a:t>пропозицію</a:t>
            </a:r>
            <a:r>
              <a:rPr lang="ru-RU" sz="2000" dirty="0" smtClean="0"/>
              <a:t> МОН </a:t>
            </a:r>
            <a:r>
              <a:rPr lang="ru-RU" sz="2000" dirty="0" err="1" smtClean="0"/>
              <a:t>України</a:t>
            </a:r>
            <a:r>
              <a:rPr lang="ru-RU" sz="2000" dirty="0" smtClean="0"/>
              <a:t> </a:t>
            </a:r>
            <a:r>
              <a:rPr lang="ru-RU" sz="2000" dirty="0" err="1" smtClean="0"/>
              <a:t>щодо</a:t>
            </a:r>
            <a:r>
              <a:rPr lang="ru-RU" sz="2000" dirty="0" smtClean="0"/>
              <a:t> </a:t>
            </a:r>
            <a:r>
              <a:rPr lang="ru-RU" sz="2000" dirty="0" err="1" smtClean="0"/>
              <a:t>реформування</a:t>
            </a:r>
            <a:r>
              <a:rPr lang="ru-RU" sz="2000" dirty="0" smtClean="0"/>
              <a:t> </a:t>
            </a:r>
            <a:r>
              <a:rPr lang="ru-RU" sz="2000" dirty="0" err="1" smtClean="0"/>
              <a:t>загальної</a:t>
            </a:r>
            <a:r>
              <a:rPr lang="ru-RU" sz="2000" dirty="0" smtClean="0"/>
              <a:t> </a:t>
            </a:r>
            <a:r>
              <a:rPr lang="ru-RU" sz="2000" dirty="0" err="1" smtClean="0"/>
              <a:t>середньої</a:t>
            </a:r>
            <a:r>
              <a:rPr lang="ru-RU" sz="2000" dirty="0" smtClean="0"/>
              <a:t> </a:t>
            </a:r>
            <a:r>
              <a:rPr lang="ru-RU" sz="2000" dirty="0" err="1" smtClean="0"/>
              <a:t>освіти</a:t>
            </a:r>
            <a:r>
              <a:rPr lang="ru-RU" sz="2000" dirty="0" smtClean="0"/>
              <a:t> на </a:t>
            </a:r>
            <a:r>
              <a:rPr lang="ru-RU" sz="2000" dirty="0" err="1" smtClean="0"/>
              <a:t>період</a:t>
            </a:r>
            <a:r>
              <a:rPr lang="ru-RU" sz="2000" dirty="0" smtClean="0"/>
              <a:t> до 2019 р. (</a:t>
            </a:r>
            <a:r>
              <a:rPr lang="ru-RU" sz="2000" dirty="0" err="1" smtClean="0"/>
              <a:t>грудень</a:t>
            </a:r>
            <a:r>
              <a:rPr lang="ru-RU" sz="2000" dirty="0" smtClean="0"/>
              <a:t> 2016 р.)</a:t>
            </a:r>
            <a:endParaRPr lang="uk-UA" sz="2000"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17410" name="Picture 2" descr="http://ukraine.watsupeurope.com/wp-content/uploads/2016/08/youtube-thumbnail-3253.jpg"/>
          <p:cNvPicPr>
            <a:picLocks noChangeAspect="1" noChangeArrowheads="1"/>
          </p:cNvPicPr>
          <p:nvPr/>
        </p:nvPicPr>
        <p:blipFill>
          <a:blip r:embed="rId2"/>
          <a:srcRect/>
          <a:stretch>
            <a:fillRect/>
          </a:stretch>
        </p:blipFill>
        <p:spPr bwMode="auto">
          <a:xfrm>
            <a:off x="228600" y="514350"/>
            <a:ext cx="8686800" cy="6115050"/>
          </a:xfrm>
          <a:prstGeom prst="rect">
            <a:avLst/>
          </a:prstGeom>
          <a:noFill/>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hool7.ck.ua/wp-content/uploads/4-638.jpg"/>
          <p:cNvPicPr>
            <a:picLocks noChangeAspect="1" noChangeArrowheads="1"/>
          </p:cNvPicPr>
          <p:nvPr/>
        </p:nvPicPr>
        <p:blipFill>
          <a:blip r:embed="rId2"/>
          <a:srcRect/>
          <a:stretch>
            <a:fillRect/>
          </a:stretch>
        </p:blipFill>
        <p:spPr bwMode="auto">
          <a:xfrm>
            <a:off x="1371600" y="1004573"/>
            <a:ext cx="6477000" cy="4862827"/>
          </a:xfrm>
          <a:prstGeom prst="rect">
            <a:avLst/>
          </a:prstGeom>
          <a:noFill/>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33400" y="533400"/>
            <a:ext cx="8229600" cy="932688"/>
          </a:xfrm>
        </p:spPr>
        <p:txBody>
          <a:bodyPr>
            <a:normAutofit/>
          </a:bodyPr>
          <a:lstStyle/>
          <a:p>
            <a:r>
              <a:rPr lang="uk-UA" sz="2800" b="1" dirty="0" smtClean="0"/>
              <a:t>Основні характеристики сучасної реформи середньої освіти в Україні</a:t>
            </a:r>
            <a:endParaRPr lang="uk-UA" sz="2800" dirty="0"/>
          </a:p>
        </p:txBody>
      </p:sp>
      <p:sp>
        <p:nvSpPr>
          <p:cNvPr id="4" name="Содержимое 3"/>
          <p:cNvSpPr>
            <a:spLocks noGrp="1"/>
          </p:cNvSpPr>
          <p:nvPr>
            <p:ph idx="1"/>
          </p:nvPr>
        </p:nvSpPr>
        <p:spPr>
          <a:xfrm>
            <a:off x="457200" y="1676400"/>
            <a:ext cx="8229600" cy="4648200"/>
          </a:xfrm>
        </p:spPr>
        <p:txBody>
          <a:bodyPr>
            <a:normAutofit lnSpcReduction="10000"/>
          </a:bodyPr>
          <a:lstStyle/>
          <a:p>
            <a:pPr>
              <a:buFont typeface="Arial" pitchFamily="34" charset="0"/>
              <a:buChar char="•"/>
            </a:pPr>
            <a:r>
              <a:rPr lang="uk-UA" dirty="0" smtClean="0">
                <a:solidFill>
                  <a:schemeClr val="tx2"/>
                </a:solidFill>
                <a:cs typeface="Arial" charset="0"/>
              </a:rPr>
              <a:t> </a:t>
            </a:r>
            <a:r>
              <a:rPr lang="uk-UA" dirty="0" smtClean="0">
                <a:solidFill>
                  <a:schemeClr val="tx2"/>
                </a:solidFill>
                <a:cs typeface="Arial" charset="0"/>
              </a:rPr>
              <a:t>перехід </a:t>
            </a:r>
            <a:r>
              <a:rPr lang="uk-UA" dirty="0" smtClean="0">
                <a:solidFill>
                  <a:schemeClr val="tx2"/>
                </a:solidFill>
                <a:cs typeface="Arial" charset="0"/>
              </a:rPr>
              <a:t>від </a:t>
            </a:r>
            <a:r>
              <a:rPr lang="uk-UA" dirty="0" err="1" smtClean="0">
                <a:solidFill>
                  <a:schemeClr val="tx2"/>
                </a:solidFill>
                <a:cs typeface="Arial" charset="0"/>
              </a:rPr>
              <a:t>знаннєвої</a:t>
            </a:r>
            <a:r>
              <a:rPr lang="uk-UA" dirty="0" smtClean="0">
                <a:solidFill>
                  <a:schemeClr val="tx2"/>
                </a:solidFill>
                <a:cs typeface="Arial" charset="0"/>
              </a:rPr>
              <a:t> до </a:t>
            </a:r>
            <a:r>
              <a:rPr lang="uk-UA" dirty="0" err="1" smtClean="0">
                <a:solidFill>
                  <a:schemeClr val="tx2"/>
                </a:solidFill>
                <a:cs typeface="Arial" charset="0"/>
              </a:rPr>
              <a:t>компетентністної</a:t>
            </a:r>
            <a:r>
              <a:rPr lang="uk-UA" dirty="0" smtClean="0">
                <a:solidFill>
                  <a:schemeClr val="tx2"/>
                </a:solidFill>
                <a:cs typeface="Arial" charset="0"/>
              </a:rPr>
              <a:t> парадигми;</a:t>
            </a:r>
          </a:p>
          <a:p>
            <a:pPr>
              <a:buFont typeface="Arial" pitchFamily="34" charset="0"/>
              <a:buChar char="•"/>
            </a:pPr>
            <a:r>
              <a:rPr lang="uk-UA" dirty="0" smtClean="0">
                <a:solidFill>
                  <a:schemeClr val="tx2"/>
                </a:solidFill>
                <a:cs typeface="Arial" charset="0"/>
              </a:rPr>
              <a:t> </a:t>
            </a:r>
            <a:r>
              <a:rPr lang="uk-UA" dirty="0" smtClean="0">
                <a:solidFill>
                  <a:schemeClr val="tx2"/>
                </a:solidFill>
                <a:cs typeface="Arial" charset="0"/>
              </a:rPr>
              <a:t>надання </a:t>
            </a:r>
            <a:r>
              <a:rPr lang="uk-UA" dirty="0" smtClean="0">
                <a:solidFill>
                  <a:schemeClr val="tx2"/>
                </a:solidFill>
                <a:cs typeface="Arial" charset="0"/>
              </a:rPr>
              <a:t>свободи у діяльності вчителя;</a:t>
            </a:r>
          </a:p>
          <a:p>
            <a:pPr>
              <a:buFont typeface="Arial" pitchFamily="34" charset="0"/>
              <a:buChar char="•"/>
            </a:pPr>
            <a:r>
              <a:rPr lang="uk-UA" dirty="0" smtClean="0">
                <a:solidFill>
                  <a:schemeClr val="tx2"/>
                </a:solidFill>
                <a:cs typeface="Arial" charset="0"/>
              </a:rPr>
              <a:t> </a:t>
            </a:r>
            <a:r>
              <a:rPr lang="uk-UA" dirty="0" smtClean="0">
                <a:solidFill>
                  <a:schemeClr val="tx2"/>
                </a:solidFill>
                <a:cs typeface="Arial" charset="0"/>
              </a:rPr>
              <a:t>розвиток </a:t>
            </a:r>
            <a:r>
              <a:rPr lang="uk-UA" dirty="0" smtClean="0">
                <a:solidFill>
                  <a:schemeClr val="tx2"/>
                </a:solidFill>
                <a:cs typeface="Arial" charset="0"/>
              </a:rPr>
              <a:t>зацікавленості та підвищення мотивації учнів у навчанні;</a:t>
            </a:r>
          </a:p>
          <a:p>
            <a:pPr>
              <a:buFont typeface="Arial" pitchFamily="34" charset="0"/>
              <a:buChar char="•"/>
            </a:pPr>
            <a:r>
              <a:rPr lang="uk-UA" dirty="0" smtClean="0">
                <a:solidFill>
                  <a:schemeClr val="tx2"/>
                </a:solidFill>
                <a:cs typeface="Arial" charset="0"/>
              </a:rPr>
              <a:t> </a:t>
            </a:r>
            <a:r>
              <a:rPr lang="uk-UA" dirty="0" smtClean="0">
                <a:solidFill>
                  <a:schemeClr val="tx2"/>
                </a:solidFill>
                <a:cs typeface="Arial" charset="0"/>
              </a:rPr>
              <a:t>повага </a:t>
            </a:r>
            <a:r>
              <a:rPr lang="uk-UA" dirty="0" smtClean="0">
                <a:solidFill>
                  <a:schemeClr val="tx2"/>
                </a:solidFill>
                <a:cs typeface="Arial" charset="0"/>
              </a:rPr>
              <a:t>до гідності учня, до його прав;</a:t>
            </a:r>
          </a:p>
          <a:p>
            <a:pPr>
              <a:buFont typeface="Arial" pitchFamily="34" charset="0"/>
              <a:buChar char="•"/>
            </a:pPr>
            <a:r>
              <a:rPr lang="uk-UA" dirty="0" smtClean="0">
                <a:solidFill>
                  <a:schemeClr val="tx2"/>
                </a:solidFill>
                <a:cs typeface="Arial" charset="0"/>
              </a:rPr>
              <a:t> створення умов для саморозвитку і самовираження учнів.</a:t>
            </a:r>
          </a:p>
          <a:p>
            <a:pPr algn="ctr"/>
            <a:endParaRPr lang="uk-UA" b="1" dirty="0" smtClean="0">
              <a:solidFill>
                <a:schemeClr val="tx2"/>
              </a:solidFill>
              <a:cs typeface="Arial" charset="0"/>
            </a:endParaRPr>
          </a:p>
          <a:p>
            <a:pPr algn="ctr"/>
            <a:r>
              <a:rPr lang="uk-UA" b="1" dirty="0" smtClean="0">
                <a:solidFill>
                  <a:schemeClr val="tx2"/>
                </a:solidFill>
                <a:cs typeface="Arial" charset="0"/>
              </a:rPr>
              <a:t>Що спричинило зміни: </a:t>
            </a:r>
            <a:r>
              <a:rPr lang="uk-UA" dirty="0" smtClean="0">
                <a:solidFill>
                  <a:schemeClr val="tx2"/>
                </a:solidFill>
                <a:cs typeface="Arial" charset="0"/>
              </a:rPr>
              <a:t>цілей та підходів до навчання</a:t>
            </a:r>
          </a:p>
          <a:p>
            <a:endParaRPr lang="uk-UA"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cdn-images-1.medium.com/max/800/1*5VGVPHH4G_ArkfV9mACWMw.jpeg"/>
          <p:cNvPicPr>
            <a:picLocks noChangeAspect="1" noChangeArrowheads="1"/>
          </p:cNvPicPr>
          <p:nvPr/>
        </p:nvPicPr>
        <p:blipFill>
          <a:blip r:embed="rId2"/>
          <a:srcRect/>
          <a:stretch>
            <a:fillRect/>
          </a:stretch>
        </p:blipFill>
        <p:spPr bwMode="auto">
          <a:xfrm>
            <a:off x="336198" y="914400"/>
            <a:ext cx="8503002" cy="5257800"/>
          </a:xfrm>
          <a:prstGeom prst="rect">
            <a:avLst/>
          </a:prstGeom>
          <a:noFill/>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8530" y="5"/>
            <a:ext cx="8429934" cy="457196"/>
          </a:xfrm>
        </p:spPr>
        <p:txBody>
          <a:bodyPr>
            <a:normAutofit/>
          </a:bodyPr>
          <a:lstStyle/>
          <a:p>
            <a:pPr algn="ctr"/>
            <a:r>
              <a:rPr lang="ru-RU" sz="2200" b="1" dirty="0" err="1" smtClean="0"/>
              <a:t>Початкова</a:t>
            </a:r>
            <a:r>
              <a:rPr lang="ru-RU" sz="2200" b="1" dirty="0" smtClean="0"/>
              <a:t> та </a:t>
            </a:r>
            <a:r>
              <a:rPr lang="ru-RU" sz="2200" b="1" dirty="0" err="1" smtClean="0"/>
              <a:t>середня</a:t>
            </a:r>
            <a:r>
              <a:rPr lang="ru-RU" sz="2200" b="1" dirty="0" smtClean="0"/>
              <a:t> школа</a:t>
            </a:r>
            <a:endParaRPr lang="ru-RU" sz="2200" b="1" dirty="0"/>
          </a:p>
        </p:txBody>
      </p:sp>
      <p:sp>
        <p:nvSpPr>
          <p:cNvPr id="3" name="Текст 2"/>
          <p:cNvSpPr>
            <a:spLocks noGrp="1"/>
          </p:cNvSpPr>
          <p:nvPr>
            <p:ph type="body" sz="quarter" idx="10"/>
          </p:nvPr>
        </p:nvSpPr>
        <p:spPr/>
        <p:txBody>
          <a:bodyPr/>
          <a:lstStyle/>
          <a:p>
            <a:endParaRPr lang="ru-RU" dirty="0"/>
          </a:p>
        </p:txBody>
      </p:sp>
      <p:graphicFrame>
        <p:nvGraphicFramePr>
          <p:cNvPr id="4" name="Таблица 3"/>
          <p:cNvGraphicFramePr>
            <a:graphicFrameLocks noGrp="1"/>
          </p:cNvGraphicFramePr>
          <p:nvPr/>
        </p:nvGraphicFramePr>
        <p:xfrm>
          <a:off x="0" y="457200"/>
          <a:ext cx="9144000" cy="6459852"/>
        </p:xfrm>
        <a:graphic>
          <a:graphicData uri="http://schemas.openxmlformats.org/drawingml/2006/table">
            <a:tbl>
              <a:tblPr firstRow="1" bandRow="1">
                <a:tableStyleId>{5C22544A-7EE6-4342-B048-85BDC9FD1C3A}</a:tableStyleId>
              </a:tblPr>
              <a:tblGrid>
                <a:gridCol w="4495800"/>
                <a:gridCol w="4648200"/>
              </a:tblGrid>
              <a:tr h="685800">
                <a:tc gridSpan="2">
                  <a:txBody>
                    <a:bodyPr/>
                    <a:lstStyle/>
                    <a:p>
                      <a:pPr algn="ctr"/>
                      <a:r>
                        <a:rPr lang="uk-UA" sz="2000" dirty="0" smtClean="0">
                          <a:solidFill>
                            <a:schemeClr val="tx2"/>
                          </a:solidFill>
                        </a:rPr>
                        <a:t>Переглянуто</a:t>
                      </a:r>
                      <a:r>
                        <a:rPr lang="uk-UA" sz="2000" baseline="0" dirty="0" smtClean="0">
                          <a:solidFill>
                            <a:schemeClr val="tx2"/>
                          </a:solidFill>
                        </a:rPr>
                        <a:t> у стислі терміни програми (видалено дублювання, усунено зайву інформацію, запроваджено компетентнісний підхід)</a:t>
                      </a:r>
                      <a:endParaRPr lang="ru-RU" sz="2000" dirty="0">
                        <a:solidFill>
                          <a:schemeClr val="tx2"/>
                        </a:solidFill>
                      </a:endParaRPr>
                    </a:p>
                  </a:txBody>
                  <a:tcPr marT="60960" marB="60960"/>
                </a:tc>
                <a:tc hMerge="1">
                  <a:txBody>
                    <a:bodyPr/>
                    <a:lstStyle/>
                    <a:p>
                      <a:endParaRPr lang="ru-RU" dirty="0"/>
                    </a:p>
                  </a:txBody>
                  <a:tcPr/>
                </a:tc>
              </a:tr>
              <a:tr h="767122">
                <a:tc>
                  <a:txBody>
                    <a:bodyPr/>
                    <a:lstStyle/>
                    <a:p>
                      <a:r>
                        <a:rPr lang="uk-UA" sz="2200" dirty="0" smtClean="0"/>
                        <a:t>Максимальне</a:t>
                      </a:r>
                      <a:r>
                        <a:rPr lang="uk-UA" sz="2200" baseline="0" dirty="0" smtClean="0"/>
                        <a:t> залучення вчителів-практиків</a:t>
                      </a:r>
                      <a:endParaRPr lang="ru-RU" sz="2200" dirty="0"/>
                    </a:p>
                  </a:txBody>
                  <a:tcPr marT="60960" marB="609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altLang="en-US" sz="2200" dirty="0" smtClean="0">
                          <a:cs typeface="Arial" charset="0"/>
                        </a:rPr>
                        <a:t>два етапи обговорення - </a:t>
                      </a:r>
                      <a:r>
                        <a:rPr lang="en-US" altLang="en-US" sz="2200" dirty="0" smtClean="0">
                          <a:cs typeface="Arial" charset="0"/>
                        </a:rPr>
                        <a:t>8236</a:t>
                      </a:r>
                      <a:r>
                        <a:rPr lang="uk-UA" altLang="en-US" sz="2200" dirty="0" smtClean="0">
                          <a:cs typeface="Arial" charset="0"/>
                        </a:rPr>
                        <a:t> коментарів від</a:t>
                      </a:r>
                      <a:r>
                        <a:rPr lang="en-US" altLang="en-US" sz="2200" dirty="0" smtClean="0">
                          <a:cs typeface="Arial" charset="0"/>
                        </a:rPr>
                        <a:t> 4015</a:t>
                      </a:r>
                      <a:r>
                        <a:rPr lang="uk-UA" altLang="en-US" sz="2200" dirty="0" smtClean="0">
                          <a:cs typeface="Arial" charset="0"/>
                        </a:rPr>
                        <a:t> учасників</a:t>
                      </a:r>
                      <a:endParaRPr lang="ru-RU" sz="2200" dirty="0"/>
                    </a:p>
                  </a:txBody>
                  <a:tcPr marT="60960" marB="60960"/>
                </a:tc>
              </a:tr>
              <a:tr h="1091673">
                <a:tc>
                  <a:txBody>
                    <a:bodyPr/>
                    <a:lstStyle/>
                    <a:p>
                      <a:r>
                        <a:rPr lang="uk-UA" sz="2200" dirty="0" smtClean="0"/>
                        <a:t>Застосування он-лайн технологій для опрацювання значних масивів інформації</a:t>
                      </a:r>
                      <a:endParaRPr lang="ru-RU" sz="2200" dirty="0"/>
                    </a:p>
                  </a:txBody>
                  <a:tcPr marT="60960" marB="609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altLang="en-US" sz="2200" dirty="0" smtClean="0">
                          <a:cs typeface="Arial" charset="0"/>
                        </a:rPr>
                        <a:t>Розміщено</a:t>
                      </a:r>
                      <a:r>
                        <a:rPr lang="uk-UA" altLang="en-US" sz="2200" baseline="0" dirty="0" smtClean="0">
                          <a:cs typeface="Arial" charset="0"/>
                        </a:rPr>
                        <a:t> </a:t>
                      </a:r>
                      <a:r>
                        <a:rPr lang="uk-UA" altLang="en-US" sz="2200" dirty="0" smtClean="0">
                          <a:cs typeface="Arial" charset="0"/>
                        </a:rPr>
                        <a:t>додаткові навчальні матеріали на відкритій </a:t>
                      </a:r>
                      <a:r>
                        <a:rPr lang="uk-UA" altLang="en-US" sz="2200" dirty="0" err="1" smtClean="0">
                          <a:cs typeface="Arial" charset="0"/>
                        </a:rPr>
                        <a:t>інтернет-платформі</a:t>
                      </a:r>
                      <a:r>
                        <a:rPr lang="uk-UA" altLang="en-US" sz="2200" dirty="0" smtClean="0">
                          <a:cs typeface="Arial" charset="0"/>
                        </a:rPr>
                        <a:t> – </a:t>
                      </a:r>
                      <a:r>
                        <a:rPr lang="en-US" altLang="en-US" sz="2200" dirty="0" smtClean="0">
                          <a:cs typeface="Arial" charset="0"/>
                          <a:hlinkClick r:id=""/>
                        </a:rPr>
                        <a:t>www.ed-era.com</a:t>
                      </a:r>
                      <a:r>
                        <a:rPr lang="en-US" altLang="en-US" sz="2200" baseline="0" dirty="0" smtClean="0">
                          <a:cs typeface="Arial" charset="0"/>
                        </a:rPr>
                        <a:t> </a:t>
                      </a:r>
                      <a:endParaRPr lang="ru-RU" sz="2200" dirty="0"/>
                    </a:p>
                  </a:txBody>
                  <a:tcPr marT="60960" marB="60960"/>
                </a:tc>
              </a:tr>
              <a:tr h="853440">
                <a:tc>
                  <a:txBody>
                    <a:bodyPr/>
                    <a:lstStyle/>
                    <a:p>
                      <a:r>
                        <a:rPr lang="uk-UA" sz="2200" dirty="0" smtClean="0"/>
                        <a:t>Побудова довіри між МОНУ</a:t>
                      </a:r>
                      <a:r>
                        <a:rPr lang="uk-UA" sz="2200" baseline="0" dirty="0" smtClean="0"/>
                        <a:t> та педагогами</a:t>
                      </a:r>
                      <a:endParaRPr lang="ru-RU" sz="2200" dirty="0"/>
                    </a:p>
                  </a:txBody>
                  <a:tcPr marT="60960" marB="609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2200" dirty="0" smtClean="0">
                          <a:cs typeface="Arial" charset="0"/>
                        </a:rPr>
                        <a:t>Наближення</a:t>
                      </a:r>
                      <a:r>
                        <a:rPr lang="uk-UA" sz="2200" baseline="0" dirty="0" smtClean="0">
                          <a:cs typeface="Arial" charset="0"/>
                        </a:rPr>
                        <a:t> до потреб педагогів та керівників шкіл</a:t>
                      </a:r>
                      <a:endParaRPr lang="ru-RU" sz="2200" dirty="0"/>
                    </a:p>
                  </a:txBody>
                  <a:tcPr marT="60960" marB="60960"/>
                </a:tc>
              </a:tr>
              <a:tr h="944880">
                <a:tc>
                  <a:txBody>
                    <a:bodyPr/>
                    <a:lstStyle/>
                    <a:p>
                      <a:r>
                        <a:rPr lang="uk-UA" sz="2200" dirty="0" smtClean="0"/>
                        <a:t>Залучення</a:t>
                      </a:r>
                      <a:r>
                        <a:rPr lang="uk-UA" sz="2200" baseline="0" dirty="0" smtClean="0"/>
                        <a:t> експертів та громадськості</a:t>
                      </a:r>
                      <a:endParaRPr lang="ru-RU" sz="2200" dirty="0"/>
                    </a:p>
                  </a:txBody>
                  <a:tcPr marT="60960" marB="60960"/>
                </a:tc>
                <a:tc>
                  <a:txBody>
                    <a:bodyPr/>
                    <a:lstStyle/>
                    <a:p>
                      <a:r>
                        <a:rPr lang="uk-UA" altLang="en-US" sz="2200" dirty="0" smtClean="0">
                          <a:cs typeface="Arial" charset="0"/>
                        </a:rPr>
                        <a:t>Зміни внесені у 13 програм 1-4 класів: українською мовою навчання</a:t>
                      </a:r>
                      <a:endParaRPr lang="ru-RU" sz="2200" dirty="0"/>
                    </a:p>
                  </a:txBody>
                  <a:tcPr marT="60960" marB="60960"/>
                </a:tc>
              </a:tr>
              <a:tr h="1826892">
                <a:tc>
                  <a:txBody>
                    <a:bodyPr/>
                    <a:lstStyle/>
                    <a:p>
                      <a:r>
                        <a:rPr lang="en-US" sz="2200" dirty="0" smtClean="0">
                          <a:hlinkClick r:id=""/>
                        </a:rPr>
                        <a:t>https://www.ed-era.com/</a:t>
                      </a:r>
                      <a:r>
                        <a:rPr lang="uk-UA" sz="2200" dirty="0" smtClean="0"/>
                        <a:t> - оновлені програми, поради експертів, вільний доступ до матеріалів,</a:t>
                      </a:r>
                      <a:r>
                        <a:rPr lang="uk-UA" sz="2200" baseline="0" dirty="0" smtClean="0"/>
                        <a:t> </a:t>
                      </a:r>
                      <a:r>
                        <a:rPr lang="uk-UA" sz="2200" baseline="0" dirty="0" err="1" smtClean="0"/>
                        <a:t>відеозвернення</a:t>
                      </a:r>
                      <a:endParaRPr lang="ru-RU" sz="2200" dirty="0"/>
                    </a:p>
                  </a:txBody>
                  <a:tcPr marT="60960" marB="60960"/>
                </a:tc>
                <a:tc>
                  <a:txBody>
                    <a:bodyPr/>
                    <a:lstStyle/>
                    <a:p>
                      <a:r>
                        <a:rPr lang="uk-UA" altLang="en-US" sz="2200" dirty="0" smtClean="0">
                          <a:cs typeface="Arial" charset="0"/>
                        </a:rPr>
                        <a:t>Особлива увага приділена створенню умов для вивчення і засвоєння ядра знань з математики, української мови та іноземної мови</a:t>
                      </a:r>
                      <a:endParaRPr lang="ru-RU" sz="2200" dirty="0"/>
                    </a:p>
                  </a:txBody>
                  <a:tcPr marT="60960" marB="60960"/>
                </a:tc>
              </a:tr>
            </a:tbl>
          </a:graphicData>
        </a:graphic>
      </p:graphicFrame>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743712"/>
          </a:xfrm>
        </p:spPr>
        <p:txBody>
          <a:bodyPr>
            <a:normAutofit fontScale="90000"/>
          </a:bodyPr>
          <a:lstStyle/>
          <a:p>
            <a:r>
              <a:rPr lang="uk-UA" b="1" dirty="0" smtClean="0"/>
              <a:t>Початкова та </a:t>
            </a:r>
            <a:r>
              <a:rPr lang="uk-UA" b="1" dirty="0" smtClean="0"/>
              <a:t>основна </a:t>
            </a:r>
            <a:r>
              <a:rPr lang="uk-UA" b="1" dirty="0" smtClean="0"/>
              <a:t>школа</a:t>
            </a:r>
            <a:endParaRPr lang="uk-UA" dirty="0"/>
          </a:p>
        </p:txBody>
      </p:sp>
      <p:sp>
        <p:nvSpPr>
          <p:cNvPr id="3" name="Текст 2"/>
          <p:cNvSpPr>
            <a:spLocks noGrp="1"/>
          </p:cNvSpPr>
          <p:nvPr>
            <p:ph type="body" sz="quarter" idx="10"/>
          </p:nvPr>
        </p:nvSpPr>
        <p:spPr/>
        <p:txBody>
          <a:bodyPr>
            <a:normAutofit fontScale="92500"/>
          </a:bodyPr>
          <a:lstStyle/>
          <a:p>
            <a:pPr>
              <a:buFont typeface="Arial" pitchFamily="34" charset="0"/>
              <a:buChar char="•"/>
            </a:pPr>
            <a:r>
              <a:rPr lang="uk-UA" dirty="0" smtClean="0">
                <a:solidFill>
                  <a:schemeClr val="tx2"/>
                </a:solidFill>
              </a:rPr>
              <a:t>2015-2016 рр. робота над Концепцією Нової української школи представлена у серпні 2016 Міністром освіти і науки України;</a:t>
            </a:r>
          </a:p>
          <a:p>
            <a:pPr>
              <a:buFont typeface="Arial" pitchFamily="34" charset="0"/>
              <a:buChar char="•"/>
            </a:pPr>
            <a:r>
              <a:rPr lang="uk-UA" dirty="0" smtClean="0">
                <a:solidFill>
                  <a:schemeClr val="tx2"/>
                </a:solidFill>
              </a:rPr>
              <a:t> </a:t>
            </a:r>
            <a:r>
              <a:rPr lang="uk-UA" dirty="0" smtClean="0">
                <a:solidFill>
                  <a:schemeClr val="tx2"/>
                </a:solidFill>
              </a:rPr>
              <a:t>робота </a:t>
            </a:r>
            <a:r>
              <a:rPr lang="uk-UA" dirty="0" smtClean="0">
                <a:solidFill>
                  <a:schemeClr val="tx2"/>
                </a:solidFill>
              </a:rPr>
              <a:t>над концепцією стандарту нової української школи (громадське обговорення на сайті </a:t>
            </a:r>
            <a:r>
              <a:rPr lang="uk-UA" dirty="0" smtClean="0">
                <a:solidFill>
                  <a:schemeClr val="tx2"/>
                </a:solidFill>
              </a:rPr>
              <a:t>МОН України</a:t>
            </a:r>
            <a:r>
              <a:rPr lang="uk-UA" dirty="0" smtClean="0">
                <a:solidFill>
                  <a:schemeClr val="tx2"/>
                </a:solidFill>
              </a:rPr>
              <a:t>);</a:t>
            </a:r>
          </a:p>
          <a:p>
            <a:pPr>
              <a:buFont typeface="Arial" pitchFamily="34" charset="0"/>
              <a:buChar char="•"/>
            </a:pPr>
            <a:r>
              <a:rPr lang="uk-UA" dirty="0" smtClean="0">
                <a:solidFill>
                  <a:schemeClr val="tx2"/>
                </a:solidFill>
              </a:rPr>
              <a:t> робочі групи з розроблення стандартів середньої освіти (експерти, вчителі, представники громадськості та </a:t>
            </a:r>
            <a:r>
              <a:rPr lang="uk-UA" dirty="0" smtClean="0">
                <a:solidFill>
                  <a:schemeClr val="tx2"/>
                </a:solidFill>
              </a:rPr>
              <a:t>ЗМІ), </a:t>
            </a:r>
            <a:r>
              <a:rPr lang="uk-UA" dirty="0" smtClean="0">
                <a:solidFill>
                  <a:schemeClr val="tx2"/>
                </a:solidFill>
              </a:rPr>
              <a:t>продовження роботи з рекомендаціями щодо стандартів середньої освіти (2017 р);</a:t>
            </a:r>
          </a:p>
          <a:p>
            <a:endParaRPr lang="uk-UA" dirty="0"/>
          </a:p>
        </p:txBody>
      </p:sp>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Другая 2">
      <a:dk1>
        <a:sysClr val="windowText" lastClr="000000"/>
      </a:dk1>
      <a:lt1>
        <a:sysClr val="window" lastClr="FFFFFF"/>
      </a:lt1>
      <a:dk2>
        <a:srgbClr val="387025"/>
      </a:dk2>
      <a:lt2>
        <a:srgbClr val="DBF5F9"/>
      </a:lt2>
      <a:accent1>
        <a:srgbClr val="7CCA62"/>
      </a:accent1>
      <a:accent2>
        <a:srgbClr val="A9A100"/>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TotalTime>
  <Words>832</Words>
  <PresentationFormat>Экран (4:3)</PresentationFormat>
  <Paragraphs>108</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Поток</vt:lpstr>
      <vt:lpstr>Нова українська школа:  компетентнісно спрямована середня освіта</vt:lpstr>
      <vt:lpstr>Реформа освіти</vt:lpstr>
      <vt:lpstr>Уряд затвердив політичну пропозицію МОН України щодо реформування загальної середньої освіти на період до 2019 р. (грудень 2016 р.)</vt:lpstr>
      <vt:lpstr>Слайд 4</vt:lpstr>
      <vt:lpstr>Слайд 5</vt:lpstr>
      <vt:lpstr>Основні характеристики сучасної реформи середньої освіти в Україні</vt:lpstr>
      <vt:lpstr>Слайд 7</vt:lpstr>
      <vt:lpstr>Початкова та середня школа</vt:lpstr>
      <vt:lpstr>Початкова та основна школа</vt:lpstr>
      <vt:lpstr>Нова українська школа</vt:lpstr>
      <vt:lpstr>Слайд 11</vt:lpstr>
      <vt:lpstr> Організація економічного співробітництва та розвитку  (проект  DeSeCo)</vt:lpstr>
      <vt:lpstr>Рада Європи, 2016</vt:lpstr>
      <vt:lpstr>Рекомендація Європейського парламенту та ради щодо ключових компетентностей впродовж життя</vt:lpstr>
      <vt:lpstr>Узагальнене визначення</vt:lpstr>
      <vt:lpstr>Основні характеристики ключових компетентностей </vt:lpstr>
      <vt:lpstr>Європейські орієнтири та рамки</vt:lpstr>
      <vt:lpstr>Рамка цифрової компетентності  для громадян 2.0 : ключові галузі</vt:lpstr>
      <vt:lpstr>Чим є і чим не є рамкові документи</vt:lpstr>
      <vt:lpstr>Слайд 20</vt:lpstr>
      <vt:lpstr>Дякую за увагу!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Нова українська школа:  компетентнісно спрямована середня освіта</dc:title>
  <dc:creator>Oksana</dc:creator>
  <cp:lastModifiedBy>Oksana</cp:lastModifiedBy>
  <cp:revision>18</cp:revision>
  <dcterms:created xsi:type="dcterms:W3CDTF">2017-03-27T16:39:45Z</dcterms:created>
  <dcterms:modified xsi:type="dcterms:W3CDTF">2017-03-27T18:17:35Z</dcterms:modified>
</cp:coreProperties>
</file>