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4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17" autoAdjust="0"/>
    <p:restoredTop sz="90929"/>
  </p:normalViewPr>
  <p:slideViewPr>
    <p:cSldViewPr snapToGrid="0">
      <p:cViewPr>
        <p:scale>
          <a:sx n="80" d="100"/>
          <a:sy n="80" d="100"/>
        </p:scale>
        <p:origin x="-1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Скористались опитувальником на визначення ГДН</c:v>
                </c:pt>
              </c:strCache>
            </c:strRef>
          </c:tx>
          <c:spPr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Діяльність учасників на курсі (осіб)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D-4A89-BEDB-2C478E272D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Частково пройшли курс</c:v>
                </c:pt>
              </c:strCache>
            </c:strRef>
          </c:tx>
          <c:spPr>
            <a:pattFill prst="dash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Діяльність учасників на курсі (осіб)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ED-4A89-BEDB-2C478E272D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Повністю пройшли курс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Діяльність учасників на курсі (осіб)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ED-4A89-BEDB-2C478E272D5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Всього зареєстованих на курсі</c:v>
                </c:pt>
              </c:strCache>
            </c:strRef>
          </c:tx>
          <c:spPr>
            <a:pattFill prst="nar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Діяльність учасників на курсі (осіб)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ED-4A89-BEDB-2C478E272D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92851200"/>
        <c:axId val="100139776"/>
      </c:barChart>
      <c:catAx>
        <c:axId val="928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39776"/>
        <c:crosses val="autoZero"/>
        <c:auto val="1"/>
        <c:lblAlgn val="ctr"/>
        <c:lblOffset val="100"/>
        <c:noMultiLvlLbl val="0"/>
      </c:catAx>
      <c:valAx>
        <c:axId val="10013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512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6307082142841176E-2"/>
          <c:y val="0.76178503741622872"/>
          <c:w val="0.92101427696325011"/>
          <c:h val="0.21836384595846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7772400" cy="609600"/>
          </a:xfr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21B181-735B-40B0-8BBB-FA67AA9F534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F6A2-D27C-4F46-A155-5B88EE9A8F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066543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016-FE81-41CA-86B1-19923064525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93778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880A-E422-44C0-9172-CAA52E913A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456446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0C3B-A9E1-4B1D-9702-D8FBD1FE1CC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602281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9A7A0-2058-4DC4-8771-D97F71A61D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709050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446F-F873-48BC-B2FC-B18C9F2221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189014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820E-C7B0-410C-8D31-16C972A9C1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8068648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C382-71A1-475C-A902-8CD33841F5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947903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6A5C1-F1C7-4C8F-843D-EE3AD6D314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813709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6D16B-7ADF-49F4-8595-835DD941F9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417678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89FCE1-C9DF-4929-9AC9-BD512C4AC71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rgbClr val="5B84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rgbClr val="5B84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 kern="1200">
          <a:solidFill>
            <a:srgbClr val="5B84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 kern="1200">
          <a:solidFill>
            <a:srgbClr val="5B84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 kern="1200">
          <a:solidFill>
            <a:srgbClr val="5B84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6" y="3551583"/>
            <a:ext cx="3306417" cy="33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785" y="5012372"/>
            <a:ext cx="8434316" cy="1349148"/>
          </a:xfrm>
        </p:spPr>
        <p:txBody>
          <a:bodyPr/>
          <a:lstStyle/>
          <a:p>
            <a:pPr algn="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Петренко Л.М.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доктор педагогічних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наук, старший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науковий співробітник,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учений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секретар Інституту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професійно-технічної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освіти </a:t>
            </a:r>
            <a:b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НАПН України</a:t>
            </a:r>
            <a:endParaRPr lang="en-US" altLang="ru-RU" sz="24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420" y="1316201"/>
            <a:ext cx="8802807" cy="2715704"/>
          </a:xfrm>
          <a:prstGeom prst="rect">
            <a:avLst/>
          </a:prstGeom>
        </p:spPr>
        <p:txBody>
          <a:bodyPr wrap="square" lIns="3600" tIns="3600" rIns="3600" bIns="36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Експертне оцінювання </a:t>
            </a:r>
            <a:endParaRPr lang="uk-UA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r>
              <a:rPr lang="uk-UA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 </a:t>
            </a:r>
            <a:r>
              <a:rPr lang="uk-UA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управлінні професійно-технічними навчальними закладами</a:t>
            </a:r>
            <a:endParaRPr lang="en-US" altLang="ru-RU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82" y="9857"/>
            <a:ext cx="8925635" cy="142500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Комплекс методів експертного оцінювання результатів діяльності учасників </a:t>
            </a:r>
            <a:r>
              <a:rPr lang="uk-UA" sz="2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навчально-виховного </a:t>
            </a:r>
            <a:r>
              <a:rPr lang="uk-UA" sz="26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процесу</a:t>
            </a:r>
            <a:endParaRPr lang="en-US" altLang="ru-RU" sz="2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0890889"/>
              </p:ext>
            </p:extLst>
          </p:nvPr>
        </p:nvGraphicFramePr>
        <p:xfrm flipV="1">
          <a:off x="0" y="-45719"/>
          <a:ext cx="559117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6" name="Picture 4" descr="Z:\newtek\_backgrounds_1.02\Tim\PP template sample\blue_glo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4389" y="1434860"/>
            <a:ext cx="9125328" cy="5556490"/>
            <a:chOff x="924" y="1144"/>
            <a:chExt cx="15333" cy="976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24" y="1144"/>
              <a:ext cx="15333" cy="9769"/>
              <a:chOff x="924" y="1144"/>
              <a:chExt cx="15333" cy="9769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924" y="1602"/>
                <a:ext cx="15333" cy="9311"/>
                <a:chOff x="684" y="1362"/>
                <a:chExt cx="15333" cy="9311"/>
              </a:xfrm>
            </p:grpSpPr>
            <p:sp>
              <p:nvSpPr>
                <p:cNvPr id="12" name="Rectangle 5"/>
                <p:cNvSpPr>
                  <a:spLocks noChangeArrowheads="1"/>
                </p:cNvSpPr>
                <p:nvPr/>
              </p:nvSpPr>
              <p:spPr bwMode="auto">
                <a:xfrm>
                  <a:off x="912" y="1743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Методи індивідуальної експертизи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Rectangle 6"/>
                <p:cNvSpPr>
                  <a:spLocks noChangeArrowheads="1"/>
                </p:cNvSpPr>
                <p:nvPr/>
              </p:nvSpPr>
              <p:spPr bwMode="auto">
                <a:xfrm>
                  <a:off x="4674" y="1743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Методи групової експертизи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Rectangle 7"/>
                <p:cNvSpPr>
                  <a:spLocks noChangeArrowheads="1"/>
                </p:cNvSpPr>
                <p:nvPr/>
              </p:nvSpPr>
              <p:spPr bwMode="auto">
                <a:xfrm>
                  <a:off x="8297" y="1743"/>
                  <a:ext cx="3619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Методи (колективної) фронтальної експертизи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2109" y="1743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Методи зовнішньої експертизи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Rectangle 9"/>
                <p:cNvSpPr>
                  <a:spLocks noChangeArrowheads="1"/>
                </p:cNvSpPr>
                <p:nvPr/>
              </p:nvSpPr>
              <p:spPr bwMode="auto">
                <a:xfrm>
                  <a:off x="912" y="9153"/>
                  <a:ext cx="3363" cy="6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Аналіз продуктів дитячої діяльності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3510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Інтерв</a:t>
                  </a:r>
                  <a:r>
                    <a:rPr kumimoji="0" lang="en-US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’</a:t>
                  </a: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ю, бесіда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11"/>
                <p:cNvSpPr>
                  <a:spLocks noChangeArrowheads="1"/>
                </p:cNvSpPr>
                <p:nvPr/>
              </p:nvSpPr>
              <p:spPr bwMode="auto">
                <a:xfrm>
                  <a:off x="912" y="7158"/>
                  <a:ext cx="3363" cy="6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Педагогічна діагностика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12"/>
                <p:cNvSpPr>
                  <a:spLocks noChangeArrowheads="1"/>
                </p:cNvSpPr>
                <p:nvPr/>
              </p:nvSpPr>
              <p:spPr bwMode="auto">
                <a:xfrm>
                  <a:off x="912" y="6246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Незалежні характеристики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5676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Рейтинг-тест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ectangle 14"/>
                <p:cNvSpPr>
                  <a:spLocks noChangeArrowheads="1"/>
                </p:cNvSpPr>
                <p:nvPr/>
              </p:nvSpPr>
              <p:spPr bwMode="auto">
                <a:xfrm>
                  <a:off x="912" y="5163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 експертних оцінок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912" y="4650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Парне порівняння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16"/>
                <p:cNvSpPr>
                  <a:spLocks noChangeArrowheads="1"/>
                </p:cNvSpPr>
                <p:nvPr/>
              </p:nvSpPr>
              <p:spPr bwMode="auto">
                <a:xfrm>
                  <a:off x="912" y="4080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 полярних профілів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ectangle 17"/>
                <p:cNvSpPr>
                  <a:spLocks noChangeArrowheads="1"/>
                </p:cNvSpPr>
                <p:nvPr/>
              </p:nvSpPr>
              <p:spPr bwMode="auto">
                <a:xfrm>
                  <a:off x="912" y="7956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Тести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Rectangle 18"/>
                <p:cNvSpPr>
                  <a:spLocks noChangeArrowheads="1"/>
                </p:cNvSpPr>
                <p:nvPr/>
              </p:nvSpPr>
              <p:spPr bwMode="auto">
                <a:xfrm>
                  <a:off x="912" y="8526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Самооцінка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19"/>
                <p:cNvSpPr>
                  <a:spLocks noChangeArrowheads="1"/>
                </p:cNvSpPr>
                <p:nvPr/>
              </p:nvSpPr>
              <p:spPr bwMode="auto">
                <a:xfrm>
                  <a:off x="912" y="2883"/>
                  <a:ext cx="3363" cy="3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Анкетування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20"/>
                <p:cNvSpPr>
                  <a:spLocks noChangeArrowheads="1"/>
                </p:cNvSpPr>
                <p:nvPr/>
              </p:nvSpPr>
              <p:spPr bwMode="auto">
                <a:xfrm>
                  <a:off x="4674" y="2883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Соціометрія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Rectangle 21"/>
                <p:cNvSpPr>
                  <a:spLocks noChangeArrowheads="1"/>
                </p:cNvSpPr>
                <p:nvPr/>
              </p:nvSpPr>
              <p:spPr bwMode="auto">
                <a:xfrm>
                  <a:off x="4674" y="3681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Референтометрія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22"/>
                <p:cNvSpPr>
                  <a:spLocks noChangeArrowheads="1"/>
                </p:cNvSpPr>
                <p:nvPr/>
              </p:nvSpPr>
              <p:spPr bwMode="auto">
                <a:xfrm>
                  <a:off x="4674" y="4677"/>
                  <a:ext cx="3363" cy="7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Організаційно-діяльнісна</a:t>
                  </a:r>
                  <a:r>
                    <a:rPr kumimoji="0" lang="ru-RU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ru-RU" altLang="ru-RU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гра</a:t>
                  </a: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23"/>
                <p:cNvSpPr>
                  <a:spLocks noChangeArrowheads="1"/>
                </p:cNvSpPr>
                <p:nvPr/>
              </p:nvSpPr>
              <p:spPr bwMode="auto">
                <a:xfrm>
                  <a:off x="4674" y="5832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Мозкова атака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Rectangle 24"/>
                <p:cNvSpPr>
                  <a:spLocks noChangeArrowheads="1"/>
                </p:cNvSpPr>
                <p:nvPr/>
              </p:nvSpPr>
              <p:spPr bwMode="auto">
                <a:xfrm>
                  <a:off x="4674" y="6714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Метод синектики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8493" y="2883"/>
                  <a:ext cx="3363" cy="6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Морфологічний експертний метод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3" name="Rectangle 26"/>
                <p:cNvSpPr>
                  <a:spLocks noChangeArrowheads="1"/>
                </p:cNvSpPr>
                <p:nvPr/>
              </p:nvSpPr>
              <p:spPr bwMode="auto">
                <a:xfrm>
                  <a:off x="8493" y="5562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Педагогічне спостереження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7" name="Rectangle 27"/>
                <p:cNvSpPr>
                  <a:spLocks noChangeArrowheads="1"/>
                </p:cNvSpPr>
                <p:nvPr/>
              </p:nvSpPr>
              <p:spPr bwMode="auto">
                <a:xfrm>
                  <a:off x="8493" y="4821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Педагогічна кваліметрія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8" name="Rectangle 28"/>
                <p:cNvSpPr>
                  <a:spLocks noChangeArrowheads="1"/>
                </p:cNvSpPr>
                <p:nvPr/>
              </p:nvSpPr>
              <p:spPr bwMode="auto">
                <a:xfrm>
                  <a:off x="8493" y="3852"/>
                  <a:ext cx="3363" cy="74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Педагогічний консиліум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9" name="Rectangle 29"/>
                <p:cNvSpPr>
                  <a:spLocks noChangeArrowheads="1"/>
                </p:cNvSpPr>
                <p:nvPr/>
              </p:nvSpPr>
              <p:spPr bwMode="auto">
                <a:xfrm>
                  <a:off x="8493" y="6531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Дискусія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0" name="Rectangle 30"/>
                <p:cNvSpPr>
                  <a:spLocks noChangeArrowheads="1"/>
                </p:cNvSpPr>
                <p:nvPr/>
              </p:nvSpPr>
              <p:spPr bwMode="auto">
                <a:xfrm>
                  <a:off x="12109" y="5847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Атестація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1" name="Rectangle 31"/>
                <p:cNvSpPr>
                  <a:spLocks noChangeArrowheads="1"/>
                </p:cNvSpPr>
                <p:nvPr/>
              </p:nvSpPr>
              <p:spPr bwMode="auto">
                <a:xfrm>
                  <a:off x="12109" y="4887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Вимірювання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2" name="Rectangle 32"/>
                <p:cNvSpPr>
                  <a:spLocks noChangeArrowheads="1"/>
                </p:cNvSpPr>
                <p:nvPr/>
              </p:nvSpPr>
              <p:spPr bwMode="auto">
                <a:xfrm>
                  <a:off x="12109" y="3738"/>
                  <a:ext cx="3363" cy="85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Моніторинг якості навчання</a:t>
                  </a:r>
                  <a:endParaRPr kumimoji="0" lang="uk-UA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3" name="Rectangle 33"/>
                <p:cNvSpPr>
                  <a:spLocks noChangeArrowheads="1"/>
                </p:cNvSpPr>
                <p:nvPr/>
              </p:nvSpPr>
              <p:spPr bwMode="auto">
                <a:xfrm>
                  <a:off x="12109" y="2883"/>
                  <a:ext cx="3363" cy="5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ru-RU" sz="13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Моделювання</a:t>
                  </a:r>
                  <a:endParaRPr kumimoji="0" lang="uk-UA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4" name="Rectangle 34"/>
                <p:cNvSpPr>
                  <a:spLocks noChangeArrowheads="1"/>
                </p:cNvSpPr>
                <p:nvPr/>
              </p:nvSpPr>
              <p:spPr bwMode="auto">
                <a:xfrm>
                  <a:off x="7296" y="9438"/>
                  <a:ext cx="3363" cy="6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Результати навчання учнів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05" name="Line 35"/>
                <p:cNvSpPr>
                  <a:spLocks noChangeShapeType="1"/>
                </p:cNvSpPr>
                <p:nvPr/>
              </p:nvSpPr>
              <p:spPr bwMode="auto">
                <a:xfrm>
                  <a:off x="2508" y="1515"/>
                  <a:ext cx="1145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06" name="Line 36"/>
                <p:cNvSpPr>
                  <a:spLocks noChangeShapeType="1"/>
                </p:cNvSpPr>
                <p:nvPr/>
              </p:nvSpPr>
              <p:spPr bwMode="auto">
                <a:xfrm>
                  <a:off x="2508" y="1515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07" name="Line 37"/>
                <p:cNvSpPr>
                  <a:spLocks noChangeShapeType="1"/>
                </p:cNvSpPr>
                <p:nvPr/>
              </p:nvSpPr>
              <p:spPr bwMode="auto">
                <a:xfrm>
                  <a:off x="6327" y="1515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08" name="Line 38"/>
                <p:cNvSpPr>
                  <a:spLocks noChangeShapeType="1"/>
                </p:cNvSpPr>
                <p:nvPr/>
              </p:nvSpPr>
              <p:spPr bwMode="auto">
                <a:xfrm>
                  <a:off x="10089" y="1515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09" name="Line 39"/>
                <p:cNvSpPr>
                  <a:spLocks noChangeShapeType="1"/>
                </p:cNvSpPr>
                <p:nvPr/>
              </p:nvSpPr>
              <p:spPr bwMode="auto">
                <a:xfrm>
                  <a:off x="13965" y="1515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0" name="Line 40"/>
                <p:cNvSpPr>
                  <a:spLocks noChangeShapeType="1"/>
                </p:cNvSpPr>
                <p:nvPr/>
              </p:nvSpPr>
              <p:spPr bwMode="auto">
                <a:xfrm>
                  <a:off x="2508" y="2484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684" y="2655"/>
                  <a:ext cx="182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2" name="Line 42"/>
                <p:cNvSpPr>
                  <a:spLocks noChangeShapeType="1"/>
                </p:cNvSpPr>
                <p:nvPr/>
              </p:nvSpPr>
              <p:spPr bwMode="auto">
                <a:xfrm>
                  <a:off x="684" y="2655"/>
                  <a:ext cx="0" cy="73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3" name="Line 43"/>
                <p:cNvSpPr>
                  <a:spLocks noChangeShapeType="1"/>
                </p:cNvSpPr>
                <p:nvPr/>
              </p:nvSpPr>
              <p:spPr bwMode="auto">
                <a:xfrm>
                  <a:off x="684" y="10008"/>
                  <a:ext cx="6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4" name="Line 44"/>
                <p:cNvSpPr>
                  <a:spLocks noChangeShapeType="1"/>
                </p:cNvSpPr>
                <p:nvPr/>
              </p:nvSpPr>
              <p:spPr bwMode="auto">
                <a:xfrm>
                  <a:off x="684" y="310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5" name="Line 45"/>
                <p:cNvSpPr>
                  <a:spLocks noChangeShapeType="1"/>
                </p:cNvSpPr>
                <p:nvPr/>
              </p:nvSpPr>
              <p:spPr bwMode="auto">
                <a:xfrm>
                  <a:off x="684" y="373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6" name="Line 46"/>
                <p:cNvSpPr>
                  <a:spLocks noChangeShapeType="1"/>
                </p:cNvSpPr>
                <p:nvPr/>
              </p:nvSpPr>
              <p:spPr bwMode="auto">
                <a:xfrm>
                  <a:off x="684" y="430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7" name="Line 47"/>
                <p:cNvSpPr>
                  <a:spLocks noChangeShapeType="1"/>
                </p:cNvSpPr>
                <p:nvPr/>
              </p:nvSpPr>
              <p:spPr bwMode="auto">
                <a:xfrm>
                  <a:off x="684" y="5847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8" name="Line 48"/>
                <p:cNvSpPr>
                  <a:spLocks noChangeShapeType="1"/>
                </p:cNvSpPr>
                <p:nvPr/>
              </p:nvSpPr>
              <p:spPr bwMode="auto">
                <a:xfrm>
                  <a:off x="684" y="5334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19" name="Line 49"/>
                <p:cNvSpPr>
                  <a:spLocks noChangeShapeType="1"/>
                </p:cNvSpPr>
                <p:nvPr/>
              </p:nvSpPr>
              <p:spPr bwMode="auto">
                <a:xfrm>
                  <a:off x="684" y="487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0" name="Line 50"/>
                <p:cNvSpPr>
                  <a:spLocks noChangeShapeType="1"/>
                </p:cNvSpPr>
                <p:nvPr/>
              </p:nvSpPr>
              <p:spPr bwMode="auto">
                <a:xfrm>
                  <a:off x="684" y="658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1" name="Line 51"/>
                <p:cNvSpPr>
                  <a:spLocks noChangeShapeType="1"/>
                </p:cNvSpPr>
                <p:nvPr/>
              </p:nvSpPr>
              <p:spPr bwMode="auto">
                <a:xfrm>
                  <a:off x="684" y="7500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2" name="Line 52"/>
                <p:cNvSpPr>
                  <a:spLocks noChangeShapeType="1"/>
                </p:cNvSpPr>
                <p:nvPr/>
              </p:nvSpPr>
              <p:spPr bwMode="auto">
                <a:xfrm>
                  <a:off x="684" y="8127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3" name="Line 53"/>
                <p:cNvSpPr>
                  <a:spLocks noChangeShapeType="1"/>
                </p:cNvSpPr>
                <p:nvPr/>
              </p:nvSpPr>
              <p:spPr bwMode="auto">
                <a:xfrm>
                  <a:off x="684" y="8811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4" name="Line 54"/>
                <p:cNvSpPr>
                  <a:spLocks noChangeShapeType="1"/>
                </p:cNvSpPr>
                <p:nvPr/>
              </p:nvSpPr>
              <p:spPr bwMode="auto">
                <a:xfrm>
                  <a:off x="684" y="9495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5" name="Line 55"/>
                <p:cNvSpPr>
                  <a:spLocks noChangeShapeType="1"/>
                </p:cNvSpPr>
                <p:nvPr/>
              </p:nvSpPr>
              <p:spPr bwMode="auto">
                <a:xfrm>
                  <a:off x="6327" y="2484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6" name="Line 56"/>
                <p:cNvSpPr>
                  <a:spLocks noChangeShapeType="1"/>
                </p:cNvSpPr>
                <p:nvPr/>
              </p:nvSpPr>
              <p:spPr bwMode="auto">
                <a:xfrm>
                  <a:off x="13745" y="2484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7" name="Line 57"/>
                <p:cNvSpPr>
                  <a:spLocks noChangeShapeType="1"/>
                </p:cNvSpPr>
                <p:nvPr/>
              </p:nvSpPr>
              <p:spPr bwMode="auto">
                <a:xfrm>
                  <a:off x="10146" y="2484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446" y="2655"/>
                  <a:ext cx="188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29" name="Line 59"/>
                <p:cNvSpPr>
                  <a:spLocks noChangeShapeType="1"/>
                </p:cNvSpPr>
                <p:nvPr/>
              </p:nvSpPr>
              <p:spPr bwMode="auto">
                <a:xfrm>
                  <a:off x="4446" y="2655"/>
                  <a:ext cx="0" cy="72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0" name="Line 60"/>
                <p:cNvSpPr>
                  <a:spLocks noChangeShapeType="1"/>
                </p:cNvSpPr>
                <p:nvPr/>
              </p:nvSpPr>
              <p:spPr bwMode="auto">
                <a:xfrm>
                  <a:off x="4446" y="9894"/>
                  <a:ext cx="28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1" name="Line 61"/>
                <p:cNvSpPr>
                  <a:spLocks noChangeShapeType="1"/>
                </p:cNvSpPr>
                <p:nvPr/>
              </p:nvSpPr>
              <p:spPr bwMode="auto">
                <a:xfrm>
                  <a:off x="4446" y="3108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2" name="Line 62"/>
                <p:cNvSpPr>
                  <a:spLocks noChangeShapeType="1"/>
                </p:cNvSpPr>
                <p:nvPr/>
              </p:nvSpPr>
              <p:spPr bwMode="auto">
                <a:xfrm>
                  <a:off x="4446" y="6117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3" name="Line 63"/>
                <p:cNvSpPr>
                  <a:spLocks noChangeShapeType="1"/>
                </p:cNvSpPr>
                <p:nvPr/>
              </p:nvSpPr>
              <p:spPr bwMode="auto">
                <a:xfrm>
                  <a:off x="4446" y="3966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4" name="Line 64"/>
                <p:cNvSpPr>
                  <a:spLocks noChangeShapeType="1"/>
                </p:cNvSpPr>
                <p:nvPr/>
              </p:nvSpPr>
              <p:spPr bwMode="auto">
                <a:xfrm>
                  <a:off x="4446" y="4905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5" name="Line 65"/>
                <p:cNvSpPr>
                  <a:spLocks noChangeShapeType="1"/>
                </p:cNvSpPr>
                <p:nvPr/>
              </p:nvSpPr>
              <p:spPr bwMode="auto">
                <a:xfrm>
                  <a:off x="4446" y="6999"/>
                  <a:ext cx="2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8208" y="2655"/>
                  <a:ext cx="19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7" name="Line 67"/>
                <p:cNvSpPr>
                  <a:spLocks noChangeShapeType="1"/>
                </p:cNvSpPr>
                <p:nvPr/>
              </p:nvSpPr>
              <p:spPr bwMode="auto">
                <a:xfrm>
                  <a:off x="8208" y="2655"/>
                  <a:ext cx="0" cy="67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8" name="Line 68"/>
                <p:cNvSpPr>
                  <a:spLocks noChangeShapeType="1"/>
                </p:cNvSpPr>
                <p:nvPr/>
              </p:nvSpPr>
              <p:spPr bwMode="auto">
                <a:xfrm>
                  <a:off x="8208" y="3108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39" name="Line 69"/>
                <p:cNvSpPr>
                  <a:spLocks noChangeShapeType="1"/>
                </p:cNvSpPr>
                <p:nvPr/>
              </p:nvSpPr>
              <p:spPr bwMode="auto">
                <a:xfrm>
                  <a:off x="8208" y="5961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0" name="Line 70"/>
                <p:cNvSpPr>
                  <a:spLocks noChangeShapeType="1"/>
                </p:cNvSpPr>
                <p:nvPr/>
              </p:nvSpPr>
              <p:spPr bwMode="auto">
                <a:xfrm>
                  <a:off x="8208" y="510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1" name="Line 71"/>
                <p:cNvSpPr>
                  <a:spLocks noChangeShapeType="1"/>
                </p:cNvSpPr>
                <p:nvPr/>
              </p:nvSpPr>
              <p:spPr bwMode="auto">
                <a:xfrm>
                  <a:off x="8208" y="4194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2" name="Line 72"/>
                <p:cNvSpPr>
                  <a:spLocks noChangeShapeType="1"/>
                </p:cNvSpPr>
                <p:nvPr/>
              </p:nvSpPr>
              <p:spPr bwMode="auto">
                <a:xfrm>
                  <a:off x="8208" y="6759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10659" y="10008"/>
                  <a:ext cx="535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5552" y="3108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5552" y="396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5552" y="5115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5552" y="6075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8" name="Line 78"/>
                <p:cNvSpPr>
                  <a:spLocks noChangeShapeType="1"/>
                </p:cNvSpPr>
                <p:nvPr/>
              </p:nvSpPr>
              <p:spPr bwMode="auto">
                <a:xfrm>
                  <a:off x="8208" y="1362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4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1296" y="10097"/>
                  <a:ext cx="14400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alt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Rectangle 80"/>
              <p:cNvSpPr>
                <a:spLocks noChangeArrowheads="1"/>
              </p:cNvSpPr>
              <p:nvPr/>
            </p:nvSpPr>
            <p:spPr bwMode="auto">
              <a:xfrm>
                <a:off x="5541" y="1144"/>
                <a:ext cx="6384" cy="4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Методи експертного оцінювання</a:t>
                </a:r>
                <a:endParaRPr kumimoji="0" lang="uk-UA" alt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Line 81"/>
            <p:cNvSpPr>
              <a:spLocks noChangeShapeType="1"/>
            </p:cNvSpPr>
            <p:nvPr/>
          </p:nvSpPr>
          <p:spPr bwMode="auto">
            <a:xfrm>
              <a:off x="13941" y="288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82"/>
            <p:cNvSpPr>
              <a:spLocks noChangeShapeType="1"/>
            </p:cNvSpPr>
            <p:nvPr/>
          </p:nvSpPr>
          <p:spPr bwMode="auto">
            <a:xfrm>
              <a:off x="16121" y="2884"/>
              <a:ext cx="0" cy="7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50" name="Rectangle 1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629" y="-45513"/>
            <a:ext cx="8822302" cy="1036114"/>
          </a:xfrm>
        </p:spPr>
        <p:txBody>
          <a:bodyPr lIns="3600" tIns="3600" rIns="3600" bIns="36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Орієнтовна узагальнена характеристика методів експертного оцінювання</a:t>
            </a:r>
            <a:endParaRPr lang="en-US" alt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35605"/>
              </p:ext>
            </p:extLst>
          </p:nvPr>
        </p:nvGraphicFramePr>
        <p:xfrm>
          <a:off x="225631" y="1066800"/>
          <a:ext cx="8918369" cy="5689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506"/>
                <a:gridCol w="704363"/>
                <a:gridCol w="2559385"/>
                <a:gridCol w="1742249"/>
                <a:gridCol w="1267091"/>
                <a:gridCol w="316773"/>
                <a:gridCol w="1925002"/>
              </a:tblGrid>
              <a:tr h="934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№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п/п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Назва методу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Характеристика методів експертного оцінювання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Можливі галузі застосування в педагогічній діяльності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Хто проводить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Т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е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р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м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і</a:t>
                      </a:r>
                      <a:endParaRPr lang="ru-RU" sz="1000" b="1" kern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н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kern="0" dirty="0">
                          <a:effectLst/>
                        </a:rPr>
                        <a:t>Де використовуються результати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 anchor="ctr"/>
                </a:tc>
              </a:tr>
              <a:tr h="77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1.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Опитування (бесіда)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Сукупність запитань, що пропонуються опитуваній особі (респонденту), відповіді якої утворюють необхідну дослідницьку інформацію [101, 49]. 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Вивчення мотивів інтересів, </a:t>
                      </a:r>
                      <a:r>
                        <a:rPr lang="uk-UA" sz="1000" kern="0" dirty="0" err="1">
                          <a:effectLst/>
                        </a:rPr>
                        <a:t>схильностей</a:t>
                      </a:r>
                      <a:r>
                        <a:rPr lang="uk-UA" sz="1000" kern="0" dirty="0">
                          <a:effectLst/>
                        </a:rPr>
                        <a:t>, життєвих планів, структури відносин в учнівському і педагогічному колективах та ін. 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Класний керівник, заступники директора з навчально-виховної і виховної роботи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Планування виховної роботи в класі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/>
                </a:tc>
              </a:tr>
              <a:tr h="1090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1.1.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Анкетування 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Певним чином структурно організований набір запитань, кожне з яких логічно пов’язане з центральним завданням дослідження. Респондент самостійно заповнює вивідник після обов’язкового інструктажу, що проводить анкетер [101, 50].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Виявлення статусу опитуваного (демографічні запитання) або оцінок та думок відносно певної проблеми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Класний керівник, соціальний педагог, заступники директора з виховної роботи, учнівське самоврядування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 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РД</a:t>
                      </a:r>
                      <a:endParaRPr lang="ru-RU" sz="1000" kern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Н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ЗШК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ЗЕГ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Адміністративне планування роботи методичних об’єднань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/>
                </a:tc>
              </a:tr>
              <a:tr h="1401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1.2.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Інтерв’ювання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За планом інтерв’ю (анкета) здійснюється особисте спілкування інтерв’юера з опитуваним, яка правило, в усній формі [109, 50]. Метод безпосереднього спілкування, який дає змогу одержати від співрозмовника інформацію, що цікавить учителя, за допомогою заздалегідь підготовлених запитань [30, 21]. 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Одержання соціально-психологічної інформації. Вивчення емоційних станів, норм, звичаїв, традицій, уявлень та ставлень до опитування.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Учитель, класний керівник, соціальний педагог, психолог, учнівське самоврядування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ПК</a:t>
                      </a:r>
                      <a:endParaRPr lang="ru-RU" sz="1000" kern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БЗ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ІМ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ЗУР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Планування роботи батьківських комітетів, ради школи, учнівського самоврядування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</a:tr>
              <a:tr h="11359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1.3.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Метод полярних профілів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Порівняння якостей-антонімів, перелічених в анкеті, складеній за спеціальною методикою [101, 57-58].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Вивчення особливостей психологічної сумісності членів педагогічного колективу або взаємодії в учнівському колективі.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Психолог, класний керівник</a:t>
                      </a:r>
                      <a:endParaRPr lang="ru-RU" sz="1000" b="1" kern="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0">
                          <a:effectLst/>
                        </a:rPr>
                        <a:t> </a:t>
                      </a:r>
                      <a:endParaRPr lang="ru-RU" sz="1000" b="1" kern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265" marR="562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kern="0" dirty="0">
                          <a:effectLst/>
                        </a:rPr>
                        <a:t>ЗПК</a:t>
                      </a:r>
                      <a:endParaRPr lang="ru-RU" sz="1000" kern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ЗШК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РШ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Планування методичної роботи, виховної роботи в класі, учнівського самоврядування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5" marR="56265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93" y="152971"/>
            <a:ext cx="8800807" cy="8472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експертного оцінювання результатів навчальної діяльності учнів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3193" y="1070892"/>
            <a:ext cx="8191207" cy="5787137"/>
            <a:chOff x="1239" y="1429"/>
            <a:chExt cx="9538" cy="10836"/>
          </a:xfrm>
        </p:grpSpPr>
        <p:sp>
          <p:nvSpPr>
            <p:cNvPr id="6" name="Прямоугольник 1"/>
            <p:cNvSpPr>
              <a:spLocks noChangeArrowheads="1"/>
            </p:cNvSpPr>
            <p:nvPr/>
          </p:nvSpPr>
          <p:spPr bwMode="auto">
            <a:xfrm>
              <a:off x="1630" y="7691"/>
              <a:ext cx="1767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 індивідуальної експертизи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2"/>
            <p:cNvSpPr>
              <a:spLocks noChangeArrowheads="1"/>
            </p:cNvSpPr>
            <p:nvPr/>
          </p:nvSpPr>
          <p:spPr bwMode="auto">
            <a:xfrm>
              <a:off x="3526" y="7691"/>
              <a:ext cx="1440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 групової експертизи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5163" y="7691"/>
              <a:ext cx="2324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 (колективної) фронтальної експертизи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7636" y="7691"/>
              <a:ext cx="1800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 зовнішньої експертизи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1777" y="1969"/>
              <a:ext cx="6480" cy="6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Мета і завдання експертного оцінювання результатів навчальної діяльності учнів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6"/>
            <p:cNvSpPr>
              <a:spLocks noChangeArrowheads="1"/>
            </p:cNvSpPr>
            <p:nvPr/>
          </p:nvSpPr>
          <p:spPr bwMode="auto">
            <a:xfrm>
              <a:off x="1777" y="2846"/>
              <a:ext cx="6480" cy="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Зміст експертного оцінювання результатів навчальної діяльності учнів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7"/>
            <p:cNvSpPr>
              <a:spLocks noChangeArrowheads="1"/>
            </p:cNvSpPr>
            <p:nvPr/>
          </p:nvSpPr>
          <p:spPr bwMode="auto">
            <a:xfrm>
              <a:off x="1674" y="3742"/>
              <a:ext cx="8023" cy="4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Методика і технологія експертного оцінювання результатів навчальної діяльності учнів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8"/>
            <p:cNvSpPr>
              <a:spLocks noChangeArrowheads="1"/>
            </p:cNvSpPr>
            <p:nvPr/>
          </p:nvSpPr>
          <p:spPr bwMode="auto">
            <a:xfrm>
              <a:off x="1674" y="4466"/>
              <a:ext cx="8006" cy="4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Види експертного оцінювання результатів навчальної діяльності учнів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ая соединительная линия 9"/>
            <p:cNvSpPr>
              <a:spLocks noChangeShapeType="1"/>
            </p:cNvSpPr>
            <p:nvPr/>
          </p:nvSpPr>
          <p:spPr bwMode="auto">
            <a:xfrm>
              <a:off x="5917" y="2657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Прямая соединительная линия 10"/>
            <p:cNvSpPr>
              <a:spLocks noChangeShapeType="1"/>
            </p:cNvSpPr>
            <p:nvPr/>
          </p:nvSpPr>
          <p:spPr bwMode="auto">
            <a:xfrm>
              <a:off x="5917" y="3364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Прямая соединительная линия 11"/>
            <p:cNvSpPr>
              <a:spLocks noChangeShapeType="1"/>
            </p:cNvSpPr>
            <p:nvPr/>
          </p:nvSpPr>
          <p:spPr bwMode="auto">
            <a:xfrm>
              <a:off x="5917" y="4260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Прямоугольник 67"/>
            <p:cNvSpPr>
              <a:spLocks noChangeArrowheads="1"/>
            </p:cNvSpPr>
            <p:nvPr/>
          </p:nvSpPr>
          <p:spPr bwMode="auto">
            <a:xfrm>
              <a:off x="2703" y="9849"/>
              <a:ext cx="5554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Результати навчальної діяльності учнів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77"/>
            <p:cNvSpPr>
              <a:spLocks noChangeArrowheads="1"/>
            </p:cNvSpPr>
            <p:nvPr/>
          </p:nvSpPr>
          <p:spPr bwMode="auto">
            <a:xfrm>
              <a:off x="2703" y="10358"/>
              <a:ext cx="555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Ефективність навчально-виховного процесу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78"/>
            <p:cNvSpPr>
              <a:spLocks noChangeArrowheads="1"/>
            </p:cNvSpPr>
            <p:nvPr/>
          </p:nvSpPr>
          <p:spPr bwMode="auto">
            <a:xfrm>
              <a:off x="2677" y="11021"/>
              <a:ext cx="5580" cy="9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Стимулювання вчителів до підвищення результативності навчального процесу в школі й мотивація учнів до навчання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ая соединительная линия 68"/>
            <p:cNvSpPr>
              <a:spLocks noChangeShapeType="1"/>
            </p:cNvSpPr>
            <p:nvPr/>
          </p:nvSpPr>
          <p:spPr bwMode="auto">
            <a:xfrm>
              <a:off x="5339" y="10229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Прямая соединительная линия 79"/>
            <p:cNvSpPr>
              <a:spLocks noChangeShapeType="1"/>
            </p:cNvSpPr>
            <p:nvPr/>
          </p:nvSpPr>
          <p:spPr bwMode="auto">
            <a:xfrm>
              <a:off x="5339" y="10956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Прямая соединительная линия 71"/>
            <p:cNvSpPr>
              <a:spLocks noChangeShapeType="1"/>
            </p:cNvSpPr>
            <p:nvPr/>
          </p:nvSpPr>
          <p:spPr bwMode="auto">
            <a:xfrm>
              <a:off x="1400" y="10141"/>
              <a:ext cx="13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ая соединительная линия 55"/>
            <p:cNvSpPr>
              <a:spLocks noChangeShapeType="1"/>
            </p:cNvSpPr>
            <p:nvPr/>
          </p:nvSpPr>
          <p:spPr bwMode="auto">
            <a:xfrm>
              <a:off x="2459" y="926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Прямая соединительная линия 61"/>
            <p:cNvSpPr>
              <a:spLocks noChangeShapeType="1"/>
            </p:cNvSpPr>
            <p:nvPr/>
          </p:nvSpPr>
          <p:spPr bwMode="auto">
            <a:xfrm>
              <a:off x="2459" y="8587"/>
              <a:ext cx="0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Прямая соединительная линия 53"/>
            <p:cNvSpPr>
              <a:spLocks noChangeShapeType="1"/>
            </p:cNvSpPr>
            <p:nvPr/>
          </p:nvSpPr>
          <p:spPr bwMode="auto">
            <a:xfrm flipH="1">
              <a:off x="6637" y="9262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Прямая соединительная линия 54"/>
            <p:cNvSpPr>
              <a:spLocks noChangeShapeType="1"/>
            </p:cNvSpPr>
            <p:nvPr/>
          </p:nvSpPr>
          <p:spPr bwMode="auto">
            <a:xfrm>
              <a:off x="8505" y="8587"/>
              <a:ext cx="0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Прямоугольник 12"/>
            <p:cNvSpPr>
              <a:spLocks noChangeArrowheads="1"/>
            </p:cNvSpPr>
            <p:nvPr/>
          </p:nvSpPr>
          <p:spPr bwMode="auto">
            <a:xfrm>
              <a:off x="8977" y="1663"/>
              <a:ext cx="1800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Цільовий компонент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13"/>
            <p:cNvSpPr>
              <a:spLocks noChangeArrowheads="1"/>
            </p:cNvSpPr>
            <p:nvPr/>
          </p:nvSpPr>
          <p:spPr bwMode="auto">
            <a:xfrm>
              <a:off x="8977" y="2608"/>
              <a:ext cx="1800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Змістовий компонент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ая соединительная линия 14"/>
            <p:cNvSpPr>
              <a:spLocks noChangeShapeType="1"/>
            </p:cNvSpPr>
            <p:nvPr/>
          </p:nvSpPr>
          <p:spPr bwMode="auto">
            <a:xfrm>
              <a:off x="8257" y="2041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Прямая соединительная линия 15"/>
            <p:cNvSpPr>
              <a:spLocks noChangeShapeType="1"/>
            </p:cNvSpPr>
            <p:nvPr/>
          </p:nvSpPr>
          <p:spPr bwMode="auto">
            <a:xfrm>
              <a:off x="8257" y="2986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Прямоугольник 17"/>
            <p:cNvSpPr>
              <a:spLocks noChangeArrowheads="1"/>
            </p:cNvSpPr>
            <p:nvPr/>
          </p:nvSpPr>
          <p:spPr bwMode="auto">
            <a:xfrm>
              <a:off x="1957" y="5103"/>
              <a:ext cx="2160" cy="5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Зовнішня експертиза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18"/>
            <p:cNvSpPr>
              <a:spLocks noChangeArrowheads="1"/>
            </p:cNvSpPr>
            <p:nvPr/>
          </p:nvSpPr>
          <p:spPr bwMode="auto">
            <a:xfrm>
              <a:off x="4297" y="5103"/>
              <a:ext cx="3121" cy="5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Внутрішньошкільна експертиза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19"/>
            <p:cNvSpPr>
              <a:spLocks noChangeArrowheads="1"/>
            </p:cNvSpPr>
            <p:nvPr/>
          </p:nvSpPr>
          <p:spPr bwMode="auto">
            <a:xfrm>
              <a:off x="7521" y="5103"/>
              <a:ext cx="1915" cy="5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Самоекспертиза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20"/>
            <p:cNvSpPr>
              <a:spLocks noChangeArrowheads="1"/>
            </p:cNvSpPr>
            <p:nvPr/>
          </p:nvSpPr>
          <p:spPr bwMode="auto">
            <a:xfrm>
              <a:off x="5017" y="5827"/>
              <a:ext cx="2160" cy="4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 контролю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21"/>
            <p:cNvSpPr>
              <a:spLocks noChangeArrowheads="1"/>
            </p:cNvSpPr>
            <p:nvPr/>
          </p:nvSpPr>
          <p:spPr bwMode="auto">
            <a:xfrm>
              <a:off x="1719" y="6585"/>
              <a:ext cx="1440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Попередня перевірка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22"/>
            <p:cNvSpPr>
              <a:spLocks noChangeArrowheads="1"/>
            </p:cNvSpPr>
            <p:nvPr/>
          </p:nvSpPr>
          <p:spPr bwMode="auto">
            <a:xfrm>
              <a:off x="3271" y="6585"/>
              <a:ext cx="1440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Поточний контроль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23"/>
            <p:cNvSpPr>
              <a:spLocks noChangeArrowheads="1"/>
            </p:cNvSpPr>
            <p:nvPr/>
          </p:nvSpPr>
          <p:spPr bwMode="auto">
            <a:xfrm>
              <a:off x="4864" y="6585"/>
              <a:ext cx="2313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Періодичний і тематичний контроль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ая соединительная линия 24"/>
            <p:cNvSpPr>
              <a:spLocks noChangeShapeType="1"/>
            </p:cNvSpPr>
            <p:nvPr/>
          </p:nvSpPr>
          <p:spPr bwMode="auto">
            <a:xfrm>
              <a:off x="5917" y="4880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Прямая соединительная линия 25"/>
            <p:cNvSpPr>
              <a:spLocks noChangeShapeType="1"/>
            </p:cNvSpPr>
            <p:nvPr/>
          </p:nvSpPr>
          <p:spPr bwMode="auto">
            <a:xfrm flipH="1">
              <a:off x="3577" y="4880"/>
              <a:ext cx="54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Прямая соединительная линия 26"/>
            <p:cNvSpPr>
              <a:spLocks noChangeShapeType="1"/>
            </p:cNvSpPr>
            <p:nvPr/>
          </p:nvSpPr>
          <p:spPr bwMode="auto">
            <a:xfrm>
              <a:off x="7717" y="4880"/>
              <a:ext cx="72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ая соединительная линия 27"/>
            <p:cNvSpPr>
              <a:spLocks noChangeShapeType="1"/>
            </p:cNvSpPr>
            <p:nvPr/>
          </p:nvSpPr>
          <p:spPr bwMode="auto">
            <a:xfrm>
              <a:off x="5917" y="5638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Прямая соединительная линия 28"/>
            <p:cNvSpPr>
              <a:spLocks noChangeShapeType="1"/>
            </p:cNvSpPr>
            <p:nvPr/>
          </p:nvSpPr>
          <p:spPr bwMode="auto">
            <a:xfrm>
              <a:off x="3577" y="5604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Прямая соединительная линия 29"/>
            <p:cNvSpPr>
              <a:spLocks noChangeShapeType="1"/>
            </p:cNvSpPr>
            <p:nvPr/>
          </p:nvSpPr>
          <p:spPr bwMode="auto">
            <a:xfrm>
              <a:off x="3577" y="598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Прямая соединительная линия 30"/>
            <p:cNvSpPr>
              <a:spLocks noChangeShapeType="1"/>
            </p:cNvSpPr>
            <p:nvPr/>
          </p:nvSpPr>
          <p:spPr bwMode="auto">
            <a:xfrm>
              <a:off x="8617" y="5604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Прямая соединительная линия 31"/>
            <p:cNvSpPr>
              <a:spLocks noChangeShapeType="1"/>
            </p:cNvSpPr>
            <p:nvPr/>
          </p:nvSpPr>
          <p:spPr bwMode="auto">
            <a:xfrm flipH="1">
              <a:off x="7177" y="598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Прямоугольник 32"/>
            <p:cNvSpPr>
              <a:spLocks noChangeArrowheads="1"/>
            </p:cNvSpPr>
            <p:nvPr/>
          </p:nvSpPr>
          <p:spPr bwMode="auto">
            <a:xfrm>
              <a:off x="7218" y="6585"/>
              <a:ext cx="2218" cy="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Підсумковий і заключний контроль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ая соединительная линия 35"/>
            <p:cNvSpPr>
              <a:spLocks noChangeShapeType="1"/>
            </p:cNvSpPr>
            <p:nvPr/>
          </p:nvSpPr>
          <p:spPr bwMode="auto">
            <a:xfrm>
              <a:off x="7177" y="620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Прямая соединительная линия 36"/>
            <p:cNvSpPr>
              <a:spLocks noChangeShapeType="1"/>
            </p:cNvSpPr>
            <p:nvPr/>
          </p:nvSpPr>
          <p:spPr bwMode="auto">
            <a:xfrm>
              <a:off x="8077" y="6207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Прямая соединительная линия 37"/>
            <p:cNvSpPr>
              <a:spLocks noChangeShapeType="1"/>
            </p:cNvSpPr>
            <p:nvPr/>
          </p:nvSpPr>
          <p:spPr bwMode="auto">
            <a:xfrm flipH="1">
              <a:off x="2677" y="6207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Прямая соединительная линия 38"/>
            <p:cNvSpPr>
              <a:spLocks noChangeShapeType="1"/>
            </p:cNvSpPr>
            <p:nvPr/>
          </p:nvSpPr>
          <p:spPr bwMode="auto">
            <a:xfrm>
              <a:off x="2677" y="6207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Прямая соединительная линия 39"/>
            <p:cNvSpPr>
              <a:spLocks noChangeShapeType="1"/>
            </p:cNvSpPr>
            <p:nvPr/>
          </p:nvSpPr>
          <p:spPr bwMode="auto">
            <a:xfrm flipH="1">
              <a:off x="4117" y="6207"/>
              <a:ext cx="0" cy="3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Прямая соединительная линия 40"/>
            <p:cNvSpPr>
              <a:spLocks noChangeShapeType="1"/>
            </p:cNvSpPr>
            <p:nvPr/>
          </p:nvSpPr>
          <p:spPr bwMode="auto">
            <a:xfrm>
              <a:off x="6097" y="6396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Прямоугольник 74"/>
            <p:cNvSpPr>
              <a:spLocks noChangeArrowheads="1"/>
            </p:cNvSpPr>
            <p:nvPr/>
          </p:nvSpPr>
          <p:spPr bwMode="auto">
            <a:xfrm>
              <a:off x="8977" y="10929"/>
              <a:ext cx="1800" cy="7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Результативний компонент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ая соединительная линия 73"/>
            <p:cNvSpPr>
              <a:spLocks noChangeShapeType="1"/>
            </p:cNvSpPr>
            <p:nvPr/>
          </p:nvSpPr>
          <p:spPr bwMode="auto">
            <a:xfrm>
              <a:off x="8437" y="11289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Прямоугольник 50"/>
            <p:cNvSpPr>
              <a:spLocks noChangeArrowheads="1"/>
            </p:cNvSpPr>
            <p:nvPr/>
          </p:nvSpPr>
          <p:spPr bwMode="auto">
            <a:xfrm>
              <a:off x="4259" y="9082"/>
              <a:ext cx="2378" cy="4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Експертні методи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ая соединительная линия 65"/>
            <p:cNvSpPr>
              <a:spLocks noChangeShapeType="1"/>
            </p:cNvSpPr>
            <p:nvPr/>
          </p:nvSpPr>
          <p:spPr bwMode="auto">
            <a:xfrm>
              <a:off x="2377" y="9995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Прямая соединительная линия 59"/>
            <p:cNvSpPr>
              <a:spLocks noChangeShapeType="1"/>
            </p:cNvSpPr>
            <p:nvPr/>
          </p:nvSpPr>
          <p:spPr bwMode="auto">
            <a:xfrm flipV="1">
              <a:off x="2377" y="9444"/>
              <a:ext cx="0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Прямая соединительная линия 56"/>
            <p:cNvSpPr>
              <a:spLocks noChangeShapeType="1"/>
            </p:cNvSpPr>
            <p:nvPr/>
          </p:nvSpPr>
          <p:spPr bwMode="auto">
            <a:xfrm>
              <a:off x="2377" y="9444"/>
              <a:ext cx="18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Прямая соединительная линия 57"/>
            <p:cNvSpPr>
              <a:spLocks noChangeShapeType="1"/>
            </p:cNvSpPr>
            <p:nvPr/>
          </p:nvSpPr>
          <p:spPr bwMode="auto">
            <a:xfrm>
              <a:off x="6668" y="9429"/>
              <a:ext cx="19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Прямая соединительная линия 58"/>
            <p:cNvSpPr>
              <a:spLocks noChangeShapeType="1"/>
            </p:cNvSpPr>
            <p:nvPr/>
          </p:nvSpPr>
          <p:spPr bwMode="auto">
            <a:xfrm>
              <a:off x="8617" y="9435"/>
              <a:ext cx="0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Прямая соединительная линия 64"/>
            <p:cNvSpPr>
              <a:spLocks noChangeShapeType="1"/>
            </p:cNvSpPr>
            <p:nvPr/>
          </p:nvSpPr>
          <p:spPr bwMode="auto">
            <a:xfrm flipH="1">
              <a:off x="8257" y="10029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Прямая соединительная линия 69"/>
            <p:cNvSpPr>
              <a:spLocks noChangeShapeType="1"/>
            </p:cNvSpPr>
            <p:nvPr/>
          </p:nvSpPr>
          <p:spPr bwMode="auto">
            <a:xfrm flipH="1">
              <a:off x="8257" y="10141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Прямая соединительная линия 51"/>
            <p:cNvSpPr>
              <a:spLocks noChangeShapeType="1"/>
            </p:cNvSpPr>
            <p:nvPr/>
          </p:nvSpPr>
          <p:spPr bwMode="auto">
            <a:xfrm>
              <a:off x="4297" y="8587"/>
              <a:ext cx="90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Прямая соединительная линия 52"/>
            <p:cNvSpPr>
              <a:spLocks noChangeShapeType="1"/>
            </p:cNvSpPr>
            <p:nvPr/>
          </p:nvSpPr>
          <p:spPr bwMode="auto">
            <a:xfrm flipH="1">
              <a:off x="5760" y="8587"/>
              <a:ext cx="54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Прямая соединительная линия 41"/>
            <p:cNvSpPr>
              <a:spLocks noChangeShapeType="1"/>
            </p:cNvSpPr>
            <p:nvPr/>
          </p:nvSpPr>
          <p:spPr bwMode="auto">
            <a:xfrm>
              <a:off x="8437" y="7189"/>
              <a:ext cx="0" cy="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Прямая соединительная линия 42"/>
            <p:cNvSpPr>
              <a:spLocks noChangeShapeType="1"/>
            </p:cNvSpPr>
            <p:nvPr/>
          </p:nvSpPr>
          <p:spPr bwMode="auto">
            <a:xfrm flipH="1">
              <a:off x="6097" y="7189"/>
              <a:ext cx="234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Прямая соединительная линия 43"/>
            <p:cNvSpPr>
              <a:spLocks noChangeShapeType="1"/>
            </p:cNvSpPr>
            <p:nvPr/>
          </p:nvSpPr>
          <p:spPr bwMode="auto">
            <a:xfrm>
              <a:off x="6046" y="7211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Прямая соединительная линия 44"/>
            <p:cNvSpPr>
              <a:spLocks noChangeShapeType="1"/>
            </p:cNvSpPr>
            <p:nvPr/>
          </p:nvSpPr>
          <p:spPr bwMode="auto">
            <a:xfrm flipH="1">
              <a:off x="4297" y="7189"/>
              <a:ext cx="162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Прямая соединительная линия 45"/>
            <p:cNvSpPr>
              <a:spLocks noChangeShapeType="1"/>
            </p:cNvSpPr>
            <p:nvPr/>
          </p:nvSpPr>
          <p:spPr bwMode="auto">
            <a:xfrm flipH="1">
              <a:off x="2669" y="7189"/>
              <a:ext cx="3091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ая соединительная линия 46"/>
            <p:cNvSpPr>
              <a:spLocks noChangeShapeType="1"/>
            </p:cNvSpPr>
            <p:nvPr/>
          </p:nvSpPr>
          <p:spPr bwMode="auto">
            <a:xfrm flipH="1">
              <a:off x="2489" y="7189"/>
              <a:ext cx="1509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Прямая соединительная линия 47"/>
            <p:cNvSpPr>
              <a:spLocks noChangeShapeType="1"/>
            </p:cNvSpPr>
            <p:nvPr/>
          </p:nvSpPr>
          <p:spPr bwMode="auto">
            <a:xfrm>
              <a:off x="2541" y="7122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рямоугольник 48"/>
            <p:cNvSpPr>
              <a:spLocks noChangeArrowheads="1"/>
            </p:cNvSpPr>
            <p:nvPr/>
          </p:nvSpPr>
          <p:spPr bwMode="auto">
            <a:xfrm>
              <a:off x="10057" y="3553"/>
              <a:ext cx="540" cy="30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Технологічний компонент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Прямая соединительная линия 49"/>
            <p:cNvSpPr>
              <a:spLocks noChangeShapeType="1"/>
            </p:cNvSpPr>
            <p:nvPr/>
          </p:nvSpPr>
          <p:spPr bwMode="auto">
            <a:xfrm>
              <a:off x="9337" y="563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Прямоугольник 75"/>
            <p:cNvSpPr>
              <a:spLocks noChangeArrowheads="1"/>
            </p:cNvSpPr>
            <p:nvPr/>
          </p:nvSpPr>
          <p:spPr bwMode="auto">
            <a:xfrm>
              <a:off x="1777" y="1429"/>
              <a:ext cx="6480" cy="3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Суб’єкти педагогічної експертизи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Прямая соединительная линия 76"/>
            <p:cNvSpPr>
              <a:spLocks noChangeShapeType="1"/>
            </p:cNvSpPr>
            <p:nvPr/>
          </p:nvSpPr>
          <p:spPr bwMode="auto">
            <a:xfrm>
              <a:off x="5917" y="1789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2478" y="9748"/>
              <a:ext cx="5959" cy="25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1239" y="3553"/>
              <a:ext cx="8607" cy="6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Прямая соединительная линия 33"/>
            <p:cNvSpPr>
              <a:spLocks noChangeShapeType="1"/>
            </p:cNvSpPr>
            <p:nvPr/>
          </p:nvSpPr>
          <p:spPr bwMode="auto">
            <a:xfrm flipH="1">
              <a:off x="1400" y="6086"/>
              <a:ext cx="3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Прямая соединительная линия 34"/>
            <p:cNvSpPr>
              <a:spLocks noChangeShapeType="1"/>
            </p:cNvSpPr>
            <p:nvPr/>
          </p:nvSpPr>
          <p:spPr bwMode="auto">
            <a:xfrm>
              <a:off x="7160" y="6086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Прямая соединительная линия 72"/>
            <p:cNvSpPr>
              <a:spLocks noChangeShapeType="1"/>
            </p:cNvSpPr>
            <p:nvPr/>
          </p:nvSpPr>
          <p:spPr bwMode="auto">
            <a:xfrm>
              <a:off x="1400" y="6086"/>
              <a:ext cx="0" cy="4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Прямая соединительная линия 70"/>
            <p:cNvSpPr>
              <a:spLocks noChangeShapeType="1"/>
            </p:cNvSpPr>
            <p:nvPr/>
          </p:nvSpPr>
          <p:spPr bwMode="auto">
            <a:xfrm>
              <a:off x="9680" y="6086"/>
              <a:ext cx="0" cy="4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" name="Rectangle 10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261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8" t="9375" r="12647" b="10416"/>
          <a:stretch/>
        </p:blipFill>
        <p:spPr bwMode="auto">
          <a:xfrm>
            <a:off x="0" y="1447800"/>
            <a:ext cx="9144000" cy="52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12001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Структурно-змістова схема готовності суб’єктів управління навчально-виховним процесом до здійснення експертизи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201"/>
            <a:ext cx="9144000" cy="186690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Організаційна модель оперативного управління системою експертного оцінювання результатів навчальної діяльності учнів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8" t="8680" r="9374" b="10070"/>
          <a:stretch/>
        </p:blipFill>
        <p:spPr bwMode="auto">
          <a:xfrm>
            <a:off x="-1" y="1828800"/>
            <a:ext cx="913423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203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450"/>
            <a:ext cx="9144000" cy="8953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Технологія здійснення експертизи результатів навчальної діяльності учнів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550249"/>
              </p:ext>
            </p:extLst>
          </p:nvPr>
        </p:nvGraphicFramePr>
        <p:xfrm>
          <a:off x="-19050" y="876681"/>
          <a:ext cx="9182100" cy="576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02"/>
                <a:gridCol w="7184571"/>
                <a:gridCol w="992827"/>
              </a:tblGrid>
              <a:tr h="643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effectLst/>
                        </a:rPr>
                        <a:t>Етапи проведення експертизи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effectLst/>
                        </a:rPr>
                        <a:t>Зміст і форми роботи з проведення експертизи результатів навчальної діяльності учнів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uk-UA" sz="1200" b="1" dirty="0" err="1" smtClean="0">
                          <a:effectLst/>
                        </a:rPr>
                        <a:t>Відпові-дальний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708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Створення </a:t>
                      </a:r>
                      <a:r>
                        <a:rPr lang="uk-UA" sz="1200" dirty="0" err="1">
                          <a:effectLst/>
                        </a:rPr>
                        <a:t>внутрішньошкільної</a:t>
                      </a:r>
                      <a:r>
                        <a:rPr lang="uk-UA" sz="1200" dirty="0">
                          <a:effectLst/>
                        </a:rPr>
                        <a:t> комісії, якій педагогічний колектив довіряє експертне оцінювання. Список можна формувати методом оцінювання якостей експертів (самооцінка та </a:t>
                      </a:r>
                      <a:r>
                        <a:rPr lang="uk-UA" sz="1200" dirty="0" err="1">
                          <a:effectLst/>
                        </a:rPr>
                        <a:t>взаємооцінка</a:t>
                      </a:r>
                      <a:r>
                        <a:rPr lang="uk-UA" sz="1200" dirty="0">
                          <a:effectLst/>
                        </a:rPr>
                        <a:t>). Затвердження наказом директора школи персонального складу експертної комісії. Визначення мети проведення експертизи і розробка конкретних завдань щодо оцінювання результатів навчання учнів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Директор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Визначення змісту роботи. Планування роботи за оцінюванням результатів навчання учнів відповідно до завдань на весь період експертного контролю (чверть, семестр, навчальний рік)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Директор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ІІІ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Організація експертного оцінювання. Визначення загального терміну; місця проведення експертизи, конкретних днів і часу проведення роботи з оцінювання результатів навчання учнів. Розробка офіційної документації (анкети, тести, схеми, основи таблиць, рекомендації форм розрахунків, методів контролю і тощо.)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Експертна комісія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Координація діяльності педагогів, які входять до призначеної </a:t>
                      </a:r>
                      <a:r>
                        <a:rPr lang="uk-UA" sz="1200" dirty="0" err="1">
                          <a:effectLst/>
                        </a:rPr>
                        <a:t>внутрішньошкільної</a:t>
                      </a:r>
                      <a:r>
                        <a:rPr lang="uk-UA" sz="1200" dirty="0">
                          <a:effectLst/>
                        </a:rPr>
                        <a:t> комісії. Узгодження функцій експертів, розподіл роботи за принципом рівнозначності й добровільності. Збирання інформації, що характеризує результати пізнавальної діяльності (використовуються різні методи експертного оцінювання)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Голова експертної комісії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403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Перевірка відповідності здійснюваної роботи термінам її виконання (контроль за ходом експертизи в системі експертного оцінювання)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Члени експертної комісії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VI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Регулювання діяльності за здобутими результатами проведеної експертизи за певний проміжок часу. У разі нез’ясованості причини низьких результатів виконуються додаткові експертні дії для розширення і конкретизації інформації та обґрунтування висновків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Члени експертної комісії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VІІ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Облік кількісних і якісних показників, отриманих унаслідок здійснення контролю на різних етапах (опитування експертів: індивідуальне або групове; особисте або заочне; усне або письмове, у вигляді оформленого документа). Порівняння, узагальнення для подальшої систематизації матеріалів експертизи з метою визначення кінцевих висновків експертного оцінювання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Члени експертної комісії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  <a:tr h="643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VІІІ (кінцевий)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Здійснення аналітичної роботи членами експертної групи. Формулювання остаточних висновків відносно причин і наслідків реальної успішності учнів, обґрунтування пропозицій щодо поліпшення рівня знань і умінь учнів. Оформлення документа за результатами перевірки (довідка-висновок, акт, протокол)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Члени експертної комісії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18" marR="269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0407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880</Words>
  <Application>Microsoft Office PowerPoint</Application>
  <PresentationFormat>Экран (4:3)</PresentationFormat>
  <Paragraphs>150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Петренко Л.М. доктор педагогічних наук, старший науковий співробітник,  учений секретар Інституту професійно-технічної освіти  НАПН України</vt:lpstr>
      <vt:lpstr>Комплекс методів експертного оцінювання результатів діяльності учасників  навчально-виховного процесу</vt:lpstr>
      <vt:lpstr>Орієнтовна узагальнена характеристика методів експертного оцінювання</vt:lpstr>
      <vt:lpstr>Модель експертного оцінювання результатів навчальної діяльності учнів</vt:lpstr>
      <vt:lpstr>Структурно-змістова схема готовності суб’єктів управління навчально-виховним процесом до здійснення експертизи</vt:lpstr>
      <vt:lpstr>Організаційна модель оперативного управління системою експертного оцінювання результатів навчальної діяльності учнів</vt:lpstr>
      <vt:lpstr>Технологія здійснення експертизи результатів навчальної діяльності учнів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Кравець Світлана Григорівна – науковий співробітник лабораторії дистанційного професійного навчання Інституту професійно-технічної освіти НАПН України, кандидат педагогічних наук</dc:title>
  <dc:creator>Свiтлана</dc:creator>
  <cp:lastModifiedBy>Людмила</cp:lastModifiedBy>
  <cp:revision>22</cp:revision>
  <dcterms:created xsi:type="dcterms:W3CDTF">2016-11-12T05:10:54Z</dcterms:created>
  <dcterms:modified xsi:type="dcterms:W3CDTF">2017-01-26T22:13:44Z</dcterms:modified>
</cp:coreProperties>
</file>