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56" r:id="rId2"/>
    <p:sldId id="271" r:id="rId3"/>
    <p:sldId id="283" r:id="rId4"/>
    <p:sldId id="278" r:id="rId5"/>
    <p:sldId id="285" r:id="rId6"/>
    <p:sldId id="286" r:id="rId7"/>
    <p:sldId id="282" r:id="rId8"/>
    <p:sldId id="287" r:id="rId9"/>
    <p:sldId id="288" r:id="rId10"/>
    <p:sldId id="281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181"/>
    <a:srgbClr val="0066CC"/>
    <a:srgbClr val="0364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7914A-3ED8-4D1E-BCB8-EE3245DBEC22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6731F-4C31-4290-B6BA-734AEC386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6731F-4C31-4290-B6BA-734AEC386F7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6723-99AE-449C-AA40-996B9D717723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023-CEEC-471C-A6E3-8781904066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6723-99AE-449C-AA40-996B9D717723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023-CEEC-471C-A6E3-8781904066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6723-99AE-449C-AA40-996B9D717723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023-CEEC-471C-A6E3-8781904066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6723-99AE-449C-AA40-996B9D717723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023-CEEC-471C-A6E3-8781904066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6723-99AE-449C-AA40-996B9D717723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023-CEEC-471C-A6E3-8781904066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6723-99AE-449C-AA40-996B9D717723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023-CEEC-471C-A6E3-8781904066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6723-99AE-449C-AA40-996B9D717723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023-CEEC-471C-A6E3-8781904066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6723-99AE-449C-AA40-996B9D717723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023-CEEC-471C-A6E3-8781904066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6723-99AE-449C-AA40-996B9D717723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023-CEEC-471C-A6E3-8781904066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6723-99AE-449C-AA40-996B9D717723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F023-CEEC-471C-A6E3-8781904066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6723-99AE-449C-AA40-996B9D717723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26F023-CEEC-471C-A6E3-8781904066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446723-99AE-449C-AA40-996B9D717723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26F023-CEEC-471C-A6E3-87819040663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3592990"/>
          </a:xfrm>
        </p:spPr>
        <p:txBody>
          <a:bodyPr>
            <a:noAutofit/>
          </a:bodyPr>
          <a:lstStyle/>
          <a:p>
            <a:pPr algn="ctr">
              <a:lnSpc>
                <a:spcPts val="4000"/>
              </a:lnSpc>
            </a:pPr>
            <a:r>
              <a:rPr lang="uk-UA" sz="3600" dirty="0" smtClean="0"/>
              <a:t>Специфіка застосування фізичних вправ при проведенні занять з логоритміки з дітьми з порушеннями розумового розвитку</a:t>
            </a:r>
            <a:endParaRPr lang="ru-RU" sz="3600" dirty="0">
              <a:ln cmpd="dbl"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643446"/>
            <a:ext cx="6400800" cy="1737882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І.В. Бобренко,</a:t>
            </a:r>
          </a:p>
          <a:p>
            <a:pPr algn="r"/>
            <a: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молодший науковий співробітник</a:t>
            </a:r>
          </a:p>
          <a:p>
            <a:pPr algn="r"/>
            <a: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лабораторії</a:t>
            </a:r>
            <a: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олігофренопедагогіки</a:t>
            </a:r>
          </a:p>
          <a:p>
            <a: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Інституту спеціальної педагогіки НАПН України</a:t>
            </a:r>
            <a:endParaRPr lang="uk-UA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305800" cy="564360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dirty="0" smtClean="0"/>
              <a:t> Результативність </a:t>
            </a:r>
            <a:r>
              <a:rPr lang="uk-UA" sz="2800" dirty="0" err="1" smtClean="0"/>
              <a:t>корекційно-розвивального</a:t>
            </a:r>
            <a:r>
              <a:rPr lang="uk-UA" sz="2800" dirty="0" smtClean="0"/>
              <a:t> чи формуючого впливу заняття з логоритміки можлива за умови підвищення професійної кваліфікації логопедів (музичних курівників, вихователів груп).</a:t>
            </a:r>
            <a:br>
              <a:rPr lang="uk-UA" sz="2800" dirty="0" smtClean="0"/>
            </a:br>
            <a:r>
              <a:rPr lang="uk-UA" sz="2800" dirty="0" smtClean="0"/>
              <a:t>	Цілеспрямоване використання фізичних вправ в процесі заняття, їх диференційований підбір з урахуванням психофізіологічних, вікових, індивідуальних особливостей вихованців, уміння педагога правильно розподілити фізичне навантаження заняття ¬ запорука ефективності застосування фізичних вправ на занятті з логоритміки з дітьми дошкільного віку з порушеннями мовлення та </a:t>
            </a:r>
            <a:r>
              <a:rPr lang="uk-UA" sz="2800" dirty="0" smtClean="0"/>
              <a:t>інтелекту.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276872"/>
            <a:ext cx="7246588" cy="115212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47248" cy="4094196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 smtClean="0"/>
              <a:t>При проведенні занять з логоритміки з дітьми дошкільного віку з порушеннями мовлення та розумового розвитку варто зазначити важливість і потребу індивідуального та диференційованого підходу – не існує загальних особливостей психофізичного розвитку  цієї категорії дітей, є особливості розвитку, зумовлені індивідуальними психічним, фізичним і педагогічним анамнезами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305800" cy="380730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100" dirty="0" smtClean="0"/>
              <a:t>У роботі з підготовки до проведення занять з логоритміки можна виділити два основних напрями</a:t>
            </a:r>
            <a:r>
              <a:rPr lang="uk-UA" sz="2900" dirty="0" smtClean="0"/>
              <a:t>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dirty="0" smtClean="0"/>
              <a:t>	</a:t>
            </a:r>
            <a:br>
              <a:rPr lang="uk-UA" sz="2400" dirty="0" smtClean="0"/>
            </a:br>
            <a:r>
              <a:rPr lang="uk-UA" sz="2400" dirty="0" smtClean="0"/>
              <a:t>	</a:t>
            </a:r>
            <a:r>
              <a:rPr lang="uk-UA" sz="2400" dirty="0" smtClean="0"/>
              <a:t>1</a:t>
            </a:r>
            <a:r>
              <a:rPr lang="uk-UA" sz="2400" dirty="0" smtClean="0"/>
              <a:t>) розробка нового заняття (нового взагалі або нового тільки для даного педагога);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dirty="0" smtClean="0"/>
              <a:t>	2</a:t>
            </a:r>
            <a:r>
              <a:rPr lang="uk-UA" sz="2400" dirty="0" smtClean="0"/>
              <a:t>) підготовка початківця або вже працюючого педагога до проведення нового для нього, але вже раніше розробленого і проведеного у цьому спеціальному дошкільному навчальному закладі заняття.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305800" cy="52149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dirty="0" smtClean="0"/>
              <a:t>Підготовка нового заняття з логоритміки проходить три основні щаблі: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	</a:t>
            </a:r>
            <a:r>
              <a:rPr lang="uk-UA" sz="2400" dirty="0" smtClean="0"/>
              <a:t>1</a:t>
            </a:r>
            <a:r>
              <a:rPr lang="uk-UA" sz="2400" dirty="0" smtClean="0"/>
              <a:t>. Попередня робота: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dirty="0" smtClean="0"/>
              <a:t>	1</a:t>
            </a:r>
            <a:r>
              <a:rPr lang="uk-UA" sz="2400" dirty="0" smtClean="0"/>
              <a:t>) підбір матеріалів для майбутнього заняття, їхнє вивчення (тобто процес нагромадження знань по даній темі, визначення мети й завдань логоритміки);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dirty="0" smtClean="0"/>
              <a:t>	2</a:t>
            </a:r>
            <a:r>
              <a:rPr lang="uk-UA" sz="2400" dirty="0" smtClean="0"/>
              <a:t>) планування та матеріальне забезпечення реалізації заняття з логоритміки (забезпечення музичного супроводу; підбір обладнання та реманенту тощо).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305800" cy="585791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 smtClean="0"/>
              <a:t> </a:t>
            </a:r>
            <a:r>
              <a:rPr lang="uk-UA" sz="3100" dirty="0" smtClean="0"/>
              <a:t>Підготовка нового заняття з логоритміки проходить три основні щаблі</a:t>
            </a:r>
            <a:r>
              <a:rPr lang="uk-UA" sz="3100" dirty="0" smtClean="0"/>
              <a:t>: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 	</a:t>
            </a:r>
            <a:r>
              <a:rPr lang="uk-UA" sz="2400" dirty="0" smtClean="0"/>
              <a:t>2</a:t>
            </a:r>
            <a:r>
              <a:rPr lang="uk-UA" sz="2400" dirty="0" smtClean="0"/>
              <a:t>. </a:t>
            </a:r>
            <a:r>
              <a:rPr lang="uk-UA" sz="2400" dirty="0" smtClean="0"/>
              <a:t>Основна ступінь: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dirty="0" smtClean="0"/>
              <a:t>	1</a:t>
            </a:r>
            <a:r>
              <a:rPr lang="uk-UA" sz="2400" dirty="0" smtClean="0"/>
              <a:t>) складання основної схеми заняття відповідно його корекційної спрямованості, індивідуальних, вікових і гендерних особливостей вихованців, наявного матеріального забезпечення реалізації змісту заняття;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dirty="0" smtClean="0"/>
              <a:t>	2</a:t>
            </a:r>
            <a:r>
              <a:rPr lang="uk-UA" sz="2400" dirty="0" smtClean="0"/>
              <a:t>) розробка змісту заняття з логоритміки, його правил; підготовчих до нього вправ; музичного та мультимедійного супроводу (якщо потрібно); написання контрольного тексту;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dirty="0" smtClean="0"/>
              <a:t>	3</a:t>
            </a:r>
            <a:r>
              <a:rPr lang="uk-UA" sz="2400" dirty="0" smtClean="0"/>
              <a:t>) розробка методики проведення заняття;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dirty="0" smtClean="0"/>
              <a:t>	4</a:t>
            </a:r>
            <a:r>
              <a:rPr lang="uk-UA" sz="2400" dirty="0" smtClean="0"/>
              <a:t>) розробка методів контролю;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dirty="0" smtClean="0"/>
              <a:t>	5</a:t>
            </a:r>
            <a:r>
              <a:rPr lang="uk-UA" sz="2400" dirty="0" smtClean="0"/>
              <a:t>) розробка альтернативного варіанту заняття (який буде застосовано в міру необхідності).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305800" cy="371477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 smtClean="0"/>
              <a:t> </a:t>
            </a:r>
            <a:r>
              <a:rPr lang="uk-UA" sz="2800" dirty="0" smtClean="0"/>
              <a:t>Підготовка нового заняття з логоритміки проходить три основні щаблі: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 </a:t>
            </a:r>
            <a:r>
              <a:rPr lang="uk-UA" sz="1800" dirty="0" smtClean="0"/>
              <a:t>	</a:t>
            </a:r>
            <a:r>
              <a:rPr lang="uk-UA" sz="2400" dirty="0" smtClean="0"/>
              <a:t>3</a:t>
            </a:r>
            <a:r>
              <a:rPr lang="uk-UA" sz="2400" dirty="0" smtClean="0"/>
              <a:t>. Заключна ступінь: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проведення </a:t>
            </a:r>
            <a:r>
              <a:rPr lang="uk-UA" sz="2400" dirty="0" smtClean="0"/>
              <a:t>заняття з логоритміки з дотриманням техніки безпеки, формування та постійної підтримки мотивації вихованців до виконання ігрових завдань.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507288" cy="174016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/>
              <a:t> </a:t>
            </a:r>
            <a:r>
              <a:rPr lang="uk-UA" sz="1800" b="1" dirty="0" smtClean="0"/>
              <a:t>Результативність логоритміки як ланки системи </a:t>
            </a:r>
            <a:r>
              <a:rPr lang="uk-UA" sz="1800" b="1" dirty="0" err="1" smtClean="0"/>
              <a:t>корекційно-розвивальної</a:t>
            </a:r>
            <a:r>
              <a:rPr lang="uk-UA" sz="1800" b="1" dirty="0" smtClean="0"/>
              <a:t> роботи </a:t>
            </a:r>
            <a:r>
              <a:rPr lang="uk-UA" sz="1800" b="1" dirty="0" smtClean="0"/>
              <a:t>спеціального </a:t>
            </a:r>
            <a:r>
              <a:rPr lang="uk-UA" sz="1800" b="1" dirty="0" smtClean="0"/>
              <a:t> дошкільного навчального </a:t>
            </a:r>
            <a:r>
              <a:rPr lang="uk-UA" sz="1800" b="1" dirty="0" smtClean="0"/>
              <a:t>закладу багато в чому залежить від її адаптації до індивідуальних особливостей вихованців. Так, процес адаптації до індивідуальних можливостей дітей групи спрямований на: </a:t>
            </a:r>
            <a:endParaRPr lang="ru-RU" sz="1800" b="1" dirty="0"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2000240"/>
            <a:ext cx="8750206" cy="4857760"/>
          </a:xfrm>
          <a:ln>
            <a:noFill/>
          </a:ln>
          <a:effectLst/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1500" dirty="0" smtClean="0">
                <a:solidFill>
                  <a:schemeClr val="tx2"/>
                </a:solidFill>
              </a:rPr>
              <a:t>– відповідність особливостям індивідуального мовленнєвого розвитку вихованців;</a:t>
            </a:r>
          </a:p>
          <a:p>
            <a:pPr>
              <a:buFont typeface="Wingdings" pitchFamily="2" charset="2"/>
              <a:buChar char="§"/>
            </a:pPr>
            <a:r>
              <a:rPr lang="uk-UA" sz="1500" dirty="0" smtClean="0">
                <a:solidFill>
                  <a:schemeClr val="tx2"/>
                </a:solidFill>
              </a:rPr>
              <a:t>– рівень фізичного навантаження, інтенсивність вправ;</a:t>
            </a:r>
          </a:p>
          <a:p>
            <a:pPr>
              <a:buFont typeface="Wingdings" pitchFamily="2" charset="2"/>
              <a:buChar char="§"/>
            </a:pPr>
            <a:r>
              <a:rPr lang="uk-UA" sz="1500" dirty="0" smtClean="0">
                <a:solidFill>
                  <a:schemeClr val="tx2"/>
                </a:solidFill>
              </a:rPr>
              <a:t>– рівень психоемоційного напруження в процесі логоритміки;</a:t>
            </a:r>
          </a:p>
          <a:p>
            <a:pPr>
              <a:buFont typeface="Wingdings" pitchFamily="2" charset="2"/>
              <a:buChar char="§"/>
            </a:pPr>
            <a:r>
              <a:rPr lang="uk-UA" sz="1500" dirty="0" smtClean="0">
                <a:solidFill>
                  <a:schemeClr val="tx2"/>
                </a:solidFill>
              </a:rPr>
              <a:t>– рівень щільності заняття з логоритміки;</a:t>
            </a:r>
          </a:p>
          <a:p>
            <a:pPr>
              <a:buFont typeface="Wingdings" pitchFamily="2" charset="2"/>
              <a:buChar char="§"/>
            </a:pPr>
            <a:r>
              <a:rPr lang="uk-UA" sz="1500" dirty="0" smtClean="0">
                <a:solidFill>
                  <a:schemeClr val="tx2"/>
                </a:solidFill>
              </a:rPr>
              <a:t>– постійну зайнятість кожної дитини (рухові дії різного рівня навантаження);</a:t>
            </a:r>
          </a:p>
          <a:p>
            <a:pPr>
              <a:buFont typeface="Wingdings" pitchFamily="2" charset="2"/>
              <a:buChar char="§"/>
            </a:pPr>
            <a:r>
              <a:rPr lang="uk-UA" sz="1500" dirty="0" smtClean="0">
                <a:solidFill>
                  <a:schemeClr val="tx2"/>
                </a:solidFill>
              </a:rPr>
              <a:t>– заохочення всіх вихованців, що взяли участь у занятті;</a:t>
            </a:r>
          </a:p>
          <a:p>
            <a:pPr>
              <a:buFont typeface="Wingdings" pitchFamily="2" charset="2"/>
              <a:buChar char="§"/>
            </a:pPr>
            <a:r>
              <a:rPr lang="uk-UA" sz="1500" dirty="0" smtClean="0">
                <a:solidFill>
                  <a:schemeClr val="tx2"/>
                </a:solidFill>
              </a:rPr>
              <a:t>– підбір вправ (слів, співу тощо), з яких складається заняття: всі вправи мають бути сформовані на рівні рухового уміння;</a:t>
            </a:r>
          </a:p>
          <a:p>
            <a:pPr>
              <a:buFont typeface="Wingdings" pitchFamily="2" charset="2"/>
              <a:buChar char="§"/>
            </a:pPr>
            <a:r>
              <a:rPr lang="uk-UA" sz="1500" dirty="0" smtClean="0">
                <a:solidFill>
                  <a:schemeClr val="tx2"/>
                </a:solidFill>
              </a:rPr>
              <a:t>– рівень складності фізичних вправ, з яких складається рухлива гра;</a:t>
            </a:r>
          </a:p>
          <a:p>
            <a:pPr>
              <a:buFont typeface="Wingdings" pitchFamily="2" charset="2"/>
              <a:buChar char="§"/>
            </a:pPr>
            <a:r>
              <a:rPr lang="uk-UA" sz="1500" dirty="0" smtClean="0">
                <a:solidFill>
                  <a:schemeClr val="tx2"/>
                </a:solidFill>
              </a:rPr>
              <a:t>– забезпечення </a:t>
            </a:r>
            <a:r>
              <a:rPr lang="uk-UA" sz="1500" dirty="0" err="1" smtClean="0">
                <a:solidFill>
                  <a:schemeClr val="tx2"/>
                </a:solidFill>
              </a:rPr>
              <a:t>корекційно-розвивальної</a:t>
            </a:r>
            <a:r>
              <a:rPr lang="uk-UA" sz="1500" dirty="0" smtClean="0">
                <a:solidFill>
                  <a:schemeClr val="tx2"/>
                </a:solidFill>
              </a:rPr>
              <a:t> </a:t>
            </a:r>
            <a:r>
              <a:rPr lang="uk-UA" sz="1500" dirty="0" err="1" smtClean="0">
                <a:solidFill>
                  <a:schemeClr val="tx2"/>
                </a:solidFill>
              </a:rPr>
              <a:t>спрямованності</a:t>
            </a:r>
            <a:r>
              <a:rPr lang="uk-UA" sz="1500" dirty="0" smtClean="0">
                <a:solidFill>
                  <a:schemeClr val="tx2"/>
                </a:solidFill>
              </a:rPr>
              <a:t> заняття;</a:t>
            </a:r>
          </a:p>
          <a:p>
            <a:pPr>
              <a:buFont typeface="Wingdings" pitchFamily="2" charset="2"/>
              <a:buChar char="§"/>
            </a:pPr>
            <a:r>
              <a:rPr lang="uk-UA" sz="1500" dirty="0" smtClean="0">
                <a:solidFill>
                  <a:schemeClr val="tx2"/>
                </a:solidFill>
              </a:rPr>
              <a:t>– дотримання норм гігієни рухової активності вихованців (температура довкілля, вологість тощо);</a:t>
            </a:r>
          </a:p>
          <a:p>
            <a:pPr>
              <a:buFont typeface="Wingdings" pitchFamily="2" charset="2"/>
              <a:buChar char="§"/>
            </a:pPr>
            <a:r>
              <a:rPr lang="uk-UA" sz="1500" dirty="0" smtClean="0">
                <a:solidFill>
                  <a:schemeClr val="tx2"/>
                </a:solidFill>
              </a:rPr>
              <a:t>– забезпечення медичного висновку перед заняттям; </a:t>
            </a:r>
          </a:p>
          <a:p>
            <a:pPr>
              <a:buFont typeface="Wingdings" pitchFamily="2" charset="2"/>
              <a:buChar char="§"/>
            </a:pPr>
            <a:r>
              <a:rPr lang="uk-UA" sz="1500" dirty="0" smtClean="0">
                <a:solidFill>
                  <a:schemeClr val="tx2"/>
                </a:solidFill>
              </a:rPr>
              <a:t>– забезпечення педагогічного контролю під час проведення заняття; </a:t>
            </a:r>
          </a:p>
          <a:p>
            <a:pPr>
              <a:buFont typeface="Wingdings" pitchFamily="2" charset="2"/>
              <a:buChar char="§"/>
            </a:pPr>
            <a:r>
              <a:rPr lang="uk-UA" sz="1500" dirty="0" smtClean="0">
                <a:solidFill>
                  <a:schemeClr val="tx2"/>
                </a:solidFill>
              </a:rPr>
              <a:t>– відповідність правил (сюжету – при проведені сюжетної гри) інтелектуальним можливостям вихованців;</a:t>
            </a:r>
          </a:p>
          <a:p>
            <a:pPr>
              <a:buFont typeface="Wingdings" pitchFamily="2" charset="2"/>
              <a:buChar char="§"/>
            </a:pPr>
            <a:r>
              <a:rPr lang="uk-UA" sz="1500" dirty="0" smtClean="0">
                <a:solidFill>
                  <a:schemeClr val="tx2"/>
                </a:solidFill>
              </a:rPr>
              <a:t>– відповідність рівня складності обладнання та реманенту, що використовується при проведенні заняття індивідуальним можливостям вихованців.</a:t>
            </a:r>
            <a:endParaRPr lang="ru-RU" sz="1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507288" cy="1285884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/>
              <a:t> </a:t>
            </a:r>
            <a:r>
              <a:rPr lang="uk-UA" sz="2800" b="1" dirty="0" smtClean="0"/>
              <a:t>В логоритміці мають місце наступні види педагогічного контролю</a:t>
            </a:r>
            <a:r>
              <a:rPr lang="uk-UA" sz="2800" b="1" dirty="0" smtClean="0"/>
              <a:t>:</a:t>
            </a:r>
            <a:br>
              <a:rPr lang="uk-UA" sz="2800" b="1" dirty="0" smtClean="0"/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2285992"/>
            <a:ext cx="8964488" cy="3143272"/>
          </a:xfrm>
          <a:ln>
            <a:noFill/>
          </a:ln>
        </p:spPr>
        <p:txBody>
          <a:bodyPr>
            <a:noAutofit/>
          </a:bodyPr>
          <a:lstStyle/>
          <a:p>
            <a:pPr lvl="2">
              <a:buClr>
                <a:schemeClr val="accent6"/>
              </a:buClr>
            </a:pPr>
            <a:r>
              <a:rPr lang="uk-UA" sz="2300" dirty="0" smtClean="0">
                <a:solidFill>
                  <a:schemeClr val="tx2"/>
                </a:solidFill>
              </a:rPr>
              <a:t>попередній (вихідний), </a:t>
            </a:r>
            <a:endParaRPr lang="en-US" sz="2300" dirty="0" smtClean="0">
              <a:solidFill>
                <a:schemeClr val="tx2"/>
              </a:solidFill>
            </a:endParaRPr>
          </a:p>
          <a:p>
            <a:pPr lvl="2">
              <a:buClr>
                <a:schemeClr val="accent6"/>
              </a:buClr>
            </a:pPr>
            <a:r>
              <a:rPr lang="uk-UA" sz="2300" dirty="0" smtClean="0">
                <a:solidFill>
                  <a:schemeClr val="tx2"/>
                </a:solidFill>
              </a:rPr>
              <a:t>оперативний, </a:t>
            </a:r>
            <a:endParaRPr lang="en-US" sz="2300" dirty="0" smtClean="0">
              <a:solidFill>
                <a:schemeClr val="tx2"/>
              </a:solidFill>
            </a:endParaRPr>
          </a:p>
          <a:p>
            <a:pPr lvl="2">
              <a:buClr>
                <a:schemeClr val="accent6"/>
              </a:buClr>
            </a:pPr>
            <a:r>
              <a:rPr lang="uk-UA" sz="2300" dirty="0" smtClean="0">
                <a:solidFill>
                  <a:schemeClr val="tx2"/>
                </a:solidFill>
              </a:rPr>
              <a:t>поточний, </a:t>
            </a:r>
            <a:endParaRPr lang="en-US" sz="2300" dirty="0" smtClean="0">
              <a:solidFill>
                <a:schemeClr val="tx2"/>
              </a:solidFill>
            </a:endParaRPr>
          </a:p>
          <a:p>
            <a:pPr lvl="2">
              <a:buClr>
                <a:schemeClr val="accent6"/>
              </a:buClr>
            </a:pPr>
            <a:r>
              <a:rPr lang="uk-UA" sz="2300" dirty="0" smtClean="0">
                <a:solidFill>
                  <a:schemeClr val="tx2"/>
                </a:solidFill>
              </a:rPr>
              <a:t>етапний (цикловий). </a:t>
            </a:r>
            <a:endParaRPr lang="en-US" sz="23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507288" cy="178595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/>
              <a:t> </a:t>
            </a:r>
            <a:r>
              <a:rPr lang="uk-UA" sz="2800" b="1" dirty="0" smtClean="0"/>
              <a:t>Припустимий рівень фізичного навантаження та його симптоматичні ознаки 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400" b="1" dirty="0" smtClean="0"/>
              <a:t>(</a:t>
            </a:r>
            <a:r>
              <a:rPr lang="uk-UA" sz="2400" b="1" dirty="0" smtClean="0"/>
              <a:t>за Е.С. </a:t>
            </a:r>
            <a:r>
              <a:rPr lang="uk-UA" sz="2400" b="1" dirty="0" err="1" smtClean="0"/>
              <a:t>Вільчковським</a:t>
            </a:r>
            <a:r>
              <a:rPr lang="uk-UA" sz="2400" b="1" dirty="0" smtClean="0"/>
              <a:t>, 2003</a:t>
            </a:r>
            <a:r>
              <a:rPr lang="uk-UA" sz="2400" b="1" dirty="0" smtClean="0"/>
              <a:t>):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2857496"/>
            <a:ext cx="8784976" cy="3714776"/>
          </a:xfrm>
          <a:ln>
            <a:noFill/>
          </a:ln>
        </p:spPr>
        <p:txBody>
          <a:bodyPr>
            <a:noAutofit/>
          </a:bodyPr>
          <a:lstStyle/>
          <a:p>
            <a:pPr lvl="1">
              <a:buClr>
                <a:schemeClr val="accent6"/>
              </a:buClr>
            </a:pPr>
            <a:r>
              <a:rPr lang="uk-UA" dirty="0" smtClean="0">
                <a:solidFill>
                  <a:schemeClr val="tx2"/>
                </a:solidFill>
              </a:rPr>
              <a:t>незначне почервоніння шкіри обличчя;</a:t>
            </a:r>
          </a:p>
          <a:p>
            <a:pPr lvl="1">
              <a:buClr>
                <a:schemeClr val="accent6"/>
              </a:buClr>
            </a:pPr>
            <a:r>
              <a:rPr lang="uk-UA" dirty="0" smtClean="0">
                <a:solidFill>
                  <a:schemeClr val="tx2"/>
                </a:solidFill>
              </a:rPr>
              <a:t>незначна пітливість;</a:t>
            </a:r>
          </a:p>
          <a:p>
            <a:pPr lvl="1">
              <a:buClr>
                <a:schemeClr val="accent6"/>
              </a:buClr>
            </a:pPr>
            <a:r>
              <a:rPr lang="uk-UA" dirty="0" smtClean="0">
                <a:solidFill>
                  <a:schemeClr val="tx2"/>
                </a:solidFill>
              </a:rPr>
              <a:t>дихання ритмічне, дещо прискорене;</a:t>
            </a:r>
          </a:p>
          <a:p>
            <a:pPr lvl="1">
              <a:buClr>
                <a:schemeClr val="accent6"/>
              </a:buClr>
            </a:pPr>
            <a:r>
              <a:rPr lang="uk-UA" dirty="0" smtClean="0">
                <a:solidFill>
                  <a:schemeClr val="tx2"/>
                </a:solidFill>
              </a:rPr>
              <a:t>психоемоційні реакції адекватні (звичайні для конкретної дитини);</a:t>
            </a:r>
          </a:p>
          <a:p>
            <a:pPr lvl="1">
              <a:buClr>
                <a:schemeClr val="accent6"/>
              </a:buClr>
            </a:pPr>
            <a:r>
              <a:rPr lang="uk-UA" dirty="0" smtClean="0">
                <a:solidFill>
                  <a:schemeClr val="tx2"/>
                </a:solidFill>
              </a:rPr>
              <a:t>рухи чіткі, цілеспрямовані.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308</TotalTime>
  <Words>287</Words>
  <Application>Microsoft Office PowerPoint</Application>
  <PresentationFormat>Экран (4:3)</PresentationFormat>
  <Paragraphs>39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Специфіка застосування фізичних вправ при проведенні занять з логоритміки з дітьми з порушеннями розумового розвитку</vt:lpstr>
      <vt:lpstr> При проведенні занять з логоритміки з дітьми дошкільного віку з порушеннями мовлення та розумового розвитку варто зазначити важливість і потребу індивідуального та диференційованого підходу – не існує загальних особливостей психофізичного розвитку  цієї категорії дітей, є особливості розвитку, зумовлені індивідуальними психічним, фізичним і педагогічним анамнезами</vt:lpstr>
      <vt:lpstr> У роботі з підготовки до проведення занять з логоритміки можна виділити два основних напрями:     1) розробка нового заняття (нового взагалі або нового тільки для даного педагога);   2) підготовка початківця або вже працюючого педагога до проведення нового для нього, але вже раніше розробленого і проведеного у цьому спеціальному дошкільному навчальному закладі заняття.</vt:lpstr>
      <vt:lpstr> Підготовка нового заняття з логоритміки проходить три основні щаблі:    1. Попередня робота:  1) підбір матеріалів для майбутнього заняття, їхнє вивчення (тобто процес нагромадження знань по даній темі, визначення мети й завдань логоритміки);   2) планування та матеріальне забезпечення реалізації заняття з логоритміки (забезпечення музичного супроводу; підбір обладнання та реманенту тощо). </vt:lpstr>
      <vt:lpstr>  Підготовка нового заняття з логоритміки проходить три основні щаблі:    2. Основна ступінь:   1) складання основної схеми заняття відповідно його корекційної спрямованості, індивідуальних, вікових і гендерних особливостей вихованців, наявного матеріального забезпечення реалізації змісту заняття;   2) розробка змісту заняття з логоритміки, його правил; підготовчих до нього вправ; музичного та мультимедійного супроводу (якщо потрібно); написання контрольного тексту;   3) розробка методики проведення заняття;   4) розробка методів контролю;   5) розробка альтернативного варіанту заняття (який буде застосовано в міру необхідності). </vt:lpstr>
      <vt:lpstr>  Підготовка нового заняття з логоритміки проходить три основні щаблі:    3. Заключна ступінь:  проведення заняття з логоритміки з дотриманням техніки безпеки, формування та постійної підтримки мотивації вихованців до виконання ігрових завдань.  </vt:lpstr>
      <vt:lpstr> Результативність логоритміки як ланки системи корекційно-розвивальної роботи спеціального  дошкільного навчального закладу багато в чому залежить від її адаптації до індивідуальних особливостей вихованців. Так, процес адаптації до індивідуальних можливостей дітей групи спрямований на: </vt:lpstr>
      <vt:lpstr> В логоритміці мають місце наступні види педагогічного контролю: </vt:lpstr>
      <vt:lpstr> Припустимий рівень фізичного навантаження та його симптоматичні ознаки  (за Е.С. Вільчковським, 2003):</vt:lpstr>
      <vt:lpstr>  Результативність корекційно-розвивального чи формуючого впливу заняття з логоритміки можлива за умови підвищення професійної кваліфікації логопедів (музичних курівників, вихователів груп).  Цілеспрямоване використання фізичних вправ в процесі заняття, їх диференційований підбір з урахуванням психофізіологічних, вікових, індивідуальних особливостей вихованців, уміння педагога правильно розподілити фізичне навантаження заняття ¬ запорука ефективності застосування фізичних вправ на занятті з логоритміки з дітьми дошкільного віку з порушеннями мовлення та інтелекту. 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Inna</dc:creator>
  <cp:lastModifiedBy>Инна</cp:lastModifiedBy>
  <cp:revision>74</cp:revision>
  <dcterms:created xsi:type="dcterms:W3CDTF">2014-08-15T08:56:23Z</dcterms:created>
  <dcterms:modified xsi:type="dcterms:W3CDTF">2017-07-07T16:12:44Z</dcterms:modified>
</cp:coreProperties>
</file>