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5" r:id="rId3"/>
    <p:sldId id="297" r:id="rId4"/>
    <p:sldId id="296" r:id="rId5"/>
    <p:sldId id="298" r:id="rId6"/>
    <p:sldId id="299" r:id="rId7"/>
    <p:sldId id="301" r:id="rId8"/>
    <p:sldId id="300" r:id="rId9"/>
    <p:sldId id="260" r:id="rId10"/>
    <p:sldId id="265" r:id="rId11"/>
    <p:sldId id="308" r:id="rId12"/>
    <p:sldId id="302" r:id="rId13"/>
    <p:sldId id="303" r:id="rId14"/>
    <p:sldId id="268" r:id="rId15"/>
    <p:sldId id="269" r:id="rId16"/>
    <p:sldId id="271" r:id="rId17"/>
    <p:sldId id="307" r:id="rId18"/>
    <p:sldId id="261" r:id="rId19"/>
    <p:sldId id="262" r:id="rId20"/>
    <p:sldId id="263" r:id="rId21"/>
    <p:sldId id="264" r:id="rId22"/>
    <p:sldId id="272" r:id="rId23"/>
    <p:sldId id="273" r:id="rId24"/>
    <p:sldId id="274" r:id="rId25"/>
    <p:sldId id="275" r:id="rId26"/>
    <p:sldId id="276" r:id="rId27"/>
    <p:sldId id="278" r:id="rId28"/>
    <p:sldId id="305" r:id="rId29"/>
    <p:sldId id="306" r:id="rId30"/>
    <p:sldId id="279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66DD0-FA4C-4697-A6C6-7DF53C771502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68514-29ED-4D05-BB1F-9B700D8C0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2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ED57-6BB5-4ABB-9BAA-8474F8DD0F59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1290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9029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EAA23F-DCB3-4FDE-9E15-C98641241C85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8031CA-2BFA-4A00-98A4-6FD423CB04CA}" type="slidenum">
              <a:rPr lang="ru-RU" smtClean="0"/>
              <a:pPr eaLnBrk="1" hangingPunct="1"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8031CA-2BFA-4A00-98A4-6FD423CB04CA}" type="slidenum">
              <a:rPr lang="ru-RU" smtClean="0"/>
              <a:pPr eaLnBrk="1" hangingPunct="1"/>
              <a:t>38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_____Microsoft_Excel_97-20034.xls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_____Microsoft_Excel_97-20032.xls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oleObject" Target="../embeddings/_____Microsoft_Excel_97-20033.xls"/><Relationship Id="rId4" Type="http://schemas.openxmlformats.org/officeDocument/2006/relationships/oleObject" Target="../embeddings/_____Microsoft_Excel_97-20031.xls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5474" y="0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Название</a:t>
            </a:r>
            <a:r>
              <a:rPr kumimoji="0" lang="ru-RU" sz="66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презентации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84984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defRPr/>
            </a:pP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Студентська науково-практична конференція «Дні науки – 2016: наука і практика в професійній діяльності фахівців у межах І Всеукраїнського фестивалю студентських наукових робіт «Молодь науки -2016: теоретичні  і прикладні аспекти наукової діяльності», 18 травня 2016 р.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</a:t>
            </a:r>
            <a: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 </a:t>
            </a:r>
            <a:b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МОЛОДОГО НАУКОВЦЯ</a:t>
            </a: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6104"/>
            <a:ext cx="32038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51721" y="4941168"/>
            <a:ext cx="7040390" cy="180092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3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/>
              <a:t>Розробник: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ВІКТОРІЯ ВІКТОРІВНА</a:t>
            </a:r>
            <a:r>
              <a:rPr lang="uk-UA" sz="6200" b="1" i="1" dirty="0">
                <a:solidFill>
                  <a:schemeClr val="tx2"/>
                </a:solidFill>
              </a:rPr>
              <a:t>, </a:t>
            </a:r>
            <a:endParaRPr lang="uk-UA" sz="6200" b="1" i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 smtClean="0"/>
              <a:t>доктор </a:t>
            </a:r>
            <a:r>
              <a:rPr lang="uk-UA" sz="6200" b="1" i="1" dirty="0"/>
              <a:t>педагогічних наук, </a:t>
            </a:r>
            <a:r>
              <a:rPr lang="uk-UA" sz="6200" b="1" i="1" dirty="0" smtClean="0"/>
              <a:t>кандидат </a:t>
            </a:r>
            <a:r>
              <a:rPr lang="uk-UA" sz="6200" b="1" i="1" dirty="0"/>
              <a:t>філологічних наук, доцент, професор кафедри філософії </a:t>
            </a:r>
            <a:r>
              <a:rPr lang="uk-UA" sz="6200" b="1" i="1" dirty="0" smtClean="0"/>
              <a:t>і </a:t>
            </a:r>
            <a:r>
              <a:rPr lang="uk-UA" sz="6200" b="1" i="1" dirty="0"/>
              <a:t>освіти дорослих </a:t>
            </a:r>
            <a:r>
              <a:rPr lang="uk-UA" sz="6200" b="1" i="1" dirty="0" smtClean="0"/>
              <a:t> ДВНЗ «Університет менеджменту освіти»</a:t>
            </a:r>
            <a:endParaRPr lang="uk-UA" sz="6200" b="1" i="1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116632"/>
            <a:ext cx="7812360" cy="532859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ЦИТУВАННЯ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значущості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якого-небудь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2578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1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208590" cy="566124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цитування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публікацію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прізвище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автора в інших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джерелах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ЦИТУВАННЯ ВИЗНАНИЙ ЯК ОДИН ІЗ НАЙЕФЕКТИВНІШИХ ПОКАЗНИКІВ СВІТОВИХ СИСТЕМ НАУКОВОЇ ІНФОРМАЦІЇ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72816"/>
            <a:ext cx="1428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53766"/>
            <a:ext cx="1238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8041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7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674136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Юджином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Гарфілдом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Garfield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започаткував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(SCI) —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бібліографічного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ресурсу,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обробляв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списки літератури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2500провідних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і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публікував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розділах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Permuterm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покажчик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ключ.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включення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інформаційного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/>
              <a:t>«</a:t>
            </a:r>
            <a:r>
              <a:rPr lang="ru-RU" sz="1600" dirty="0" err="1" smtClean="0"/>
              <a:t>Index»наукового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цитування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   </a:t>
            </a:r>
            <a:r>
              <a:rPr lang="ru-RU" sz="1600" dirty="0"/>
              <a:t>«</a:t>
            </a:r>
            <a:r>
              <a:rPr lang="ru-RU" sz="1600" dirty="0" err="1"/>
              <a:t>алфавітний</a:t>
            </a:r>
            <a:r>
              <a:rPr lang="ru-RU" sz="1600" dirty="0"/>
              <a:t>   </a:t>
            </a:r>
            <a:r>
              <a:rPr lang="ru-RU" sz="1600" dirty="0" err="1" smtClean="0"/>
              <a:t>покажажчик</a:t>
            </a:r>
            <a:r>
              <a:rPr lang="ru-RU" sz="1600" dirty="0" smtClean="0"/>
              <a:t>,  а не  </a:t>
            </a:r>
            <a:r>
              <a:rPr lang="ru-RU" sz="1600" dirty="0"/>
              <a:t>«</a:t>
            </a:r>
            <a:r>
              <a:rPr lang="ru-RU" sz="1600" dirty="0" err="1"/>
              <a:t>коефіцієнт</a:t>
            </a:r>
            <a:r>
              <a:rPr lang="ru-RU" sz="1600" dirty="0"/>
              <a:t>»,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 </a:t>
            </a:r>
            <a:r>
              <a:rPr lang="ru-RU" sz="1600" dirty="0"/>
              <a:t>не 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  </a:t>
            </a:r>
            <a:r>
              <a:rPr lang="ru-RU" sz="1600" dirty="0"/>
              <a:t>для  рейтингового    </a:t>
            </a:r>
            <a:r>
              <a:rPr lang="ru-RU" sz="1600" dirty="0" err="1" smtClean="0"/>
              <a:t>оцінювання</a:t>
            </a:r>
            <a:r>
              <a:rPr lang="ru-RU" sz="1600" dirty="0" smtClean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 smtClean="0"/>
              <a:t>робіт</a:t>
            </a:r>
            <a:r>
              <a:rPr lang="ru-RU" sz="1600" dirty="0" smtClean="0"/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39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У   2005   р.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Хорхе 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Хірш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(</a:t>
            </a:r>
            <a:r>
              <a:rPr lang="ru-RU" b="1" dirty="0"/>
              <a:t>J.E. </a:t>
            </a:r>
            <a:r>
              <a:rPr lang="ru-RU" b="1" dirty="0" err="1"/>
              <a:t>Hirsch</a:t>
            </a:r>
            <a:r>
              <a:rPr lang="ru-RU" b="1" dirty="0"/>
              <a:t>) </a:t>
            </a:r>
            <a:r>
              <a:rPr lang="ru-RU" b="1" dirty="0" err="1"/>
              <a:t>запропонував</a:t>
            </a:r>
            <a:r>
              <a:rPr lang="ru-RU" b="1" dirty="0"/>
              <a:t> </a:t>
            </a:r>
            <a:r>
              <a:rPr lang="ru-RU" b="1" dirty="0" err="1"/>
              <a:t>новий</a:t>
            </a:r>
            <a:r>
              <a:rPr lang="ru-RU" b="1" dirty="0"/>
              <a:t> </a:t>
            </a:r>
            <a:r>
              <a:rPr lang="ru-RU" b="1" dirty="0" err="1"/>
              <a:t>наукометричний</a:t>
            </a:r>
            <a:r>
              <a:rPr lang="ru-RU" b="1" dirty="0"/>
              <a:t>   </a:t>
            </a:r>
            <a:r>
              <a:rPr lang="ru-RU" b="1" dirty="0" err="1"/>
              <a:t>показник</a:t>
            </a:r>
            <a:r>
              <a:rPr lang="ru-RU" b="1" dirty="0"/>
              <a:t>,  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дорівнює</a:t>
            </a:r>
            <a:r>
              <a:rPr lang="ru-RU" b="1" dirty="0" smtClean="0"/>
              <a:t> h:</a:t>
            </a:r>
            <a:br>
              <a:rPr lang="ru-RU" b="1" dirty="0" smtClean="0"/>
            </a:b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статей автора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процитовано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публікації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цитувань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231605" y="5229200"/>
            <a:ext cx="6860505" cy="15128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dirty="0" err="1"/>
              <a:t>Я</a:t>
            </a:r>
            <a:r>
              <a:rPr lang="ru-RU" dirty="0" err="1" smtClean="0"/>
              <a:t>кщо</a:t>
            </a:r>
            <a:r>
              <a:rPr lang="ru-RU" dirty="0" smtClean="0"/>
              <a:t> </a:t>
            </a:r>
            <a:r>
              <a:rPr lang="ru-RU" dirty="0"/>
              <a:t>автор </a:t>
            </a:r>
            <a:r>
              <a:rPr lang="ru-RU" dirty="0" err="1"/>
              <a:t>має</a:t>
            </a:r>
            <a:r>
              <a:rPr lang="ru-RU" dirty="0"/>
              <a:t> 4 статті,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процитовані</a:t>
            </a:r>
            <a:r>
              <a:rPr lang="ru-RU" dirty="0"/>
              <a:t> по  4  рази,   </a:t>
            </a:r>
            <a:r>
              <a:rPr lang="ru-RU" dirty="0" err="1"/>
              <a:t>його</a:t>
            </a:r>
            <a:r>
              <a:rPr lang="ru-RU" dirty="0"/>
              <a:t>   h-</a:t>
            </a:r>
            <a:r>
              <a:rPr lang="ru-RU" dirty="0" err="1"/>
              <a:t>індекс</a:t>
            </a:r>
            <a:r>
              <a:rPr lang="ru-RU" dirty="0"/>
              <a:t>   становить 4. </a:t>
            </a:r>
            <a:endParaRPr lang="ru-RU" dirty="0" smtClean="0"/>
          </a:p>
          <a:p>
            <a:pPr>
              <a:buFont typeface="Wingdings"/>
              <a:buNone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ж автор </a:t>
            </a:r>
            <a:r>
              <a:rPr lang="ru-RU" dirty="0" err="1"/>
              <a:t>має</a:t>
            </a:r>
            <a:r>
              <a:rPr lang="ru-RU" dirty="0"/>
              <a:t> одну </a:t>
            </a:r>
            <a:r>
              <a:rPr lang="ru-RU" dirty="0" err="1"/>
              <a:t>статтю</a:t>
            </a:r>
            <a:r>
              <a:rPr lang="ru-RU" dirty="0"/>
              <a:t> з 10   </a:t>
            </a:r>
            <a:r>
              <a:rPr lang="ru-RU" dirty="0" err="1"/>
              <a:t>цитуваннями</a:t>
            </a:r>
            <a:r>
              <a:rPr lang="ru-RU" dirty="0"/>
              <a:t>,   </a:t>
            </a:r>
            <a:r>
              <a:rPr lang="ru-RU" dirty="0" err="1"/>
              <a:t>дві</a:t>
            </a:r>
            <a:r>
              <a:rPr lang="ru-RU" dirty="0"/>
              <a:t>   —   з   6   та   три   —   з   4,   то </a:t>
            </a:r>
            <a:r>
              <a:rPr lang="ru-RU" dirty="0" err="1"/>
              <a:t>індекс</a:t>
            </a:r>
            <a:r>
              <a:rPr lang="ru-RU" dirty="0"/>
              <a:t> все одно </a:t>
            </a:r>
            <a:r>
              <a:rPr lang="ru-RU" dirty="0" err="1"/>
              <a:t>дорівнює</a:t>
            </a:r>
            <a:r>
              <a:rPr lang="ru-RU" dirty="0"/>
              <a:t> 4, </a:t>
            </a:r>
            <a:r>
              <a:rPr lang="ru-RU" dirty="0" err="1"/>
              <a:t>оскільки</a:t>
            </a:r>
            <a:r>
              <a:rPr lang="ru-RU" dirty="0"/>
              <a:t> з </a:t>
            </a:r>
            <a:r>
              <a:rPr lang="ru-RU" dirty="0" err="1"/>
              <a:t>перелічених</a:t>
            </a:r>
            <a:r>
              <a:rPr lang="ru-RU" dirty="0"/>
              <a:t> як </a:t>
            </a:r>
            <a:r>
              <a:rPr lang="ru-RU" dirty="0" err="1"/>
              <a:t>мінімум</a:t>
            </a:r>
            <a:r>
              <a:rPr lang="ru-RU" dirty="0"/>
              <a:t> 4 статті </a:t>
            </a:r>
            <a:r>
              <a:rPr lang="ru-RU" dirty="0" err="1"/>
              <a:t>процитовано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  4   рази   </a:t>
            </a:r>
            <a:r>
              <a:rPr lang="ru-RU" dirty="0" err="1"/>
              <a:t>кожна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1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64087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Хірша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кількісною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характеристикою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продуктивності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врахуванні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1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353425" cy="5904756"/>
          </a:xfrm>
          <a:noFill/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ІМПАКТ-ФАКТОР </a:t>
            </a:r>
            <a:r>
              <a:rPr lang="ru-RU" dirty="0" smtClean="0"/>
              <a:t>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журналу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розраховується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Інститутом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5055107"/>
            <a:ext cx="7773987" cy="16557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фактору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статей,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36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424862" cy="6553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-фактор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розраховують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поточного року на статті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певного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журналу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попередніх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до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статей,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опублікованих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роки. 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одну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статтю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журналу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попередніх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47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2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15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endParaRPr lang="ru-RU" sz="66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569325" cy="4392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Філадельфійського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Thomson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Reuter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покриває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тис.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англійською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німецькою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 1980 р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5121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4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15888"/>
            <a:ext cx="8640763" cy="6364287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включає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Humanities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гуманітарні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8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ltGray">
          <a:xfrm>
            <a:off x="22692" y="1673422"/>
            <a:ext cx="6228184" cy="5184577"/>
          </a:xfrm>
          <a:prstGeom prst="rightArrow">
            <a:avLst>
              <a:gd name="adj1" fmla="val 79306"/>
              <a:gd name="adj2" fmla="val 30296"/>
            </a:avLst>
          </a:prstGeom>
          <a:solidFill>
            <a:srgbClr val="CCEC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3753" y="2276872"/>
            <a:ext cx="5113338" cy="1321048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ПОСТФІГУРАТИВНИЙ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eaLnBrk="0" hangingPunc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0" y="5335587"/>
            <a:ext cx="5186363" cy="1462088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ПРЕФІГУРАТИВНИЙ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eaLnBrk="0" hangingPunc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190958" y="2276872"/>
            <a:ext cx="3953041" cy="3888431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w="139700" prst="cross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200" b="1" i="1" dirty="0"/>
              <a:t>Світ стане змінюватися так швидко, що досвід попереднього покоління не стане підґрунтям для покоління </a:t>
            </a:r>
            <a:r>
              <a:rPr lang="uk-UA" sz="2200" b="1" i="1" dirty="0" smtClean="0"/>
              <a:t>наступного</a:t>
            </a:r>
          </a:p>
          <a:p>
            <a:pPr algn="just">
              <a:defRPr/>
            </a:pPr>
            <a:endParaRPr lang="uk-UA" sz="2200" b="1" i="1" dirty="0" smtClean="0"/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200" b="1" i="1" dirty="0"/>
              <a:t>Швидкість </a:t>
            </a:r>
            <a:r>
              <a:rPr lang="uk-UA" sz="2200" b="1" i="1" dirty="0" smtClean="0"/>
              <a:t>розвитку, ускладнення способів діяльності  стане випереджати  людське життя  </a:t>
            </a:r>
            <a:endParaRPr lang="uk-UA" sz="2200" b="1" i="1" dirty="0"/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uk-UA" sz="2000" b="1" i="1" dirty="0"/>
          </a:p>
        </p:txBody>
      </p:sp>
      <p:sp>
        <p:nvSpPr>
          <p:cNvPr id="9225" name="Прямоугольник 8"/>
          <p:cNvSpPr>
            <a:spLocks noChangeArrowheads="1"/>
          </p:cNvSpPr>
          <p:nvPr/>
        </p:nvSpPr>
        <p:spPr bwMode="auto">
          <a:xfrm>
            <a:off x="1386681" y="-171400"/>
            <a:ext cx="7564437" cy="28007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антрополог 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МАРГАРЕТ М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</a:t>
            </a:r>
          </a:p>
          <a:p>
            <a:pPr algn="r">
              <a:defRPr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виділила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культурного </a:t>
            </a:r>
          </a:p>
          <a:p>
            <a:pPr algn="r">
              <a:defRPr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інформацією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5563" y="3789040"/>
            <a:ext cx="5113337" cy="141478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КОФІГУРАТИВНИЙ ТИП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дітьми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сучасників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304800" y="6519863"/>
            <a:ext cx="950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1200"/>
              <a:t>27.04.2016</a:t>
            </a:r>
            <a:endParaRPr lang="ru-RU" sz="1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13" y="0"/>
            <a:ext cx="2919421" cy="2060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33375"/>
            <a:ext cx="9036050" cy="60483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     Factor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/>
              <a:t>(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 впливовості</a:t>
            </a:r>
            <a:r>
              <a:rPr lang="uk-UA" sz="4000" dirty="0" smtClean="0"/>
              <a:t>)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 кількість цитувань журналу за попередні 2 роки у перерахунку на 1 статтю</a:t>
            </a:r>
          </a:p>
          <a:p>
            <a:pPr>
              <a:defRPr/>
            </a:pP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Immediacy Index </a:t>
            </a:r>
            <a:r>
              <a:rPr lang="uk-UA" sz="4000" dirty="0" smtClean="0"/>
              <a:t>(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оперативності</a:t>
            </a:r>
            <a:r>
              <a:rPr lang="uk-UA" sz="4000" dirty="0" smtClean="0"/>
              <a:t>) –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 появи цитувань</a:t>
            </a:r>
          </a:p>
          <a:p>
            <a:pPr>
              <a:defRPr/>
            </a:pP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Eigenfactor</a:t>
            </a:r>
            <a:r>
              <a:rPr lang="uk-UA" sz="4000" dirty="0" smtClean="0"/>
              <a:t> (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власний фактор</a:t>
            </a:r>
            <a:r>
              <a:rPr lang="uk-UA" sz="4000" dirty="0" smtClean="0"/>
              <a:t>) –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авторитетність цитувань, проте залежить від кількості статей</a:t>
            </a:r>
          </a:p>
          <a:p>
            <a:pPr marL="0" indent="0">
              <a:buFontTx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13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64801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uk-UA" dirty="0" smtClean="0"/>
              <a:t>+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 рівень рецензування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+знана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глибина архівів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+наявність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аналітичного інструменту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_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невелика база даних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платний доступ до всіх послуг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1728192" cy="152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2184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7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5818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 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ввело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базу 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основною   метою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є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19 000).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"/>
            <a:ext cx="2699792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3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380312" cy="6264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мультидисциплінарна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реферативна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 1995 р.), яка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оновлюється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яка 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базою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текстів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0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68" y="260350"/>
            <a:ext cx="8921082" cy="64090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охоплює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конференцій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err="1"/>
              <a:t>набагато</a:t>
            </a:r>
            <a:r>
              <a:rPr lang="ru-RU" sz="3600" dirty="0"/>
              <a:t> </a:t>
            </a:r>
            <a:r>
              <a:rPr lang="ru-RU" sz="3600" dirty="0" err="1"/>
              <a:t>ширше</a:t>
            </a:r>
            <a:r>
              <a:rPr lang="ru-RU" sz="3600" dirty="0"/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відображає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 і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техніку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dirty="0"/>
              <a:t>80%.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8" y="0"/>
            <a:ext cx="244080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4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5" y="0"/>
            <a:ext cx="197961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Прямоугольник 1"/>
          <p:cNvSpPr>
            <a:spLocks noChangeArrowheads="1"/>
          </p:cNvSpPr>
          <p:nvPr/>
        </p:nvSpPr>
        <p:spPr bwMode="auto">
          <a:xfrm>
            <a:off x="1763713" y="49213"/>
            <a:ext cx="7364412" cy="64017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          Scopus              </a:t>
            </a:r>
            <a:r>
              <a:rPr lang="en-A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Journal  Rank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SJR)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-фактор з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авторитетності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цитувань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Normalized Impact per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(SNIP)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-фактор   з  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науки та з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поправкою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статей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доступ      до метрики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коректні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кулькісних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Великий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Платний доступ до бази даних та аналітичного інструменту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4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260649"/>
            <a:ext cx="8857108" cy="63370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червня 2012 р.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Київський політехнічний інститут реалізує проект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«Наука України в дзеркалі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наукометричної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бази даних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SciVerse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Щоквартально </a:t>
            </a:r>
            <a:r>
              <a:rPr lang="uk-UA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друкує рейтинг вишів України за показниками бази </a:t>
            </a:r>
            <a:r>
              <a:rPr lang="uk-UA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Ранжування здійснюється за індексом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Хірша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якісним показником, який базується на кількості наукових публікацій та кількості їх цитування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2" y="132581"/>
            <a:ext cx="1703571" cy="13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5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8134350" cy="59753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err="1" smtClean="0"/>
              <a:t>Зайдіть</a:t>
            </a:r>
            <a:r>
              <a:rPr lang="ru-RU" sz="4000" b="1" dirty="0" smtClean="0"/>
              <a:t> на сайт </a:t>
            </a: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Journal &amp; Country Rank </a:t>
            </a:r>
            <a:r>
              <a:rPr lang="ru-RU" sz="4000" b="1" dirty="0" err="1" smtClean="0"/>
              <a:t>виберіть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розділ</a:t>
            </a:r>
            <a:r>
              <a:rPr lang="ru-RU" sz="4000" b="1" dirty="0" smtClean="0"/>
              <a:t> 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Rankings</a:t>
            </a:r>
            <a:r>
              <a:rPr lang="en-AU" sz="4000" b="1" dirty="0" smtClean="0"/>
              <a:t>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У форме </a:t>
            </a:r>
            <a:r>
              <a:rPr lang="en-AU" sz="4000" b="1" dirty="0" smtClean="0"/>
              <a:t>Ranking Parameters </a:t>
            </a:r>
            <a:r>
              <a:rPr lang="ru-RU" sz="4000" b="1" dirty="0" err="1" smtClean="0"/>
              <a:t>обираємо</a:t>
            </a:r>
            <a:r>
              <a:rPr lang="ru-RU" sz="4000" b="1" dirty="0" smtClean="0"/>
              <a:t> </a:t>
            </a:r>
            <a:r>
              <a:rPr lang="en-AU" sz="4000" b="1" dirty="0" smtClean="0"/>
              <a:t>Subject Area: Social Sciences, Subject Category: Education, </a:t>
            </a:r>
            <a:r>
              <a:rPr lang="ru-RU" sz="4000" b="1" dirty="0" err="1"/>
              <a:t>у</a:t>
            </a:r>
            <a:r>
              <a:rPr lang="ru-RU" sz="4000" b="1" dirty="0" err="1" smtClean="0"/>
              <a:t>казуємо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країну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рік</a:t>
            </a:r>
            <a:r>
              <a:rPr lang="ru-RU" sz="4000" b="1" dirty="0" smtClean="0"/>
              <a:t>, порядок </a:t>
            </a:r>
            <a:r>
              <a:rPr lang="ru-RU" sz="4000" b="1" dirty="0" err="1" smtClean="0"/>
              <a:t>сортування</a:t>
            </a:r>
            <a:r>
              <a:rPr lang="ru-RU" sz="4000" b="1" dirty="0" smtClean="0"/>
              <a:t> й </a:t>
            </a:r>
            <a:r>
              <a:rPr lang="ru-RU" sz="4000" b="1" dirty="0" err="1" smtClean="0"/>
              <a:t>натискаємо</a:t>
            </a:r>
            <a:r>
              <a:rPr lang="ru-RU" sz="4000" b="1" dirty="0" smtClean="0"/>
              <a:t> </a:t>
            </a:r>
            <a:r>
              <a:rPr lang="en-AU" sz="4000" b="1" dirty="0" smtClean="0"/>
              <a:t>Refresh – </a:t>
            </a:r>
            <a:r>
              <a:rPr lang="uk-UA" sz="4000" b="1" dirty="0" smtClean="0"/>
              <a:t>отримуємо </a:t>
            </a:r>
            <a:r>
              <a:rPr lang="ru-RU" sz="4000" b="1" dirty="0" smtClean="0"/>
              <a:t>список </a:t>
            </a:r>
            <a:r>
              <a:rPr lang="ru-RU" b="1" dirty="0" err="1" smtClean="0"/>
              <a:t>журналів</a:t>
            </a:r>
            <a:endParaRPr lang="ru-RU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21260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6196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9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1377613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41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-285750"/>
          <a:ext cx="9259888" cy="694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Презентация" r:id="rId4" imgW="3185235" imgH="2386526" progId="PowerPoint.Show.12">
                  <p:embed/>
                </p:oleObj>
              </mc:Choice>
              <mc:Fallback>
                <p:oleObj name="Презентация" r:id="rId4" imgW="3185235" imgH="2386526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50"/>
                        <a:ext cx="9259888" cy="694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grayWhite">
          <a:xfrm>
            <a:off x="250825" y="2276475"/>
            <a:ext cx="842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200" b="1" i="1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843" y="2826127"/>
            <a:ext cx="9144000" cy="40318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/>
              <a:t>ПРИСКОРЕНИМ ПРОЦЕСОМ ЗНЕЦІНЮВАННЯ ТА СТАРІННЯ ЗНАНЬ, УМІНЬ І КОМПЕТЕНЦІЙ СПЕЦІАЛІСТІВ:</a:t>
            </a:r>
          </a:p>
          <a:p>
            <a:pPr algn="ctr"/>
            <a:endParaRPr lang="uk-UA" sz="3200" b="1" dirty="0">
              <a:solidFill>
                <a:srgbClr val="FF0000"/>
              </a:solidFill>
            </a:endParaRP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із середини ХХ століття знання </a:t>
            </a:r>
            <a:r>
              <a:rPr lang="uk-UA" sz="3200" b="1" dirty="0" smtClean="0">
                <a:solidFill>
                  <a:srgbClr val="FF0000"/>
                </a:solidFill>
              </a:rPr>
              <a:t>застарівають </a:t>
            </a:r>
            <a:r>
              <a:rPr lang="uk-UA" sz="3200" b="1" dirty="0">
                <a:solidFill>
                  <a:srgbClr val="FF0000"/>
                </a:solidFill>
              </a:rPr>
              <a:t>навпіл через 4-5 років та знецінюються на 97% у процесі виробничої діяльності випускника </a:t>
            </a:r>
            <a:r>
              <a:rPr lang="uk-UA" sz="3200" b="1" dirty="0" smtClean="0">
                <a:solidFill>
                  <a:srgbClr val="FF0000"/>
                </a:solidFill>
              </a:rPr>
              <a:t>вишу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843" y="908719"/>
            <a:ext cx="9144000" cy="19471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5400" b="1" dirty="0"/>
              <a:t>ХХІ СТОЛІТТЯ </a:t>
            </a:r>
            <a:r>
              <a:rPr lang="uk-UA" sz="4400" b="1" dirty="0">
                <a:solidFill>
                  <a:schemeClr val="tx2"/>
                </a:solidFill>
              </a:rPr>
              <a:t>ХАРАКТЕРИЗУЄТЬСЯ </a:t>
            </a:r>
            <a:r>
              <a:rPr lang="uk-UA" sz="3600" b="1" dirty="0">
                <a:solidFill>
                  <a:srgbClr val="FF0000"/>
                </a:solidFill>
              </a:rPr>
              <a:t>“</a:t>
            </a:r>
            <a:r>
              <a:rPr lang="uk-UA" sz="3600" b="1" dirty="0" err="1">
                <a:solidFill>
                  <a:srgbClr val="FF0000"/>
                </a:solidFill>
              </a:rPr>
              <a:t>перерозпадом</a:t>
            </a:r>
            <a:r>
              <a:rPr lang="uk-UA" sz="3600" b="1" dirty="0">
                <a:solidFill>
                  <a:srgbClr val="FF0000"/>
                </a:solidFill>
              </a:rPr>
              <a:t> компетентностей”: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3275856" y="-272405"/>
            <a:ext cx="588798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 історії людства покоління ідей та покоління речей змінюється швидше, ніж покоління людей</a:t>
            </a:r>
          </a:p>
          <a:p>
            <a:pPr algn="r"/>
            <a:r>
              <a:rPr lang="uk-UA" sz="2800" b="1" dirty="0">
                <a:latin typeface="AnastasiaScript" pitchFamily="2" charset="0"/>
                <a:cs typeface="Times New Roman" pitchFamily="18" charset="0"/>
              </a:rPr>
              <a:t>В.В.Олійник</a:t>
            </a:r>
            <a:endParaRPr lang="en-US" sz="2800" b="1" dirty="0">
              <a:solidFill>
                <a:srgbClr val="0000CC"/>
              </a:solidFill>
              <a:latin typeface="AnastasiaScrip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39204"/>
      </p:ext>
    </p:extLst>
  </p:cSld>
  <p:clrMapOvr>
    <a:masterClrMapping/>
  </p:clrMapOvr>
  <p:transition spd="med" advClick="0" advTm="8000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648949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75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5913"/>
            <a:ext cx="10512425" cy="76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2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перегляду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вітчизняних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завітайте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сайт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дзеркалі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наукометричної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SciVerse</a:t>
            </a:r>
            <a:r>
              <a:rPr lang="en-A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Scopus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641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3663" cy="331236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ЕЛЕКТРОННА </a:t>
            </a:r>
            <a: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БІБЛІОТЕКА </a:t>
            </a:r>
            <a:b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НАПН УКРАЇНИ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 кафедри філософії і освіти дорослих ДВНЗ «Університет менеджменту» освіти»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72808" cy="1366838"/>
          </a:xfr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http://lib.iitta.gov.ua/view/divisions/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143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52839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96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99392"/>
            <a:ext cx="10225136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828600" y="-60755"/>
            <a:ext cx="4536504" cy="17008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</a:p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</a:t>
            </a:r>
          </a:p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ОСВІТИ ДОРОСЛИХ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Pictures\школьные картинки\BIBLIOTEKA.jpg"/>
          <p:cNvPicPr>
            <a:picLocks noChangeAspect="1" noChangeArrowheads="1"/>
          </p:cNvPicPr>
          <p:nvPr/>
        </p:nvPicPr>
        <p:blipFill>
          <a:blip r:embed="rId3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648" y="1484313"/>
            <a:ext cx="1947268" cy="1800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2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72"/>
            <a:ext cx="9144000" cy="68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8156"/>
            <a:ext cx="4824536" cy="11061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крок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реєстрація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gray">
          <a:xfrm>
            <a:off x="3707904" y="57472"/>
            <a:ext cx="5436096" cy="111685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="1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gray">
          <a:xfrm>
            <a:off x="3707904" y="57472"/>
            <a:ext cx="5436096" cy="111685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="1" i="1" dirty="0">
              <a:latin typeface="Trebuchet MS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68156"/>
            <a:ext cx="5112568" cy="110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 «перегляд за науковими 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усановами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6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8788" y="188640"/>
            <a:ext cx="7241524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 УСТАНОВИ  </a:t>
            </a:r>
          </a:p>
          <a:p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Центральний інститут післядипломної педагогічної освіти</a:t>
            </a:r>
          </a:p>
          <a:p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філософії і освіти дорослих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03648" y="4732937"/>
            <a:ext cx="1143531" cy="1029072"/>
            <a:chOff x="2078" y="1680"/>
            <a:chExt cx="1615" cy="1615"/>
          </a:xfrm>
        </p:grpSpPr>
        <p:sp>
          <p:nvSpPr>
            <p:cNvPr id="5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77782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3762"/>
            <a:ext cx="8604448" cy="1120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крок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 розміщених кафедральних ресурсів за роками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29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96536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0"/>
            <a:ext cx="8892480" cy="177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СЬОГОДНІ В ЕЛЕКТРОННІЙ БІБЛІОТЕЦІ </a:t>
            </a:r>
          </a:p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РОЗМІЩЕНО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ресурсів  </a:t>
            </a:r>
            <a:r>
              <a:rPr lang="uk-UA" sz="4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кафедралів</a:t>
            </a:r>
            <a:endParaRPr lang="uk-UA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(монографії, посібники, навчальні програми, статті, тези доповідей)</a:t>
            </a:r>
          </a:p>
          <a:p>
            <a:endPara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0" y="1412875"/>
            <a:ext cx="8964613" cy="3816350"/>
            <a:chOff x="732" y="1680"/>
            <a:chExt cx="4161" cy="2106"/>
          </a:xfrm>
        </p:grpSpPr>
        <p:grpSp>
          <p:nvGrpSpPr>
            <p:cNvPr id="10272" name="Group 4"/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10304" name="Freeform 5"/>
              <p:cNvSpPr>
                <a:spLocks/>
              </p:cNvSpPr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67 w 206"/>
                  <a:gd name="T1" fmla="*/ 2 h 85"/>
                  <a:gd name="T2" fmla="*/ 37 w 206"/>
                  <a:gd name="T3" fmla="*/ 3 h 85"/>
                  <a:gd name="T4" fmla="*/ 39 w 206"/>
                  <a:gd name="T5" fmla="*/ 7 h 85"/>
                  <a:gd name="T6" fmla="*/ 38 w 206"/>
                  <a:gd name="T7" fmla="*/ 10 h 85"/>
                  <a:gd name="T8" fmla="*/ 32 w 206"/>
                  <a:gd name="T9" fmla="*/ 8 h 85"/>
                  <a:gd name="T10" fmla="*/ 28 w 206"/>
                  <a:gd name="T11" fmla="*/ 5 h 85"/>
                  <a:gd name="T12" fmla="*/ 8 w 206"/>
                  <a:gd name="T13" fmla="*/ 8 h 85"/>
                  <a:gd name="T14" fmla="*/ 12 w 206"/>
                  <a:gd name="T15" fmla="*/ 15 h 85"/>
                  <a:gd name="T16" fmla="*/ 19 w 206"/>
                  <a:gd name="T17" fmla="*/ 16 h 85"/>
                  <a:gd name="T18" fmla="*/ 27 w 206"/>
                  <a:gd name="T19" fmla="*/ 22 h 85"/>
                  <a:gd name="T20" fmla="*/ 32 w 206"/>
                  <a:gd name="T21" fmla="*/ 26 h 85"/>
                  <a:gd name="T22" fmla="*/ 39 w 206"/>
                  <a:gd name="T23" fmla="*/ 20 h 85"/>
                  <a:gd name="T24" fmla="*/ 43 w 206"/>
                  <a:gd name="T25" fmla="*/ 18 h 85"/>
                  <a:gd name="T26" fmla="*/ 46 w 206"/>
                  <a:gd name="T27" fmla="*/ 14 h 85"/>
                  <a:gd name="T28" fmla="*/ 59 w 206"/>
                  <a:gd name="T29" fmla="*/ 10 h 85"/>
                  <a:gd name="T30" fmla="*/ 66 w 206"/>
                  <a:gd name="T31" fmla="*/ 10 h 85"/>
                  <a:gd name="T32" fmla="*/ 71 w 206"/>
                  <a:gd name="T33" fmla="*/ 8 h 85"/>
                  <a:gd name="T34" fmla="*/ 67 w 206"/>
                  <a:gd name="T35" fmla="*/ 2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5" name="Freeform 6"/>
              <p:cNvSpPr>
                <a:spLocks/>
              </p:cNvSpPr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12 w 64"/>
                  <a:gd name="T1" fmla="*/ 2 h 28"/>
                  <a:gd name="T2" fmla="*/ 3 w 64"/>
                  <a:gd name="T3" fmla="*/ 2 h 28"/>
                  <a:gd name="T4" fmla="*/ 8 w 64"/>
                  <a:gd name="T5" fmla="*/ 9 h 28"/>
                  <a:gd name="T6" fmla="*/ 18 w 64"/>
                  <a:gd name="T7" fmla="*/ 5 h 28"/>
                  <a:gd name="T8" fmla="*/ 12 w 64"/>
                  <a:gd name="T9" fmla="*/ 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6" name="Freeform 7"/>
              <p:cNvSpPr>
                <a:spLocks/>
              </p:cNvSpPr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8 w 146"/>
                  <a:gd name="T1" fmla="*/ 5 h 176"/>
                  <a:gd name="T2" fmla="*/ 0 w 146"/>
                  <a:gd name="T3" fmla="*/ 7 h 176"/>
                  <a:gd name="T4" fmla="*/ 5 w 146"/>
                  <a:gd name="T5" fmla="*/ 13 h 176"/>
                  <a:gd name="T6" fmla="*/ 12 w 146"/>
                  <a:gd name="T7" fmla="*/ 27 h 176"/>
                  <a:gd name="T8" fmla="*/ 18 w 146"/>
                  <a:gd name="T9" fmla="*/ 28 h 176"/>
                  <a:gd name="T10" fmla="*/ 17 w 146"/>
                  <a:gd name="T11" fmla="*/ 33 h 176"/>
                  <a:gd name="T12" fmla="*/ 9 w 146"/>
                  <a:gd name="T13" fmla="*/ 35 h 176"/>
                  <a:gd name="T14" fmla="*/ 5 w 146"/>
                  <a:gd name="T15" fmla="*/ 40 h 176"/>
                  <a:gd name="T16" fmla="*/ 6 w 146"/>
                  <a:gd name="T17" fmla="*/ 42 h 176"/>
                  <a:gd name="T18" fmla="*/ 11 w 146"/>
                  <a:gd name="T19" fmla="*/ 43 h 176"/>
                  <a:gd name="T20" fmla="*/ 6 w 146"/>
                  <a:gd name="T21" fmla="*/ 52 h 176"/>
                  <a:gd name="T22" fmla="*/ 7 w 146"/>
                  <a:gd name="T23" fmla="*/ 54 h 176"/>
                  <a:gd name="T24" fmla="*/ 12 w 146"/>
                  <a:gd name="T25" fmla="*/ 53 h 176"/>
                  <a:gd name="T26" fmla="*/ 20 w 146"/>
                  <a:gd name="T27" fmla="*/ 52 h 176"/>
                  <a:gd name="T28" fmla="*/ 31 w 146"/>
                  <a:gd name="T29" fmla="*/ 53 h 176"/>
                  <a:gd name="T30" fmla="*/ 38 w 146"/>
                  <a:gd name="T31" fmla="*/ 52 h 176"/>
                  <a:gd name="T32" fmla="*/ 42 w 146"/>
                  <a:gd name="T33" fmla="*/ 51 h 176"/>
                  <a:gd name="T34" fmla="*/ 44 w 146"/>
                  <a:gd name="T35" fmla="*/ 43 h 176"/>
                  <a:gd name="T36" fmla="*/ 51 w 146"/>
                  <a:gd name="T37" fmla="*/ 41 h 176"/>
                  <a:gd name="T38" fmla="*/ 38 w 146"/>
                  <a:gd name="T39" fmla="*/ 33 h 176"/>
                  <a:gd name="T40" fmla="*/ 31 w 146"/>
                  <a:gd name="T41" fmla="*/ 25 h 176"/>
                  <a:gd name="T42" fmla="*/ 28 w 146"/>
                  <a:gd name="T43" fmla="*/ 21 h 176"/>
                  <a:gd name="T44" fmla="*/ 22 w 146"/>
                  <a:gd name="T45" fmla="*/ 19 h 176"/>
                  <a:gd name="T46" fmla="*/ 30 w 146"/>
                  <a:gd name="T47" fmla="*/ 14 h 176"/>
                  <a:gd name="T48" fmla="*/ 22 w 146"/>
                  <a:gd name="T49" fmla="*/ 10 h 176"/>
                  <a:gd name="T50" fmla="*/ 24 w 146"/>
                  <a:gd name="T51" fmla="*/ 4 h 176"/>
                  <a:gd name="T52" fmla="*/ 16 w 146"/>
                  <a:gd name="T53" fmla="*/ 1 h 176"/>
                  <a:gd name="T54" fmla="*/ 11 w 146"/>
                  <a:gd name="T55" fmla="*/ 3 h 176"/>
                  <a:gd name="T56" fmla="*/ 8 w 146"/>
                  <a:gd name="T57" fmla="*/ 5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7" name="Freeform 8"/>
              <p:cNvSpPr>
                <a:spLocks/>
              </p:cNvSpPr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21 w 92"/>
                  <a:gd name="T1" fmla="*/ 1 h 92"/>
                  <a:gd name="T2" fmla="*/ 29 w 92"/>
                  <a:gd name="T3" fmla="*/ 2 h 92"/>
                  <a:gd name="T4" fmla="*/ 32 w 92"/>
                  <a:gd name="T5" fmla="*/ 7 h 92"/>
                  <a:gd name="T6" fmla="*/ 28 w 92"/>
                  <a:gd name="T7" fmla="*/ 14 h 92"/>
                  <a:gd name="T8" fmla="*/ 17 w 92"/>
                  <a:gd name="T9" fmla="*/ 22 h 92"/>
                  <a:gd name="T10" fmla="*/ 6 w 92"/>
                  <a:gd name="T11" fmla="*/ 27 h 92"/>
                  <a:gd name="T12" fmla="*/ 3 w 92"/>
                  <a:gd name="T13" fmla="*/ 21 h 92"/>
                  <a:gd name="T14" fmla="*/ 7 w 92"/>
                  <a:gd name="T15" fmla="*/ 19 h 92"/>
                  <a:gd name="T16" fmla="*/ 5 w 92"/>
                  <a:gd name="T17" fmla="*/ 13 h 92"/>
                  <a:gd name="T18" fmla="*/ 15 w 92"/>
                  <a:gd name="T19" fmla="*/ 9 h 92"/>
                  <a:gd name="T20" fmla="*/ 21 w 92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8" name="Freeform 9"/>
              <p:cNvSpPr>
                <a:spLocks/>
              </p:cNvSpPr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74 w 633"/>
                  <a:gd name="T1" fmla="*/ 3 h 660"/>
                  <a:gd name="T2" fmla="*/ 61 w 633"/>
                  <a:gd name="T3" fmla="*/ 5 h 660"/>
                  <a:gd name="T4" fmla="*/ 50 w 633"/>
                  <a:gd name="T5" fmla="*/ 16 h 660"/>
                  <a:gd name="T6" fmla="*/ 36 w 633"/>
                  <a:gd name="T7" fmla="*/ 19 h 660"/>
                  <a:gd name="T8" fmla="*/ 29 w 633"/>
                  <a:gd name="T9" fmla="*/ 23 h 660"/>
                  <a:gd name="T10" fmla="*/ 24 w 633"/>
                  <a:gd name="T11" fmla="*/ 36 h 660"/>
                  <a:gd name="T12" fmla="*/ 12 w 633"/>
                  <a:gd name="T13" fmla="*/ 52 h 660"/>
                  <a:gd name="T14" fmla="*/ 0 w 633"/>
                  <a:gd name="T15" fmla="*/ 56 h 660"/>
                  <a:gd name="T16" fmla="*/ 25 w 633"/>
                  <a:gd name="T17" fmla="*/ 100 h 660"/>
                  <a:gd name="T18" fmla="*/ 42 w 633"/>
                  <a:gd name="T19" fmla="*/ 133 h 660"/>
                  <a:gd name="T20" fmla="*/ 50 w 633"/>
                  <a:gd name="T21" fmla="*/ 138 h 660"/>
                  <a:gd name="T22" fmla="*/ 58 w 633"/>
                  <a:gd name="T23" fmla="*/ 140 h 660"/>
                  <a:gd name="T24" fmla="*/ 79 w 633"/>
                  <a:gd name="T25" fmla="*/ 134 h 660"/>
                  <a:gd name="T26" fmla="*/ 88 w 633"/>
                  <a:gd name="T27" fmla="*/ 131 h 660"/>
                  <a:gd name="T28" fmla="*/ 104 w 633"/>
                  <a:gd name="T29" fmla="*/ 140 h 660"/>
                  <a:gd name="T30" fmla="*/ 113 w 633"/>
                  <a:gd name="T31" fmla="*/ 164 h 660"/>
                  <a:gd name="T32" fmla="*/ 117 w 633"/>
                  <a:gd name="T33" fmla="*/ 163 h 660"/>
                  <a:gd name="T34" fmla="*/ 120 w 633"/>
                  <a:gd name="T35" fmla="*/ 159 h 660"/>
                  <a:gd name="T36" fmla="*/ 128 w 633"/>
                  <a:gd name="T37" fmla="*/ 171 h 660"/>
                  <a:gd name="T38" fmla="*/ 141 w 633"/>
                  <a:gd name="T39" fmla="*/ 178 h 660"/>
                  <a:gd name="T40" fmla="*/ 151 w 633"/>
                  <a:gd name="T41" fmla="*/ 187 h 660"/>
                  <a:gd name="T42" fmla="*/ 154 w 633"/>
                  <a:gd name="T43" fmla="*/ 191 h 660"/>
                  <a:gd name="T44" fmla="*/ 159 w 633"/>
                  <a:gd name="T45" fmla="*/ 193 h 660"/>
                  <a:gd name="T46" fmla="*/ 169 w 633"/>
                  <a:gd name="T47" fmla="*/ 204 h 660"/>
                  <a:gd name="T48" fmla="*/ 171 w 633"/>
                  <a:gd name="T49" fmla="*/ 196 h 660"/>
                  <a:gd name="T50" fmla="*/ 188 w 633"/>
                  <a:gd name="T51" fmla="*/ 205 h 660"/>
                  <a:gd name="T52" fmla="*/ 204 w 633"/>
                  <a:gd name="T53" fmla="*/ 204 h 660"/>
                  <a:gd name="T54" fmla="*/ 214 w 633"/>
                  <a:gd name="T55" fmla="*/ 166 h 660"/>
                  <a:gd name="T56" fmla="*/ 220 w 633"/>
                  <a:gd name="T57" fmla="*/ 144 h 660"/>
                  <a:gd name="T58" fmla="*/ 215 w 633"/>
                  <a:gd name="T59" fmla="*/ 114 h 660"/>
                  <a:gd name="T60" fmla="*/ 187 w 633"/>
                  <a:gd name="T61" fmla="*/ 84 h 660"/>
                  <a:gd name="T62" fmla="*/ 183 w 633"/>
                  <a:gd name="T63" fmla="*/ 73 h 660"/>
                  <a:gd name="T64" fmla="*/ 160 w 633"/>
                  <a:gd name="T65" fmla="*/ 56 h 660"/>
                  <a:gd name="T66" fmla="*/ 164 w 633"/>
                  <a:gd name="T67" fmla="*/ 49 h 660"/>
                  <a:gd name="T68" fmla="*/ 159 w 633"/>
                  <a:gd name="T69" fmla="*/ 41 h 660"/>
                  <a:gd name="T70" fmla="*/ 144 w 633"/>
                  <a:gd name="T71" fmla="*/ 25 h 660"/>
                  <a:gd name="T72" fmla="*/ 136 w 633"/>
                  <a:gd name="T73" fmla="*/ 10 h 660"/>
                  <a:gd name="T74" fmla="*/ 135 w 633"/>
                  <a:gd name="T75" fmla="*/ 5 h 660"/>
                  <a:gd name="T76" fmla="*/ 126 w 633"/>
                  <a:gd name="T77" fmla="*/ 47 h 660"/>
                  <a:gd name="T78" fmla="*/ 113 w 633"/>
                  <a:gd name="T79" fmla="*/ 36 h 660"/>
                  <a:gd name="T80" fmla="*/ 101 w 633"/>
                  <a:gd name="T81" fmla="*/ 34 h 660"/>
                  <a:gd name="T82" fmla="*/ 94 w 633"/>
                  <a:gd name="T83" fmla="*/ 28 h 660"/>
                  <a:gd name="T84" fmla="*/ 92 w 633"/>
                  <a:gd name="T85" fmla="*/ 19 h 660"/>
                  <a:gd name="T86" fmla="*/ 96 w 633"/>
                  <a:gd name="T87" fmla="*/ 17 h 660"/>
                  <a:gd name="T88" fmla="*/ 83 w 633"/>
                  <a:gd name="T89" fmla="*/ 5 h 660"/>
                  <a:gd name="T90" fmla="*/ 75 w 633"/>
                  <a:gd name="T91" fmla="*/ 3 h 660"/>
                  <a:gd name="T92" fmla="*/ 71 w 633"/>
                  <a:gd name="T93" fmla="*/ 2 h 660"/>
                  <a:gd name="T94" fmla="*/ 74 w 633"/>
                  <a:gd name="T95" fmla="*/ 3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9" name="Freeform 10"/>
              <p:cNvSpPr>
                <a:spLocks/>
              </p:cNvSpPr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29 w 426"/>
                  <a:gd name="T1" fmla="*/ 19 h 280"/>
                  <a:gd name="T2" fmla="*/ 24 w 426"/>
                  <a:gd name="T3" fmla="*/ 11 h 280"/>
                  <a:gd name="T4" fmla="*/ 22 w 426"/>
                  <a:gd name="T5" fmla="*/ 5 h 280"/>
                  <a:gd name="T6" fmla="*/ 18 w 426"/>
                  <a:gd name="T7" fmla="*/ 4 h 280"/>
                  <a:gd name="T8" fmla="*/ 5 w 426"/>
                  <a:gd name="T9" fmla="*/ 5 h 280"/>
                  <a:gd name="T10" fmla="*/ 15 w 426"/>
                  <a:gd name="T11" fmla="*/ 12 h 280"/>
                  <a:gd name="T12" fmla="*/ 16 w 426"/>
                  <a:gd name="T13" fmla="*/ 16 h 280"/>
                  <a:gd name="T14" fmla="*/ 8 w 426"/>
                  <a:gd name="T15" fmla="*/ 21 h 280"/>
                  <a:gd name="T16" fmla="*/ 31 w 426"/>
                  <a:gd name="T17" fmla="*/ 29 h 280"/>
                  <a:gd name="T18" fmla="*/ 43 w 426"/>
                  <a:gd name="T19" fmla="*/ 35 h 280"/>
                  <a:gd name="T20" fmla="*/ 45 w 426"/>
                  <a:gd name="T21" fmla="*/ 39 h 280"/>
                  <a:gd name="T22" fmla="*/ 48 w 426"/>
                  <a:gd name="T23" fmla="*/ 41 h 280"/>
                  <a:gd name="T24" fmla="*/ 52 w 426"/>
                  <a:gd name="T25" fmla="*/ 49 h 280"/>
                  <a:gd name="T26" fmla="*/ 46 w 426"/>
                  <a:gd name="T27" fmla="*/ 60 h 280"/>
                  <a:gd name="T28" fmla="*/ 62 w 426"/>
                  <a:gd name="T29" fmla="*/ 58 h 280"/>
                  <a:gd name="T30" fmla="*/ 67 w 426"/>
                  <a:gd name="T31" fmla="*/ 67 h 280"/>
                  <a:gd name="T32" fmla="*/ 74 w 426"/>
                  <a:gd name="T33" fmla="*/ 69 h 280"/>
                  <a:gd name="T34" fmla="*/ 79 w 426"/>
                  <a:gd name="T35" fmla="*/ 71 h 280"/>
                  <a:gd name="T36" fmla="*/ 88 w 426"/>
                  <a:gd name="T37" fmla="*/ 69 h 280"/>
                  <a:gd name="T38" fmla="*/ 96 w 426"/>
                  <a:gd name="T39" fmla="*/ 60 h 280"/>
                  <a:gd name="T40" fmla="*/ 117 w 426"/>
                  <a:gd name="T41" fmla="*/ 78 h 280"/>
                  <a:gd name="T42" fmla="*/ 126 w 426"/>
                  <a:gd name="T43" fmla="*/ 87 h 280"/>
                  <a:gd name="T44" fmla="*/ 125 w 426"/>
                  <a:gd name="T45" fmla="*/ 69 h 280"/>
                  <a:gd name="T46" fmla="*/ 117 w 426"/>
                  <a:gd name="T47" fmla="*/ 62 h 280"/>
                  <a:gd name="T48" fmla="*/ 130 w 426"/>
                  <a:gd name="T49" fmla="*/ 52 h 280"/>
                  <a:gd name="T50" fmla="*/ 141 w 426"/>
                  <a:gd name="T51" fmla="*/ 49 h 280"/>
                  <a:gd name="T52" fmla="*/ 146 w 426"/>
                  <a:gd name="T53" fmla="*/ 47 h 280"/>
                  <a:gd name="T54" fmla="*/ 147 w 426"/>
                  <a:gd name="T55" fmla="*/ 43 h 280"/>
                  <a:gd name="T56" fmla="*/ 124 w 426"/>
                  <a:gd name="T57" fmla="*/ 46 h 280"/>
                  <a:gd name="T58" fmla="*/ 105 w 426"/>
                  <a:gd name="T59" fmla="*/ 43 h 280"/>
                  <a:gd name="T60" fmla="*/ 104 w 426"/>
                  <a:gd name="T61" fmla="*/ 40 h 280"/>
                  <a:gd name="T62" fmla="*/ 101 w 426"/>
                  <a:gd name="T63" fmla="*/ 37 h 280"/>
                  <a:gd name="T64" fmla="*/ 77 w 426"/>
                  <a:gd name="T65" fmla="*/ 25 h 280"/>
                  <a:gd name="T66" fmla="*/ 55 w 426"/>
                  <a:gd name="T67" fmla="*/ 19 h 280"/>
                  <a:gd name="T68" fmla="*/ 47 w 426"/>
                  <a:gd name="T69" fmla="*/ 16 h 280"/>
                  <a:gd name="T70" fmla="*/ 28 w 426"/>
                  <a:gd name="T71" fmla="*/ 16 h 280"/>
                  <a:gd name="T72" fmla="*/ 24 w 426"/>
                  <a:gd name="T73" fmla="*/ 10 h 280"/>
                  <a:gd name="T74" fmla="*/ 24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0" name="Freeform 11"/>
              <p:cNvSpPr>
                <a:spLocks/>
              </p:cNvSpPr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7 w 416"/>
                  <a:gd name="T3" fmla="*/ 12 h 282"/>
                  <a:gd name="T4" fmla="*/ 9 w 416"/>
                  <a:gd name="T5" fmla="*/ 15 h 282"/>
                  <a:gd name="T6" fmla="*/ 29 w 416"/>
                  <a:gd name="T7" fmla="*/ 27 h 282"/>
                  <a:gd name="T8" fmla="*/ 41 w 416"/>
                  <a:gd name="T9" fmla="*/ 35 h 282"/>
                  <a:gd name="T10" fmla="*/ 45 w 416"/>
                  <a:gd name="T11" fmla="*/ 37 h 282"/>
                  <a:gd name="T12" fmla="*/ 47 w 416"/>
                  <a:gd name="T13" fmla="*/ 52 h 282"/>
                  <a:gd name="T14" fmla="*/ 40 w 416"/>
                  <a:gd name="T15" fmla="*/ 62 h 282"/>
                  <a:gd name="T16" fmla="*/ 47 w 416"/>
                  <a:gd name="T17" fmla="*/ 60 h 282"/>
                  <a:gd name="T18" fmla="*/ 51 w 416"/>
                  <a:gd name="T19" fmla="*/ 58 h 282"/>
                  <a:gd name="T20" fmla="*/ 55 w 416"/>
                  <a:gd name="T21" fmla="*/ 62 h 282"/>
                  <a:gd name="T22" fmla="*/ 64 w 416"/>
                  <a:gd name="T23" fmla="*/ 67 h 282"/>
                  <a:gd name="T24" fmla="*/ 72 w 416"/>
                  <a:gd name="T25" fmla="*/ 72 h 282"/>
                  <a:gd name="T26" fmla="*/ 83 w 416"/>
                  <a:gd name="T27" fmla="*/ 69 h 282"/>
                  <a:gd name="T28" fmla="*/ 86 w 416"/>
                  <a:gd name="T29" fmla="*/ 60 h 282"/>
                  <a:gd name="T30" fmla="*/ 93 w 416"/>
                  <a:gd name="T31" fmla="*/ 62 h 282"/>
                  <a:gd name="T32" fmla="*/ 101 w 416"/>
                  <a:gd name="T33" fmla="*/ 64 h 282"/>
                  <a:gd name="T34" fmla="*/ 117 w 416"/>
                  <a:gd name="T35" fmla="*/ 86 h 282"/>
                  <a:gd name="T36" fmla="*/ 123 w 416"/>
                  <a:gd name="T37" fmla="*/ 85 h 282"/>
                  <a:gd name="T38" fmla="*/ 122 w 416"/>
                  <a:gd name="T39" fmla="*/ 77 h 282"/>
                  <a:gd name="T40" fmla="*/ 110 w 416"/>
                  <a:gd name="T41" fmla="*/ 60 h 282"/>
                  <a:gd name="T42" fmla="*/ 125 w 416"/>
                  <a:gd name="T43" fmla="*/ 53 h 282"/>
                  <a:gd name="T44" fmla="*/ 141 w 416"/>
                  <a:gd name="T45" fmla="*/ 45 h 282"/>
                  <a:gd name="T46" fmla="*/ 142 w 416"/>
                  <a:gd name="T47" fmla="*/ 36 h 282"/>
                  <a:gd name="T48" fmla="*/ 127 w 416"/>
                  <a:gd name="T49" fmla="*/ 42 h 282"/>
                  <a:gd name="T50" fmla="*/ 107 w 416"/>
                  <a:gd name="T51" fmla="*/ 42 h 282"/>
                  <a:gd name="T52" fmla="*/ 91 w 416"/>
                  <a:gd name="T53" fmla="*/ 30 h 282"/>
                  <a:gd name="T54" fmla="*/ 62 w 416"/>
                  <a:gd name="T55" fmla="*/ 19 h 282"/>
                  <a:gd name="T56" fmla="*/ 45 w 416"/>
                  <a:gd name="T57" fmla="*/ 10 h 282"/>
                  <a:gd name="T58" fmla="*/ 31 w 416"/>
                  <a:gd name="T59" fmla="*/ 13 h 282"/>
                  <a:gd name="T60" fmla="*/ 26 w 416"/>
                  <a:gd name="T61" fmla="*/ 17 h 282"/>
                  <a:gd name="T62" fmla="*/ 19 w 416"/>
                  <a:gd name="T63" fmla="*/ 5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1" name="Freeform 12"/>
              <p:cNvSpPr>
                <a:spLocks/>
              </p:cNvSpPr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12 w 60"/>
                  <a:gd name="T1" fmla="*/ 5 h 78"/>
                  <a:gd name="T2" fmla="*/ 0 w 60"/>
                  <a:gd name="T3" fmla="*/ 5 h 78"/>
                  <a:gd name="T4" fmla="*/ 7 w 60"/>
                  <a:gd name="T5" fmla="*/ 13 h 78"/>
                  <a:gd name="T6" fmla="*/ 9 w 60"/>
                  <a:gd name="T7" fmla="*/ 20 h 78"/>
                  <a:gd name="T8" fmla="*/ 12 w 60"/>
                  <a:gd name="T9" fmla="*/ 24 h 78"/>
                  <a:gd name="T10" fmla="*/ 21 w 60"/>
                  <a:gd name="T11" fmla="*/ 16 h 78"/>
                  <a:gd name="T12" fmla="*/ 12 w 60"/>
                  <a:gd name="T13" fmla="*/ 5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2" name="Freeform 13"/>
              <p:cNvSpPr>
                <a:spLocks/>
              </p:cNvSpPr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16 w 219"/>
                  <a:gd name="T1" fmla="*/ 22 h 113"/>
                  <a:gd name="T2" fmla="*/ 14 w 219"/>
                  <a:gd name="T3" fmla="*/ 19 h 113"/>
                  <a:gd name="T4" fmla="*/ 5 w 219"/>
                  <a:gd name="T5" fmla="*/ 21 h 113"/>
                  <a:gd name="T6" fmla="*/ 14 w 219"/>
                  <a:gd name="T7" fmla="*/ 34 h 113"/>
                  <a:gd name="T8" fmla="*/ 42 w 219"/>
                  <a:gd name="T9" fmla="*/ 27 h 113"/>
                  <a:gd name="T10" fmla="*/ 51 w 219"/>
                  <a:gd name="T11" fmla="*/ 22 h 113"/>
                  <a:gd name="T12" fmla="*/ 59 w 219"/>
                  <a:gd name="T13" fmla="*/ 20 h 113"/>
                  <a:gd name="T14" fmla="*/ 76 w 219"/>
                  <a:gd name="T15" fmla="*/ 5 h 113"/>
                  <a:gd name="T16" fmla="*/ 73 w 219"/>
                  <a:gd name="T17" fmla="*/ 0 h 113"/>
                  <a:gd name="T18" fmla="*/ 62 w 219"/>
                  <a:gd name="T19" fmla="*/ 5 h 113"/>
                  <a:gd name="T20" fmla="*/ 37 w 219"/>
                  <a:gd name="T21" fmla="*/ 12 h 113"/>
                  <a:gd name="T22" fmla="*/ 29 w 219"/>
                  <a:gd name="T23" fmla="*/ 14 h 113"/>
                  <a:gd name="T24" fmla="*/ 21 w 219"/>
                  <a:gd name="T25" fmla="*/ 16 h 113"/>
                  <a:gd name="T26" fmla="*/ 16 w 219"/>
                  <a:gd name="T27" fmla="*/ 22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3" name="Freeform 14"/>
              <p:cNvSpPr>
                <a:spLocks/>
              </p:cNvSpPr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4 w 139"/>
                  <a:gd name="T1" fmla="*/ 19 h 122"/>
                  <a:gd name="T2" fmla="*/ 3 w 139"/>
                  <a:gd name="T3" fmla="*/ 26 h 122"/>
                  <a:gd name="T4" fmla="*/ 0 w 139"/>
                  <a:gd name="T5" fmla="*/ 34 h 122"/>
                  <a:gd name="T6" fmla="*/ 13 w 139"/>
                  <a:gd name="T7" fmla="*/ 36 h 122"/>
                  <a:gd name="T8" fmla="*/ 18 w 139"/>
                  <a:gd name="T9" fmla="*/ 30 h 122"/>
                  <a:gd name="T10" fmla="*/ 43 w 139"/>
                  <a:gd name="T11" fmla="*/ 21 h 122"/>
                  <a:gd name="T12" fmla="*/ 48 w 139"/>
                  <a:gd name="T13" fmla="*/ 14 h 122"/>
                  <a:gd name="T14" fmla="*/ 39 w 139"/>
                  <a:gd name="T15" fmla="*/ 9 h 122"/>
                  <a:gd name="T16" fmla="*/ 35 w 139"/>
                  <a:gd name="T17" fmla="*/ 6 h 122"/>
                  <a:gd name="T18" fmla="*/ 22 w 139"/>
                  <a:gd name="T19" fmla="*/ 4 h 122"/>
                  <a:gd name="T20" fmla="*/ 18 w 139"/>
                  <a:gd name="T21" fmla="*/ 11 h 122"/>
                  <a:gd name="T22" fmla="*/ 4 w 139"/>
                  <a:gd name="T23" fmla="*/ 19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4" name="Freeform 15"/>
              <p:cNvSpPr>
                <a:spLocks/>
              </p:cNvSpPr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10 w 49"/>
                  <a:gd name="T1" fmla="*/ 0 h 35"/>
                  <a:gd name="T2" fmla="*/ 3 w 49"/>
                  <a:gd name="T3" fmla="*/ 3 h 35"/>
                  <a:gd name="T4" fmla="*/ 9 w 49"/>
                  <a:gd name="T5" fmla="*/ 10 h 35"/>
                  <a:gd name="T6" fmla="*/ 14 w 49"/>
                  <a:gd name="T7" fmla="*/ 7 h 35"/>
                  <a:gd name="T8" fmla="*/ 10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5" name="Freeform 16"/>
              <p:cNvSpPr>
                <a:spLocks/>
              </p:cNvSpPr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45 w 164"/>
                  <a:gd name="T1" fmla="*/ 0 h 268"/>
                  <a:gd name="T2" fmla="*/ 36 w 164"/>
                  <a:gd name="T3" fmla="*/ 9 h 268"/>
                  <a:gd name="T4" fmla="*/ 31 w 164"/>
                  <a:gd name="T5" fmla="*/ 20 h 268"/>
                  <a:gd name="T6" fmla="*/ 13 w 164"/>
                  <a:gd name="T7" fmla="*/ 26 h 268"/>
                  <a:gd name="T8" fmla="*/ 10 w 164"/>
                  <a:gd name="T9" fmla="*/ 30 h 268"/>
                  <a:gd name="T10" fmla="*/ 5 w 164"/>
                  <a:gd name="T11" fmla="*/ 31 h 268"/>
                  <a:gd name="T12" fmla="*/ 7 w 164"/>
                  <a:gd name="T13" fmla="*/ 41 h 268"/>
                  <a:gd name="T14" fmla="*/ 10 w 164"/>
                  <a:gd name="T15" fmla="*/ 49 h 268"/>
                  <a:gd name="T16" fmla="*/ 0 w 164"/>
                  <a:gd name="T17" fmla="*/ 62 h 268"/>
                  <a:gd name="T18" fmla="*/ 10 w 164"/>
                  <a:gd name="T19" fmla="*/ 81 h 268"/>
                  <a:gd name="T20" fmla="*/ 18 w 164"/>
                  <a:gd name="T21" fmla="*/ 83 h 268"/>
                  <a:gd name="T22" fmla="*/ 31 w 164"/>
                  <a:gd name="T23" fmla="*/ 67 h 268"/>
                  <a:gd name="T24" fmla="*/ 36 w 164"/>
                  <a:gd name="T25" fmla="*/ 60 h 268"/>
                  <a:gd name="T26" fmla="*/ 45 w 164"/>
                  <a:gd name="T27" fmla="*/ 37 h 268"/>
                  <a:gd name="T28" fmla="*/ 49 w 164"/>
                  <a:gd name="T29" fmla="*/ 24 h 268"/>
                  <a:gd name="T30" fmla="*/ 58 w 164"/>
                  <a:gd name="T31" fmla="*/ 22 h 268"/>
                  <a:gd name="T32" fmla="*/ 45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6" name="Freeform 17"/>
              <p:cNvSpPr>
                <a:spLocks/>
              </p:cNvSpPr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10 w 66"/>
                  <a:gd name="T1" fmla="*/ 0 h 81"/>
                  <a:gd name="T2" fmla="*/ 8 w 66"/>
                  <a:gd name="T3" fmla="*/ 20 h 81"/>
                  <a:gd name="T4" fmla="*/ 10 w 66"/>
                  <a:gd name="T5" fmla="*/ 24 h 81"/>
                  <a:gd name="T6" fmla="*/ 13 w 66"/>
                  <a:gd name="T7" fmla="*/ 26 h 81"/>
                  <a:gd name="T8" fmla="*/ 19 w 66"/>
                  <a:gd name="T9" fmla="*/ 24 h 81"/>
                  <a:gd name="T10" fmla="*/ 10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7" name="Freeform 18"/>
              <p:cNvSpPr>
                <a:spLocks/>
              </p:cNvSpPr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34 w 148"/>
                  <a:gd name="T1" fmla="*/ 0 h 244"/>
                  <a:gd name="T2" fmla="*/ 21 w 148"/>
                  <a:gd name="T3" fmla="*/ 26 h 244"/>
                  <a:gd name="T4" fmla="*/ 13 w 148"/>
                  <a:gd name="T5" fmla="*/ 28 h 244"/>
                  <a:gd name="T6" fmla="*/ 4 w 148"/>
                  <a:gd name="T7" fmla="*/ 34 h 244"/>
                  <a:gd name="T8" fmla="*/ 14 w 148"/>
                  <a:gd name="T9" fmla="*/ 58 h 244"/>
                  <a:gd name="T10" fmla="*/ 18 w 148"/>
                  <a:gd name="T11" fmla="*/ 69 h 244"/>
                  <a:gd name="T12" fmla="*/ 21 w 148"/>
                  <a:gd name="T13" fmla="*/ 73 h 244"/>
                  <a:gd name="T14" fmla="*/ 30 w 148"/>
                  <a:gd name="T15" fmla="*/ 75 h 244"/>
                  <a:gd name="T16" fmla="*/ 34 w 148"/>
                  <a:gd name="T17" fmla="*/ 60 h 244"/>
                  <a:gd name="T18" fmla="*/ 44 w 148"/>
                  <a:gd name="T19" fmla="*/ 51 h 244"/>
                  <a:gd name="T20" fmla="*/ 39 w 148"/>
                  <a:gd name="T21" fmla="*/ 21 h 244"/>
                  <a:gd name="T22" fmla="*/ 49 w 148"/>
                  <a:gd name="T23" fmla="*/ 15 h 244"/>
                  <a:gd name="T24" fmla="*/ 39 w 148"/>
                  <a:gd name="T25" fmla="*/ 6 h 244"/>
                  <a:gd name="T26" fmla="*/ 34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8" name="Freeform 19"/>
              <p:cNvSpPr>
                <a:spLocks/>
              </p:cNvSpPr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17 w 96"/>
                  <a:gd name="T1" fmla="*/ 1 h 183"/>
                  <a:gd name="T2" fmla="*/ 18 w 96"/>
                  <a:gd name="T3" fmla="*/ 10 h 183"/>
                  <a:gd name="T4" fmla="*/ 21 w 96"/>
                  <a:gd name="T5" fmla="*/ 19 h 183"/>
                  <a:gd name="T6" fmla="*/ 22 w 96"/>
                  <a:gd name="T7" fmla="*/ 28 h 183"/>
                  <a:gd name="T8" fmla="*/ 24 w 96"/>
                  <a:gd name="T9" fmla="*/ 32 h 183"/>
                  <a:gd name="T10" fmla="*/ 25 w 96"/>
                  <a:gd name="T11" fmla="*/ 39 h 183"/>
                  <a:gd name="T12" fmla="*/ 20 w 96"/>
                  <a:gd name="T13" fmla="*/ 28 h 183"/>
                  <a:gd name="T14" fmla="*/ 12 w 96"/>
                  <a:gd name="T15" fmla="*/ 24 h 183"/>
                  <a:gd name="T16" fmla="*/ 2 w 96"/>
                  <a:gd name="T17" fmla="*/ 25 h 183"/>
                  <a:gd name="T18" fmla="*/ 3 w 96"/>
                  <a:gd name="T19" fmla="*/ 31 h 183"/>
                  <a:gd name="T20" fmla="*/ 15 w 96"/>
                  <a:gd name="T21" fmla="*/ 35 h 183"/>
                  <a:gd name="T22" fmla="*/ 20 w 96"/>
                  <a:gd name="T23" fmla="*/ 41 h 183"/>
                  <a:gd name="T24" fmla="*/ 25 w 96"/>
                  <a:gd name="T25" fmla="*/ 41 h 183"/>
                  <a:gd name="T26" fmla="*/ 27 w 96"/>
                  <a:gd name="T27" fmla="*/ 45 h 183"/>
                  <a:gd name="T28" fmla="*/ 34 w 96"/>
                  <a:gd name="T29" fmla="*/ 55 h 183"/>
                  <a:gd name="T30" fmla="*/ 29 w 96"/>
                  <a:gd name="T31" fmla="*/ 39 h 183"/>
                  <a:gd name="T32" fmla="*/ 29 w 96"/>
                  <a:gd name="T33" fmla="*/ 28 h 183"/>
                  <a:gd name="T34" fmla="*/ 25 w 96"/>
                  <a:gd name="T35" fmla="*/ 19 h 183"/>
                  <a:gd name="T36" fmla="*/ 22 w 96"/>
                  <a:gd name="T37" fmla="*/ 12 h 183"/>
                  <a:gd name="T38" fmla="*/ 20 w 96"/>
                  <a:gd name="T39" fmla="*/ 6 h 183"/>
                  <a:gd name="T40" fmla="*/ 17 w 96"/>
                  <a:gd name="T41" fmla="*/ 1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9" name="Freeform 20"/>
              <p:cNvSpPr>
                <a:spLocks/>
              </p:cNvSpPr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2 w 54"/>
                  <a:gd name="T1" fmla="*/ 0 h 175"/>
                  <a:gd name="T2" fmla="*/ 0 w 54"/>
                  <a:gd name="T3" fmla="*/ 7 h 175"/>
                  <a:gd name="T4" fmla="*/ 3 w 54"/>
                  <a:gd name="T5" fmla="*/ 16 h 175"/>
                  <a:gd name="T6" fmla="*/ 6 w 54"/>
                  <a:gd name="T7" fmla="*/ 29 h 175"/>
                  <a:gd name="T8" fmla="*/ 11 w 54"/>
                  <a:gd name="T9" fmla="*/ 41 h 175"/>
                  <a:gd name="T10" fmla="*/ 18 w 54"/>
                  <a:gd name="T11" fmla="*/ 55 h 175"/>
                  <a:gd name="T12" fmla="*/ 13 w 54"/>
                  <a:gd name="T13" fmla="*/ 36 h 175"/>
                  <a:gd name="T14" fmla="*/ 11 w 54"/>
                  <a:gd name="T15" fmla="*/ 29 h 175"/>
                  <a:gd name="T16" fmla="*/ 9 w 54"/>
                  <a:gd name="T17" fmla="*/ 19 h 175"/>
                  <a:gd name="T18" fmla="*/ 8 w 54"/>
                  <a:gd name="T19" fmla="*/ 14 h 175"/>
                  <a:gd name="T20" fmla="*/ 5 w 54"/>
                  <a:gd name="T21" fmla="*/ 12 h 175"/>
                  <a:gd name="T22" fmla="*/ 2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0" name="Freeform 21"/>
              <p:cNvSpPr>
                <a:spLocks/>
              </p:cNvSpPr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3 w 86"/>
                  <a:gd name="T3" fmla="*/ 10 h 73"/>
                  <a:gd name="T4" fmla="*/ 9 w 86"/>
                  <a:gd name="T5" fmla="*/ 13 h 73"/>
                  <a:gd name="T6" fmla="*/ 18 w 86"/>
                  <a:gd name="T7" fmla="*/ 15 h 73"/>
                  <a:gd name="T8" fmla="*/ 23 w 86"/>
                  <a:gd name="T9" fmla="*/ 17 h 73"/>
                  <a:gd name="T10" fmla="*/ 27 w 86"/>
                  <a:gd name="T11" fmla="*/ 20 h 73"/>
                  <a:gd name="T12" fmla="*/ 32 w 86"/>
                  <a:gd name="T13" fmla="*/ 21 h 73"/>
                  <a:gd name="T14" fmla="*/ 26 w 86"/>
                  <a:gd name="T15" fmla="*/ 12 h 73"/>
                  <a:gd name="T16" fmla="*/ 23 w 86"/>
                  <a:gd name="T17" fmla="*/ 7 h 73"/>
                  <a:gd name="T18" fmla="*/ 13 w 86"/>
                  <a:gd name="T19" fmla="*/ 7 h 73"/>
                  <a:gd name="T20" fmla="*/ 9 w 86"/>
                  <a:gd name="T21" fmla="*/ 5 h 73"/>
                  <a:gd name="T22" fmla="*/ 2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1" name="Freeform 22"/>
              <p:cNvSpPr>
                <a:spLocks/>
              </p:cNvSpPr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34 w 111"/>
                  <a:gd name="T1" fmla="*/ 0 h 156"/>
                  <a:gd name="T2" fmla="*/ 26 w 111"/>
                  <a:gd name="T3" fmla="*/ 4 h 156"/>
                  <a:gd name="T4" fmla="*/ 8 w 111"/>
                  <a:gd name="T5" fmla="*/ 5 h 156"/>
                  <a:gd name="T6" fmla="*/ 5 w 111"/>
                  <a:gd name="T7" fmla="*/ 11 h 156"/>
                  <a:gd name="T8" fmla="*/ 4 w 111"/>
                  <a:gd name="T9" fmla="*/ 20 h 156"/>
                  <a:gd name="T10" fmla="*/ 5 w 111"/>
                  <a:gd name="T11" fmla="*/ 24 h 156"/>
                  <a:gd name="T12" fmla="*/ 2 w 111"/>
                  <a:gd name="T13" fmla="*/ 29 h 156"/>
                  <a:gd name="T14" fmla="*/ 5 w 111"/>
                  <a:gd name="T15" fmla="*/ 35 h 156"/>
                  <a:gd name="T16" fmla="*/ 8 w 111"/>
                  <a:gd name="T17" fmla="*/ 40 h 156"/>
                  <a:gd name="T18" fmla="*/ 5 w 111"/>
                  <a:gd name="T19" fmla="*/ 46 h 156"/>
                  <a:gd name="T20" fmla="*/ 8 w 111"/>
                  <a:gd name="T21" fmla="*/ 50 h 156"/>
                  <a:gd name="T22" fmla="*/ 15 w 111"/>
                  <a:gd name="T23" fmla="*/ 46 h 156"/>
                  <a:gd name="T24" fmla="*/ 17 w 111"/>
                  <a:gd name="T25" fmla="*/ 30 h 156"/>
                  <a:gd name="T26" fmla="*/ 19 w 111"/>
                  <a:gd name="T27" fmla="*/ 40 h 156"/>
                  <a:gd name="T28" fmla="*/ 22 w 111"/>
                  <a:gd name="T29" fmla="*/ 47 h 156"/>
                  <a:gd name="T30" fmla="*/ 21 w 111"/>
                  <a:gd name="T31" fmla="*/ 35 h 156"/>
                  <a:gd name="T32" fmla="*/ 25 w 111"/>
                  <a:gd name="T33" fmla="*/ 23 h 156"/>
                  <a:gd name="T34" fmla="*/ 24 w 111"/>
                  <a:gd name="T35" fmla="*/ 17 h 156"/>
                  <a:gd name="T36" fmla="*/ 18 w 111"/>
                  <a:gd name="T37" fmla="*/ 20 h 156"/>
                  <a:gd name="T38" fmla="*/ 12 w 111"/>
                  <a:gd name="T39" fmla="*/ 17 h 156"/>
                  <a:gd name="T40" fmla="*/ 14 w 111"/>
                  <a:gd name="T41" fmla="*/ 11 h 156"/>
                  <a:gd name="T42" fmla="*/ 21 w 111"/>
                  <a:gd name="T43" fmla="*/ 11 h 156"/>
                  <a:gd name="T44" fmla="*/ 27 w 111"/>
                  <a:gd name="T45" fmla="*/ 13 h 156"/>
                  <a:gd name="T46" fmla="*/ 34 w 111"/>
                  <a:gd name="T47" fmla="*/ 10 h 156"/>
                  <a:gd name="T48" fmla="*/ 38 w 111"/>
                  <a:gd name="T49" fmla="*/ 5 h 156"/>
                  <a:gd name="T50" fmla="*/ 34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2" name="Freeform 23"/>
              <p:cNvSpPr>
                <a:spLocks/>
              </p:cNvSpPr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4 w 30"/>
                  <a:gd name="T1" fmla="*/ 0 h 94"/>
                  <a:gd name="T2" fmla="*/ 0 w 30"/>
                  <a:gd name="T3" fmla="*/ 5 h 94"/>
                  <a:gd name="T4" fmla="*/ 2 w 30"/>
                  <a:gd name="T5" fmla="*/ 12 h 94"/>
                  <a:gd name="T6" fmla="*/ 1 w 30"/>
                  <a:gd name="T7" fmla="*/ 20 h 94"/>
                  <a:gd name="T8" fmla="*/ 5 w 30"/>
                  <a:gd name="T9" fmla="*/ 31 h 94"/>
                  <a:gd name="T10" fmla="*/ 11 w 30"/>
                  <a:gd name="T11" fmla="*/ 27 h 94"/>
                  <a:gd name="T12" fmla="*/ 8 w 30"/>
                  <a:gd name="T13" fmla="*/ 20 h 94"/>
                  <a:gd name="T14" fmla="*/ 4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3" name="Freeform 24"/>
              <p:cNvSpPr>
                <a:spLocks/>
              </p:cNvSpPr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4 w 81"/>
                  <a:gd name="T1" fmla="*/ 1 h 158"/>
                  <a:gd name="T2" fmla="*/ 0 w 81"/>
                  <a:gd name="T3" fmla="*/ 6 h 158"/>
                  <a:gd name="T4" fmla="*/ 3 w 81"/>
                  <a:gd name="T5" fmla="*/ 16 h 158"/>
                  <a:gd name="T6" fmla="*/ 2 w 81"/>
                  <a:gd name="T7" fmla="*/ 34 h 158"/>
                  <a:gd name="T8" fmla="*/ 6 w 81"/>
                  <a:gd name="T9" fmla="*/ 32 h 158"/>
                  <a:gd name="T10" fmla="*/ 6 w 81"/>
                  <a:gd name="T11" fmla="*/ 36 h 158"/>
                  <a:gd name="T12" fmla="*/ 10 w 81"/>
                  <a:gd name="T13" fmla="*/ 38 h 158"/>
                  <a:gd name="T14" fmla="*/ 13 w 81"/>
                  <a:gd name="T15" fmla="*/ 43 h 158"/>
                  <a:gd name="T16" fmla="*/ 16 w 81"/>
                  <a:gd name="T17" fmla="*/ 40 h 158"/>
                  <a:gd name="T18" fmla="*/ 22 w 81"/>
                  <a:gd name="T19" fmla="*/ 42 h 158"/>
                  <a:gd name="T20" fmla="*/ 21 w 81"/>
                  <a:gd name="T21" fmla="*/ 34 h 158"/>
                  <a:gd name="T22" fmla="*/ 16 w 81"/>
                  <a:gd name="T23" fmla="*/ 32 h 158"/>
                  <a:gd name="T24" fmla="*/ 14 w 81"/>
                  <a:gd name="T25" fmla="*/ 28 h 158"/>
                  <a:gd name="T26" fmla="*/ 11 w 81"/>
                  <a:gd name="T27" fmla="*/ 23 h 158"/>
                  <a:gd name="T28" fmla="*/ 14 w 81"/>
                  <a:gd name="T29" fmla="*/ 16 h 158"/>
                  <a:gd name="T30" fmla="*/ 12 w 81"/>
                  <a:gd name="T31" fmla="*/ 10 h 158"/>
                  <a:gd name="T32" fmla="*/ 14 w 81"/>
                  <a:gd name="T33" fmla="*/ 6 h 158"/>
                  <a:gd name="T34" fmla="*/ 10 w 81"/>
                  <a:gd name="T35" fmla="*/ 1 h 158"/>
                  <a:gd name="T36" fmla="*/ 6 w 81"/>
                  <a:gd name="T37" fmla="*/ 2 h 158"/>
                  <a:gd name="T38" fmla="*/ 4 w 81"/>
                  <a:gd name="T39" fmla="*/ 1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4" name="Freeform 25"/>
              <p:cNvSpPr>
                <a:spLocks/>
              </p:cNvSpPr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18 w 85"/>
                  <a:gd name="T1" fmla="*/ 0 h 105"/>
                  <a:gd name="T2" fmla="*/ 15 w 85"/>
                  <a:gd name="T3" fmla="*/ 6 h 105"/>
                  <a:gd name="T4" fmla="*/ 11 w 85"/>
                  <a:gd name="T5" fmla="*/ 10 h 105"/>
                  <a:gd name="T6" fmla="*/ 5 w 85"/>
                  <a:gd name="T7" fmla="*/ 11 h 105"/>
                  <a:gd name="T8" fmla="*/ 3 w 85"/>
                  <a:gd name="T9" fmla="*/ 15 h 105"/>
                  <a:gd name="T10" fmla="*/ 2 w 85"/>
                  <a:gd name="T11" fmla="*/ 24 h 105"/>
                  <a:gd name="T12" fmla="*/ 5 w 85"/>
                  <a:gd name="T13" fmla="*/ 23 h 105"/>
                  <a:gd name="T14" fmla="*/ 8 w 85"/>
                  <a:gd name="T15" fmla="*/ 20 h 105"/>
                  <a:gd name="T16" fmla="*/ 11 w 85"/>
                  <a:gd name="T17" fmla="*/ 22 h 105"/>
                  <a:gd name="T18" fmla="*/ 20 w 85"/>
                  <a:gd name="T19" fmla="*/ 32 h 105"/>
                  <a:gd name="T20" fmla="*/ 24 w 85"/>
                  <a:gd name="T21" fmla="*/ 23 h 105"/>
                  <a:gd name="T22" fmla="*/ 29 w 85"/>
                  <a:gd name="T23" fmla="*/ 22 h 105"/>
                  <a:gd name="T24" fmla="*/ 26 w 85"/>
                  <a:gd name="T25" fmla="*/ 13 h 105"/>
                  <a:gd name="T26" fmla="*/ 18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5" name="Freeform 26"/>
              <p:cNvSpPr>
                <a:spLocks/>
              </p:cNvSpPr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2 w 38"/>
                  <a:gd name="T1" fmla="*/ 8 h 66"/>
                  <a:gd name="T2" fmla="*/ 8 w 38"/>
                  <a:gd name="T3" fmla="*/ 20 h 66"/>
                  <a:gd name="T4" fmla="*/ 11 w 38"/>
                  <a:gd name="T5" fmla="*/ 16 h 66"/>
                  <a:gd name="T6" fmla="*/ 13 w 38"/>
                  <a:gd name="T7" fmla="*/ 12 h 66"/>
                  <a:gd name="T8" fmla="*/ 11 w 38"/>
                  <a:gd name="T9" fmla="*/ 7 h 66"/>
                  <a:gd name="T10" fmla="*/ 6 w 38"/>
                  <a:gd name="T11" fmla="*/ 4 h 66"/>
                  <a:gd name="T12" fmla="*/ 4 w 38"/>
                  <a:gd name="T13" fmla="*/ 1 h 66"/>
                  <a:gd name="T14" fmla="*/ 2 w 38"/>
                  <a:gd name="T15" fmla="*/ 4 h 66"/>
                  <a:gd name="T16" fmla="*/ 2 w 38"/>
                  <a:gd name="T17" fmla="*/ 8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6" name="Freeform 27"/>
              <p:cNvSpPr>
                <a:spLocks/>
              </p:cNvSpPr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2 w 24"/>
                  <a:gd name="T3" fmla="*/ 7 h 23"/>
                  <a:gd name="T4" fmla="*/ 10 w 24"/>
                  <a:gd name="T5" fmla="*/ 3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7" name="Freeform 28"/>
              <p:cNvSpPr>
                <a:spLocks/>
              </p:cNvSpPr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3 w 60"/>
                  <a:gd name="T1" fmla="*/ 0 h 49"/>
                  <a:gd name="T2" fmla="*/ 0 w 60"/>
                  <a:gd name="T3" fmla="*/ 6 h 49"/>
                  <a:gd name="T4" fmla="*/ 9 w 60"/>
                  <a:gd name="T5" fmla="*/ 11 h 49"/>
                  <a:gd name="T6" fmla="*/ 15 w 60"/>
                  <a:gd name="T7" fmla="*/ 15 h 49"/>
                  <a:gd name="T8" fmla="*/ 21 w 60"/>
                  <a:gd name="T9" fmla="*/ 14 h 49"/>
                  <a:gd name="T10" fmla="*/ 17 w 60"/>
                  <a:gd name="T11" fmla="*/ 8 h 49"/>
                  <a:gd name="T12" fmla="*/ 9 w 60"/>
                  <a:gd name="T13" fmla="*/ 2 h 49"/>
                  <a:gd name="T14" fmla="*/ 7 w 60"/>
                  <a:gd name="T15" fmla="*/ 5 h 49"/>
                  <a:gd name="T16" fmla="*/ 3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8" name="Freeform 29"/>
              <p:cNvSpPr>
                <a:spLocks/>
              </p:cNvSpPr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9 w 32"/>
                  <a:gd name="T1" fmla="*/ 0 h 44"/>
                  <a:gd name="T2" fmla="*/ 4 w 32"/>
                  <a:gd name="T3" fmla="*/ 4 h 44"/>
                  <a:gd name="T4" fmla="*/ 4 w 32"/>
                  <a:gd name="T5" fmla="*/ 11 h 44"/>
                  <a:gd name="T6" fmla="*/ 8 w 32"/>
                  <a:gd name="T7" fmla="*/ 11 h 44"/>
                  <a:gd name="T8" fmla="*/ 9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9" name="Freeform 30"/>
              <p:cNvSpPr>
                <a:spLocks/>
              </p:cNvSpPr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2 w 61"/>
                  <a:gd name="T1" fmla="*/ 0 h 63"/>
                  <a:gd name="T2" fmla="*/ 0 w 61"/>
                  <a:gd name="T3" fmla="*/ 4 h 63"/>
                  <a:gd name="T4" fmla="*/ 8 w 61"/>
                  <a:gd name="T5" fmla="*/ 10 h 63"/>
                  <a:gd name="T6" fmla="*/ 13 w 61"/>
                  <a:gd name="T7" fmla="*/ 16 h 63"/>
                  <a:gd name="T8" fmla="*/ 16 w 61"/>
                  <a:gd name="T9" fmla="*/ 19 h 63"/>
                  <a:gd name="T10" fmla="*/ 22 w 61"/>
                  <a:gd name="T11" fmla="*/ 17 h 63"/>
                  <a:gd name="T12" fmla="*/ 12 w 61"/>
                  <a:gd name="T13" fmla="*/ 5 h 63"/>
                  <a:gd name="T14" fmla="*/ 2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0" name="Freeform 31"/>
              <p:cNvSpPr>
                <a:spLocks/>
              </p:cNvSpPr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10 w 61"/>
                  <a:gd name="T1" fmla="*/ 2 h 67"/>
                  <a:gd name="T2" fmla="*/ 11 w 61"/>
                  <a:gd name="T3" fmla="*/ 10 h 67"/>
                  <a:gd name="T4" fmla="*/ 5 w 61"/>
                  <a:gd name="T5" fmla="*/ 13 h 67"/>
                  <a:gd name="T6" fmla="*/ 8 w 61"/>
                  <a:gd name="T7" fmla="*/ 21 h 67"/>
                  <a:gd name="T8" fmla="*/ 17 w 61"/>
                  <a:gd name="T9" fmla="*/ 18 h 67"/>
                  <a:gd name="T10" fmla="*/ 21 w 61"/>
                  <a:gd name="T11" fmla="*/ 14 h 67"/>
                  <a:gd name="T12" fmla="*/ 18 w 61"/>
                  <a:gd name="T13" fmla="*/ 9 h 67"/>
                  <a:gd name="T14" fmla="*/ 20 w 61"/>
                  <a:gd name="T15" fmla="*/ 4 h 67"/>
                  <a:gd name="T16" fmla="*/ 19 w 61"/>
                  <a:gd name="T17" fmla="*/ 1 h 67"/>
                  <a:gd name="T18" fmla="*/ 16 w 61"/>
                  <a:gd name="T19" fmla="*/ 1 h 67"/>
                  <a:gd name="T20" fmla="*/ 18 w 61"/>
                  <a:gd name="T21" fmla="*/ 1 h 67"/>
                  <a:gd name="T22" fmla="*/ 17 w 61"/>
                  <a:gd name="T23" fmla="*/ 5 h 67"/>
                  <a:gd name="T24" fmla="*/ 15 w 61"/>
                  <a:gd name="T25" fmla="*/ 7 h 67"/>
                  <a:gd name="T26" fmla="*/ 10 w 61"/>
                  <a:gd name="T27" fmla="*/ 2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1" name="Freeform 32"/>
              <p:cNvSpPr>
                <a:spLocks/>
              </p:cNvSpPr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7 w 43"/>
                  <a:gd name="T1" fmla="*/ 2 h 36"/>
                  <a:gd name="T2" fmla="*/ 2 w 43"/>
                  <a:gd name="T3" fmla="*/ 2 h 36"/>
                  <a:gd name="T4" fmla="*/ 12 w 43"/>
                  <a:gd name="T5" fmla="*/ 11 h 36"/>
                  <a:gd name="T6" fmla="*/ 15 w 43"/>
                  <a:gd name="T7" fmla="*/ 10 h 36"/>
                  <a:gd name="T8" fmla="*/ 7 w 4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2" name="Freeform 33"/>
              <p:cNvSpPr>
                <a:spLocks/>
              </p:cNvSpPr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7 w 32"/>
                  <a:gd name="T1" fmla="*/ 0 h 41"/>
                  <a:gd name="T2" fmla="*/ 0 w 32"/>
                  <a:gd name="T3" fmla="*/ 8 h 41"/>
                  <a:gd name="T4" fmla="*/ 5 w 32"/>
                  <a:gd name="T5" fmla="*/ 8 h 41"/>
                  <a:gd name="T6" fmla="*/ 6 w 32"/>
                  <a:gd name="T7" fmla="*/ 10 h 41"/>
                  <a:gd name="T8" fmla="*/ 5 w 32"/>
                  <a:gd name="T9" fmla="*/ 11 h 41"/>
                  <a:gd name="T10" fmla="*/ 10 w 32"/>
                  <a:gd name="T11" fmla="*/ 7 h 41"/>
                  <a:gd name="T12" fmla="*/ 8 w 32"/>
                  <a:gd name="T13" fmla="*/ 3 h 41"/>
                  <a:gd name="T14" fmla="*/ 7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3" name="Freeform 34"/>
              <p:cNvSpPr>
                <a:spLocks/>
              </p:cNvSpPr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7 w 45"/>
                  <a:gd name="T1" fmla="*/ 0 h 32"/>
                  <a:gd name="T2" fmla="*/ 0 w 45"/>
                  <a:gd name="T3" fmla="*/ 2 h 32"/>
                  <a:gd name="T4" fmla="*/ 9 w 45"/>
                  <a:gd name="T5" fmla="*/ 10 h 32"/>
                  <a:gd name="T6" fmla="*/ 16 w 45"/>
                  <a:gd name="T7" fmla="*/ 8 h 32"/>
                  <a:gd name="T8" fmla="*/ 8 w 45"/>
                  <a:gd name="T9" fmla="*/ 4 h 32"/>
                  <a:gd name="T10" fmla="*/ 7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4" name="Freeform 35"/>
              <p:cNvSpPr>
                <a:spLocks/>
              </p:cNvSpPr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12 w 35"/>
                  <a:gd name="T1" fmla="*/ 0 h 74"/>
                  <a:gd name="T2" fmla="*/ 9 w 35"/>
                  <a:gd name="T3" fmla="*/ 4 h 74"/>
                  <a:gd name="T4" fmla="*/ 4 w 35"/>
                  <a:gd name="T5" fmla="*/ 11 h 74"/>
                  <a:gd name="T6" fmla="*/ 0 w 35"/>
                  <a:gd name="T7" fmla="*/ 19 h 74"/>
                  <a:gd name="T8" fmla="*/ 3 w 35"/>
                  <a:gd name="T9" fmla="*/ 22 h 74"/>
                  <a:gd name="T10" fmla="*/ 8 w 35"/>
                  <a:gd name="T11" fmla="*/ 19 h 74"/>
                  <a:gd name="T12" fmla="*/ 14 w 35"/>
                  <a:gd name="T13" fmla="*/ 10 h 74"/>
                  <a:gd name="T14" fmla="*/ 12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5" name="Freeform 36"/>
              <p:cNvSpPr>
                <a:spLocks/>
              </p:cNvSpPr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5 w 25"/>
                  <a:gd name="T1" fmla="*/ 2 h 73"/>
                  <a:gd name="T2" fmla="*/ 2 w 25"/>
                  <a:gd name="T3" fmla="*/ 3 h 73"/>
                  <a:gd name="T4" fmla="*/ 0 w 25"/>
                  <a:gd name="T5" fmla="*/ 8 h 73"/>
                  <a:gd name="T6" fmla="*/ 6 w 25"/>
                  <a:gd name="T7" fmla="*/ 13 h 73"/>
                  <a:gd name="T8" fmla="*/ 10 w 25"/>
                  <a:gd name="T9" fmla="*/ 18 h 73"/>
                  <a:gd name="T10" fmla="*/ 6 w 25"/>
                  <a:gd name="T11" fmla="*/ 6 h 73"/>
                  <a:gd name="T12" fmla="*/ 5 w 25"/>
                  <a:gd name="T13" fmla="*/ 2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6" name="Freeform 37"/>
              <p:cNvSpPr>
                <a:spLocks/>
              </p:cNvSpPr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3 w 14"/>
                  <a:gd name="T1" fmla="*/ 0 h 33"/>
                  <a:gd name="T2" fmla="*/ 1 w 14"/>
                  <a:gd name="T3" fmla="*/ 4 h 33"/>
                  <a:gd name="T4" fmla="*/ 3 w 14"/>
                  <a:gd name="T5" fmla="*/ 8 h 33"/>
                  <a:gd name="T6" fmla="*/ 3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7" name="Freeform 38"/>
              <p:cNvSpPr>
                <a:spLocks/>
              </p:cNvSpPr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2 w 28"/>
                  <a:gd name="T1" fmla="*/ 0 h 64"/>
                  <a:gd name="T2" fmla="*/ 5 w 28"/>
                  <a:gd name="T3" fmla="*/ 5 h 64"/>
                  <a:gd name="T4" fmla="*/ 8 w 28"/>
                  <a:gd name="T5" fmla="*/ 7 h 64"/>
                  <a:gd name="T6" fmla="*/ 3 w 28"/>
                  <a:gd name="T7" fmla="*/ 13 h 64"/>
                  <a:gd name="T8" fmla="*/ 0 w 28"/>
                  <a:gd name="T9" fmla="*/ 18 h 64"/>
                  <a:gd name="T10" fmla="*/ 5 w 28"/>
                  <a:gd name="T11" fmla="*/ 18 h 64"/>
                  <a:gd name="T12" fmla="*/ 10 w 28"/>
                  <a:gd name="T13" fmla="*/ 8 h 64"/>
                  <a:gd name="T14" fmla="*/ 2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8" name="Freeform 39"/>
              <p:cNvSpPr>
                <a:spLocks/>
              </p:cNvSpPr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5 w 16"/>
                  <a:gd name="T1" fmla="*/ 2 h 36"/>
                  <a:gd name="T2" fmla="*/ 0 w 16"/>
                  <a:gd name="T3" fmla="*/ 2 h 36"/>
                  <a:gd name="T4" fmla="*/ 3 w 16"/>
                  <a:gd name="T5" fmla="*/ 8 h 36"/>
                  <a:gd name="T6" fmla="*/ 5 w 16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9" name="Freeform 40"/>
              <p:cNvSpPr>
                <a:spLocks/>
              </p:cNvSpPr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0" name="Freeform 41"/>
              <p:cNvSpPr>
                <a:spLocks/>
              </p:cNvSpPr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4 w 16"/>
                  <a:gd name="T1" fmla="*/ 1 h 19"/>
                  <a:gd name="T2" fmla="*/ 0 w 16"/>
                  <a:gd name="T3" fmla="*/ 3 h 19"/>
                  <a:gd name="T4" fmla="*/ 4 w 16"/>
                  <a:gd name="T5" fmla="*/ 5 h 19"/>
                  <a:gd name="T6" fmla="*/ 4 w 16"/>
                  <a:gd name="T7" fmla="*/ 1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1" name="Freeform 42"/>
              <p:cNvSpPr>
                <a:spLocks/>
              </p:cNvSpPr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2 w 14"/>
                  <a:gd name="T1" fmla="*/ 0 h 25"/>
                  <a:gd name="T2" fmla="*/ 0 w 14"/>
                  <a:gd name="T3" fmla="*/ 5 h 25"/>
                  <a:gd name="T4" fmla="*/ 5 w 14"/>
                  <a:gd name="T5" fmla="*/ 8 h 25"/>
                  <a:gd name="T6" fmla="*/ 2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2" name="Freeform 43"/>
              <p:cNvSpPr>
                <a:spLocks/>
              </p:cNvSpPr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4 w 22"/>
                  <a:gd name="T1" fmla="*/ 0 h 18"/>
                  <a:gd name="T2" fmla="*/ 5 w 22"/>
                  <a:gd name="T3" fmla="*/ 5 h 18"/>
                  <a:gd name="T4" fmla="*/ 4 w 22"/>
                  <a:gd name="T5" fmla="*/ 1 h 18"/>
                  <a:gd name="T6" fmla="*/ 4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" name="Freeform 44"/>
              <p:cNvSpPr>
                <a:spLocks/>
              </p:cNvSpPr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4 w 60"/>
                  <a:gd name="T1" fmla="*/ 2 h 81"/>
                  <a:gd name="T2" fmla="*/ 2 w 60"/>
                  <a:gd name="T3" fmla="*/ 5 h 81"/>
                  <a:gd name="T4" fmla="*/ 5 w 60"/>
                  <a:gd name="T5" fmla="*/ 11 h 81"/>
                  <a:gd name="T6" fmla="*/ 9 w 60"/>
                  <a:gd name="T7" fmla="*/ 15 h 81"/>
                  <a:gd name="T8" fmla="*/ 14 w 60"/>
                  <a:gd name="T9" fmla="*/ 18 h 81"/>
                  <a:gd name="T10" fmla="*/ 18 w 60"/>
                  <a:gd name="T11" fmla="*/ 23 h 81"/>
                  <a:gd name="T12" fmla="*/ 18 w 60"/>
                  <a:gd name="T13" fmla="*/ 17 h 81"/>
                  <a:gd name="T14" fmla="*/ 15 w 60"/>
                  <a:gd name="T15" fmla="*/ 11 h 81"/>
                  <a:gd name="T16" fmla="*/ 9 w 60"/>
                  <a:gd name="T17" fmla="*/ 5 h 81"/>
                  <a:gd name="T18" fmla="*/ 4 w 60"/>
                  <a:gd name="T19" fmla="*/ 2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4" name="Freeform 45"/>
              <p:cNvSpPr>
                <a:spLocks/>
              </p:cNvSpPr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9 w 71"/>
                  <a:gd name="T1" fmla="*/ 8 h 61"/>
                  <a:gd name="T2" fmla="*/ 5 w 71"/>
                  <a:gd name="T3" fmla="*/ 11 h 61"/>
                  <a:gd name="T4" fmla="*/ 1 w 71"/>
                  <a:gd name="T5" fmla="*/ 14 h 61"/>
                  <a:gd name="T6" fmla="*/ 5 w 71"/>
                  <a:gd name="T7" fmla="*/ 19 h 61"/>
                  <a:gd name="T8" fmla="*/ 9 w 71"/>
                  <a:gd name="T9" fmla="*/ 14 h 61"/>
                  <a:gd name="T10" fmla="*/ 13 w 71"/>
                  <a:gd name="T11" fmla="*/ 8 h 61"/>
                  <a:gd name="T12" fmla="*/ 18 w 71"/>
                  <a:gd name="T13" fmla="*/ 0 h 61"/>
                  <a:gd name="T14" fmla="*/ 24 w 71"/>
                  <a:gd name="T15" fmla="*/ 4 h 61"/>
                  <a:gd name="T16" fmla="*/ 12 w 71"/>
                  <a:gd name="T17" fmla="*/ 8 h 61"/>
                  <a:gd name="T18" fmla="*/ 9 w 71"/>
                  <a:gd name="T19" fmla="*/ 8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5" name="Freeform 46"/>
              <p:cNvSpPr>
                <a:spLocks/>
              </p:cNvSpPr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3 w 23"/>
                  <a:gd name="T1" fmla="*/ 0 h 30"/>
                  <a:gd name="T2" fmla="*/ 0 w 23"/>
                  <a:gd name="T3" fmla="*/ 5 h 30"/>
                  <a:gd name="T4" fmla="*/ 4 w 23"/>
                  <a:gd name="T5" fmla="*/ 11 h 30"/>
                  <a:gd name="T6" fmla="*/ 3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6" name="Freeform 47"/>
              <p:cNvSpPr>
                <a:spLocks/>
              </p:cNvSpPr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8 w 26"/>
                  <a:gd name="T1" fmla="*/ 0 h 23"/>
                  <a:gd name="T2" fmla="*/ 0 w 26"/>
                  <a:gd name="T3" fmla="*/ 4 h 23"/>
                  <a:gd name="T4" fmla="*/ 9 w 26"/>
                  <a:gd name="T5" fmla="*/ 6 h 23"/>
                  <a:gd name="T6" fmla="*/ 8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7" name="Freeform 48"/>
              <p:cNvSpPr>
                <a:spLocks/>
              </p:cNvSpPr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9 w 32"/>
                  <a:gd name="T1" fmla="*/ 0 h 44"/>
                  <a:gd name="T2" fmla="*/ 4 w 32"/>
                  <a:gd name="T3" fmla="*/ 4 h 44"/>
                  <a:gd name="T4" fmla="*/ 4 w 32"/>
                  <a:gd name="T5" fmla="*/ 11 h 44"/>
                  <a:gd name="T6" fmla="*/ 8 w 32"/>
                  <a:gd name="T7" fmla="*/ 11 h 44"/>
                  <a:gd name="T8" fmla="*/ 9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8" name="Freeform 49"/>
              <p:cNvSpPr>
                <a:spLocks/>
              </p:cNvSpPr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12 w 34"/>
                  <a:gd name="T1" fmla="*/ 0 h 44"/>
                  <a:gd name="T2" fmla="*/ 4 w 34"/>
                  <a:gd name="T3" fmla="*/ 3 h 44"/>
                  <a:gd name="T4" fmla="*/ 6 w 34"/>
                  <a:gd name="T5" fmla="*/ 9 h 44"/>
                  <a:gd name="T6" fmla="*/ 11 w 34"/>
                  <a:gd name="T7" fmla="*/ 10 h 44"/>
                  <a:gd name="T8" fmla="*/ 12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9" name="Freeform 50"/>
              <p:cNvSpPr>
                <a:spLocks/>
              </p:cNvSpPr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11 w 38"/>
                  <a:gd name="T1" fmla="*/ 2 h 37"/>
                  <a:gd name="T2" fmla="*/ 4 w 38"/>
                  <a:gd name="T3" fmla="*/ 2 h 37"/>
                  <a:gd name="T4" fmla="*/ 5 w 38"/>
                  <a:gd name="T5" fmla="*/ 8 h 37"/>
                  <a:gd name="T6" fmla="*/ 8 w 38"/>
                  <a:gd name="T7" fmla="*/ 10 h 37"/>
                  <a:gd name="T8" fmla="*/ 11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0" name="Freeform 51"/>
              <p:cNvSpPr>
                <a:spLocks/>
              </p:cNvSpPr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11 w 38"/>
                  <a:gd name="T1" fmla="*/ 2 h 34"/>
                  <a:gd name="T2" fmla="*/ 4 w 38"/>
                  <a:gd name="T3" fmla="*/ 2 h 34"/>
                  <a:gd name="T4" fmla="*/ 5 w 38"/>
                  <a:gd name="T5" fmla="*/ 8 h 34"/>
                  <a:gd name="T6" fmla="*/ 9 w 38"/>
                  <a:gd name="T7" fmla="*/ 8 h 34"/>
                  <a:gd name="T8" fmla="*/ 11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1" name="Freeform 52"/>
              <p:cNvSpPr>
                <a:spLocks/>
              </p:cNvSpPr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10 w 35"/>
                  <a:gd name="T1" fmla="*/ 1 h 27"/>
                  <a:gd name="T2" fmla="*/ 3 w 35"/>
                  <a:gd name="T3" fmla="*/ 1 h 27"/>
                  <a:gd name="T4" fmla="*/ 4 w 35"/>
                  <a:gd name="T5" fmla="*/ 4 h 27"/>
                  <a:gd name="T6" fmla="*/ 7 w 35"/>
                  <a:gd name="T7" fmla="*/ 5 h 27"/>
                  <a:gd name="T8" fmla="*/ 10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2" name="Freeform 53"/>
              <p:cNvSpPr>
                <a:spLocks/>
              </p:cNvSpPr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10 w 35"/>
                  <a:gd name="T1" fmla="*/ 5 h 47"/>
                  <a:gd name="T2" fmla="*/ 7 w 35"/>
                  <a:gd name="T3" fmla="*/ 1 h 47"/>
                  <a:gd name="T4" fmla="*/ 4 w 35"/>
                  <a:gd name="T5" fmla="*/ 7 h 47"/>
                  <a:gd name="T6" fmla="*/ 7 w 35"/>
                  <a:gd name="T7" fmla="*/ 9 h 47"/>
                  <a:gd name="T8" fmla="*/ 9 w 35"/>
                  <a:gd name="T9" fmla="*/ 8 h 47"/>
                  <a:gd name="T10" fmla="*/ 10 w 35"/>
                  <a:gd name="T11" fmla="*/ 5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3" name="Freeform 54"/>
              <p:cNvSpPr>
                <a:spLocks/>
              </p:cNvSpPr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8 w 32"/>
                  <a:gd name="T1" fmla="*/ 3 h 35"/>
                  <a:gd name="T2" fmla="*/ 4 w 32"/>
                  <a:gd name="T3" fmla="*/ 1 h 35"/>
                  <a:gd name="T4" fmla="*/ 4 w 32"/>
                  <a:gd name="T5" fmla="*/ 7 h 35"/>
                  <a:gd name="T6" fmla="*/ 9 w 32"/>
                  <a:gd name="T7" fmla="*/ 8 h 35"/>
                  <a:gd name="T8" fmla="*/ 8 w 3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4" name="Freeform 55"/>
              <p:cNvSpPr>
                <a:spLocks/>
              </p:cNvSpPr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8 w 32"/>
                  <a:gd name="T1" fmla="*/ 3 h 35"/>
                  <a:gd name="T2" fmla="*/ 4 w 32"/>
                  <a:gd name="T3" fmla="*/ 1 h 35"/>
                  <a:gd name="T4" fmla="*/ 4 w 32"/>
                  <a:gd name="T5" fmla="*/ 7 h 35"/>
                  <a:gd name="T6" fmla="*/ 9 w 32"/>
                  <a:gd name="T7" fmla="*/ 8 h 35"/>
                  <a:gd name="T8" fmla="*/ 8 w 3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5" name="Freeform 56"/>
              <p:cNvSpPr>
                <a:spLocks/>
              </p:cNvSpPr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57 w 189"/>
                  <a:gd name="T1" fmla="*/ 1 h 144"/>
                  <a:gd name="T2" fmla="*/ 62 w 189"/>
                  <a:gd name="T3" fmla="*/ 1 h 144"/>
                  <a:gd name="T4" fmla="*/ 64 w 189"/>
                  <a:gd name="T5" fmla="*/ 5 h 144"/>
                  <a:gd name="T6" fmla="*/ 62 w 189"/>
                  <a:gd name="T7" fmla="*/ 7 h 144"/>
                  <a:gd name="T8" fmla="*/ 44 w 189"/>
                  <a:gd name="T9" fmla="*/ 14 h 144"/>
                  <a:gd name="T10" fmla="*/ 37 w 189"/>
                  <a:gd name="T11" fmla="*/ 18 h 144"/>
                  <a:gd name="T12" fmla="*/ 33 w 189"/>
                  <a:gd name="T13" fmla="*/ 19 h 144"/>
                  <a:gd name="T14" fmla="*/ 24 w 189"/>
                  <a:gd name="T15" fmla="*/ 25 h 144"/>
                  <a:gd name="T16" fmla="*/ 25 w 189"/>
                  <a:gd name="T17" fmla="*/ 28 h 144"/>
                  <a:gd name="T18" fmla="*/ 28 w 189"/>
                  <a:gd name="T19" fmla="*/ 36 h 144"/>
                  <a:gd name="T20" fmla="*/ 36 w 189"/>
                  <a:gd name="T21" fmla="*/ 39 h 144"/>
                  <a:gd name="T22" fmla="*/ 31 w 189"/>
                  <a:gd name="T23" fmla="*/ 42 h 144"/>
                  <a:gd name="T24" fmla="*/ 28 w 189"/>
                  <a:gd name="T25" fmla="*/ 40 h 144"/>
                  <a:gd name="T26" fmla="*/ 24 w 189"/>
                  <a:gd name="T27" fmla="*/ 41 h 144"/>
                  <a:gd name="T28" fmla="*/ 7 w 189"/>
                  <a:gd name="T29" fmla="*/ 38 h 144"/>
                  <a:gd name="T30" fmla="*/ 6 w 189"/>
                  <a:gd name="T31" fmla="*/ 33 h 144"/>
                  <a:gd name="T32" fmla="*/ 16 w 189"/>
                  <a:gd name="T33" fmla="*/ 27 h 144"/>
                  <a:gd name="T34" fmla="*/ 18 w 189"/>
                  <a:gd name="T35" fmla="*/ 23 h 144"/>
                  <a:gd name="T36" fmla="*/ 16 w 189"/>
                  <a:gd name="T37" fmla="*/ 20 h 144"/>
                  <a:gd name="T38" fmla="*/ 25 w 189"/>
                  <a:gd name="T39" fmla="*/ 14 h 144"/>
                  <a:gd name="T40" fmla="*/ 33 w 189"/>
                  <a:gd name="T41" fmla="*/ 11 h 144"/>
                  <a:gd name="T42" fmla="*/ 38 w 189"/>
                  <a:gd name="T43" fmla="*/ 7 h 144"/>
                  <a:gd name="T44" fmla="*/ 57 w 189"/>
                  <a:gd name="T45" fmla="*/ 1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" name="Freeform 57"/>
              <p:cNvSpPr>
                <a:spLocks/>
              </p:cNvSpPr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9 w 53"/>
                  <a:gd name="T1" fmla="*/ 0 h 17"/>
                  <a:gd name="T2" fmla="*/ 4 w 53"/>
                  <a:gd name="T3" fmla="*/ 1 h 17"/>
                  <a:gd name="T4" fmla="*/ 12 w 53"/>
                  <a:gd name="T5" fmla="*/ 4 h 17"/>
                  <a:gd name="T6" fmla="*/ 15 w 53"/>
                  <a:gd name="T7" fmla="*/ 4 h 17"/>
                  <a:gd name="T8" fmla="*/ 9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" name="Freeform 58"/>
              <p:cNvSpPr>
                <a:spLocks/>
              </p:cNvSpPr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18 w 57"/>
                  <a:gd name="T1" fmla="*/ 2 h 37"/>
                  <a:gd name="T2" fmla="*/ 8 w 57"/>
                  <a:gd name="T3" fmla="*/ 8 h 37"/>
                  <a:gd name="T4" fmla="*/ 4 w 57"/>
                  <a:gd name="T5" fmla="*/ 11 h 37"/>
                  <a:gd name="T6" fmla="*/ 3 w 57"/>
                  <a:gd name="T7" fmla="*/ 2 h 37"/>
                  <a:gd name="T8" fmla="*/ 7 w 57"/>
                  <a:gd name="T9" fmla="*/ 0 h 37"/>
                  <a:gd name="T10" fmla="*/ 18 w 57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8" name="Freeform 59"/>
              <p:cNvSpPr>
                <a:spLocks/>
              </p:cNvSpPr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10 w 68"/>
                  <a:gd name="T1" fmla="*/ 0 h 26"/>
                  <a:gd name="T2" fmla="*/ 4 w 68"/>
                  <a:gd name="T3" fmla="*/ 2 h 26"/>
                  <a:gd name="T4" fmla="*/ 18 w 68"/>
                  <a:gd name="T5" fmla="*/ 9 h 26"/>
                  <a:gd name="T6" fmla="*/ 20 w 68"/>
                  <a:gd name="T7" fmla="*/ 8 h 26"/>
                  <a:gd name="T8" fmla="*/ 10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9" name="Freeform 60"/>
              <p:cNvSpPr>
                <a:spLocks/>
              </p:cNvSpPr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19 w 66"/>
                  <a:gd name="T1" fmla="*/ 3 h 43"/>
                  <a:gd name="T2" fmla="*/ 10 w 66"/>
                  <a:gd name="T3" fmla="*/ 3 h 43"/>
                  <a:gd name="T4" fmla="*/ 4 w 66"/>
                  <a:gd name="T5" fmla="*/ 3 h 43"/>
                  <a:gd name="T6" fmla="*/ 3 w 66"/>
                  <a:gd name="T7" fmla="*/ 10 h 43"/>
                  <a:gd name="T8" fmla="*/ 13 w 66"/>
                  <a:gd name="T9" fmla="*/ 13 h 43"/>
                  <a:gd name="T10" fmla="*/ 24 w 66"/>
                  <a:gd name="T11" fmla="*/ 8 h 43"/>
                  <a:gd name="T12" fmla="*/ 19 w 66"/>
                  <a:gd name="T13" fmla="*/ 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0" name="Freeform 61"/>
              <p:cNvSpPr>
                <a:spLocks/>
              </p:cNvSpPr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5 w 117"/>
                  <a:gd name="T1" fmla="*/ 0 h 41"/>
                  <a:gd name="T2" fmla="*/ 3 w 117"/>
                  <a:gd name="T3" fmla="*/ 5 h 41"/>
                  <a:gd name="T4" fmla="*/ 17 w 117"/>
                  <a:gd name="T5" fmla="*/ 10 h 41"/>
                  <a:gd name="T6" fmla="*/ 27 w 117"/>
                  <a:gd name="T7" fmla="*/ 11 h 41"/>
                  <a:gd name="T8" fmla="*/ 39 w 117"/>
                  <a:gd name="T9" fmla="*/ 8 h 41"/>
                  <a:gd name="T10" fmla="*/ 27 w 117"/>
                  <a:gd name="T11" fmla="*/ 2 h 41"/>
                  <a:gd name="T12" fmla="*/ 5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1" name="Freeform 62"/>
              <p:cNvSpPr>
                <a:spLocks/>
              </p:cNvSpPr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11 w 62"/>
                  <a:gd name="T1" fmla="*/ 2 h 32"/>
                  <a:gd name="T2" fmla="*/ 20 w 62"/>
                  <a:gd name="T3" fmla="*/ 4 h 32"/>
                  <a:gd name="T4" fmla="*/ 10 w 62"/>
                  <a:gd name="T5" fmla="*/ 11 h 32"/>
                  <a:gd name="T6" fmla="*/ 2 w 62"/>
                  <a:gd name="T7" fmla="*/ 8 h 32"/>
                  <a:gd name="T8" fmla="*/ 11 w 62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2" name="Freeform 63"/>
              <p:cNvSpPr>
                <a:spLocks/>
              </p:cNvSpPr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7 w 49"/>
                  <a:gd name="T1" fmla="*/ 1 h 23"/>
                  <a:gd name="T2" fmla="*/ 2 w 49"/>
                  <a:gd name="T3" fmla="*/ 1 h 23"/>
                  <a:gd name="T4" fmla="*/ 13 w 49"/>
                  <a:gd name="T5" fmla="*/ 6 h 23"/>
                  <a:gd name="T6" fmla="*/ 7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3" name="Freeform 64"/>
              <p:cNvSpPr>
                <a:spLocks/>
              </p:cNvSpPr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2 w 102"/>
                  <a:gd name="T1" fmla="*/ 0 h 152"/>
                  <a:gd name="T2" fmla="*/ 0 w 102"/>
                  <a:gd name="T3" fmla="*/ 5 h 152"/>
                  <a:gd name="T4" fmla="*/ 5 w 102"/>
                  <a:gd name="T5" fmla="*/ 13 h 152"/>
                  <a:gd name="T6" fmla="*/ 11 w 102"/>
                  <a:gd name="T7" fmla="*/ 22 h 152"/>
                  <a:gd name="T8" fmla="*/ 12 w 102"/>
                  <a:gd name="T9" fmla="*/ 31 h 152"/>
                  <a:gd name="T10" fmla="*/ 28 w 102"/>
                  <a:gd name="T11" fmla="*/ 46 h 152"/>
                  <a:gd name="T12" fmla="*/ 29 w 102"/>
                  <a:gd name="T13" fmla="*/ 38 h 152"/>
                  <a:gd name="T14" fmla="*/ 26 w 102"/>
                  <a:gd name="T15" fmla="*/ 31 h 152"/>
                  <a:gd name="T16" fmla="*/ 21 w 102"/>
                  <a:gd name="T17" fmla="*/ 28 h 152"/>
                  <a:gd name="T18" fmla="*/ 18 w 102"/>
                  <a:gd name="T19" fmla="*/ 22 h 152"/>
                  <a:gd name="T20" fmla="*/ 14 w 102"/>
                  <a:gd name="T21" fmla="*/ 14 h 152"/>
                  <a:gd name="T22" fmla="*/ 2 w 102"/>
                  <a:gd name="T23" fmla="*/ 4 h 152"/>
                  <a:gd name="T24" fmla="*/ 2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4" name="Freeform 65"/>
              <p:cNvSpPr>
                <a:spLocks/>
              </p:cNvSpPr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20 w 74"/>
                  <a:gd name="T1" fmla="*/ 8 h 103"/>
                  <a:gd name="T2" fmla="*/ 24 w 74"/>
                  <a:gd name="T3" fmla="*/ 13 h 103"/>
                  <a:gd name="T4" fmla="*/ 10 w 74"/>
                  <a:gd name="T5" fmla="*/ 27 h 103"/>
                  <a:gd name="T6" fmla="*/ 11 w 74"/>
                  <a:gd name="T7" fmla="*/ 33 h 103"/>
                  <a:gd name="T8" fmla="*/ 6 w 74"/>
                  <a:gd name="T9" fmla="*/ 31 h 103"/>
                  <a:gd name="T10" fmla="*/ 2 w 74"/>
                  <a:gd name="T11" fmla="*/ 27 h 103"/>
                  <a:gd name="T12" fmla="*/ 0 w 74"/>
                  <a:gd name="T13" fmla="*/ 27 h 103"/>
                  <a:gd name="T14" fmla="*/ 4 w 74"/>
                  <a:gd name="T15" fmla="*/ 19 h 103"/>
                  <a:gd name="T16" fmla="*/ 4 w 74"/>
                  <a:gd name="T17" fmla="*/ 17 h 103"/>
                  <a:gd name="T18" fmla="*/ 2 w 74"/>
                  <a:gd name="T19" fmla="*/ 8 h 103"/>
                  <a:gd name="T20" fmla="*/ 2 w 74"/>
                  <a:gd name="T21" fmla="*/ 5 h 103"/>
                  <a:gd name="T22" fmla="*/ 8 w 74"/>
                  <a:gd name="T23" fmla="*/ 8 h 103"/>
                  <a:gd name="T24" fmla="*/ 11 w 74"/>
                  <a:gd name="T25" fmla="*/ 11 h 103"/>
                  <a:gd name="T26" fmla="*/ 20 w 74"/>
                  <a:gd name="T27" fmla="*/ 8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5" name="Freeform 66"/>
              <p:cNvSpPr>
                <a:spLocks/>
              </p:cNvSpPr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27 w 146"/>
                  <a:gd name="T1" fmla="*/ 31 h 252"/>
                  <a:gd name="T2" fmla="*/ 22 w 146"/>
                  <a:gd name="T3" fmla="*/ 33 h 252"/>
                  <a:gd name="T4" fmla="*/ 21 w 146"/>
                  <a:gd name="T5" fmla="*/ 40 h 252"/>
                  <a:gd name="T6" fmla="*/ 8 w 146"/>
                  <a:gd name="T7" fmla="*/ 45 h 252"/>
                  <a:gd name="T8" fmla="*/ 3 w 146"/>
                  <a:gd name="T9" fmla="*/ 51 h 252"/>
                  <a:gd name="T10" fmla="*/ 6 w 146"/>
                  <a:gd name="T11" fmla="*/ 56 h 252"/>
                  <a:gd name="T12" fmla="*/ 3 w 146"/>
                  <a:gd name="T13" fmla="*/ 61 h 252"/>
                  <a:gd name="T14" fmla="*/ 8 w 146"/>
                  <a:gd name="T15" fmla="*/ 78 h 252"/>
                  <a:gd name="T16" fmla="*/ 9 w 146"/>
                  <a:gd name="T17" fmla="*/ 66 h 252"/>
                  <a:gd name="T18" fmla="*/ 8 w 146"/>
                  <a:gd name="T19" fmla="*/ 60 h 252"/>
                  <a:gd name="T20" fmla="*/ 14 w 146"/>
                  <a:gd name="T21" fmla="*/ 54 h 252"/>
                  <a:gd name="T22" fmla="*/ 17 w 146"/>
                  <a:gd name="T23" fmla="*/ 49 h 252"/>
                  <a:gd name="T24" fmla="*/ 22 w 146"/>
                  <a:gd name="T25" fmla="*/ 54 h 252"/>
                  <a:gd name="T26" fmla="*/ 14 w 146"/>
                  <a:gd name="T27" fmla="*/ 59 h 252"/>
                  <a:gd name="T28" fmla="*/ 19 w 146"/>
                  <a:gd name="T29" fmla="*/ 62 h 252"/>
                  <a:gd name="T30" fmla="*/ 23 w 146"/>
                  <a:gd name="T31" fmla="*/ 55 h 252"/>
                  <a:gd name="T32" fmla="*/ 28 w 146"/>
                  <a:gd name="T33" fmla="*/ 57 h 252"/>
                  <a:gd name="T34" fmla="*/ 35 w 146"/>
                  <a:gd name="T35" fmla="*/ 46 h 252"/>
                  <a:gd name="T36" fmla="*/ 38 w 146"/>
                  <a:gd name="T37" fmla="*/ 48 h 252"/>
                  <a:gd name="T38" fmla="*/ 45 w 146"/>
                  <a:gd name="T39" fmla="*/ 46 h 252"/>
                  <a:gd name="T40" fmla="*/ 49 w 146"/>
                  <a:gd name="T41" fmla="*/ 40 h 252"/>
                  <a:gd name="T42" fmla="*/ 47 w 146"/>
                  <a:gd name="T43" fmla="*/ 34 h 252"/>
                  <a:gd name="T44" fmla="*/ 45 w 146"/>
                  <a:gd name="T45" fmla="*/ 30 h 252"/>
                  <a:gd name="T46" fmla="*/ 41 w 146"/>
                  <a:gd name="T47" fmla="*/ 12 h 252"/>
                  <a:gd name="T48" fmla="*/ 31 w 146"/>
                  <a:gd name="T49" fmla="*/ 0 h 252"/>
                  <a:gd name="T50" fmla="*/ 26 w 146"/>
                  <a:gd name="T51" fmla="*/ 4 h 252"/>
                  <a:gd name="T52" fmla="*/ 33 w 146"/>
                  <a:gd name="T53" fmla="*/ 10 h 252"/>
                  <a:gd name="T54" fmla="*/ 33 w 146"/>
                  <a:gd name="T55" fmla="*/ 20 h 252"/>
                  <a:gd name="T56" fmla="*/ 27 w 146"/>
                  <a:gd name="T57" fmla="*/ 31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6" name="Freeform 67"/>
              <p:cNvSpPr>
                <a:spLocks/>
              </p:cNvSpPr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20 w 70"/>
                  <a:gd name="T1" fmla="*/ 0 h 40"/>
                  <a:gd name="T2" fmla="*/ 21 w 70"/>
                  <a:gd name="T3" fmla="*/ 6 h 40"/>
                  <a:gd name="T4" fmla="*/ 13 w 70"/>
                  <a:gd name="T5" fmla="*/ 8 h 40"/>
                  <a:gd name="T6" fmla="*/ 10 w 70"/>
                  <a:gd name="T7" fmla="*/ 13 h 40"/>
                  <a:gd name="T8" fmla="*/ 2 w 70"/>
                  <a:gd name="T9" fmla="*/ 13 h 40"/>
                  <a:gd name="T10" fmla="*/ 1 w 70"/>
                  <a:gd name="T11" fmla="*/ 11 h 40"/>
                  <a:gd name="T12" fmla="*/ 11 w 70"/>
                  <a:gd name="T13" fmla="*/ 6 h 40"/>
                  <a:gd name="T14" fmla="*/ 20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7" name="Freeform 68"/>
              <p:cNvSpPr>
                <a:spLocks/>
              </p:cNvSpPr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6 w 26"/>
                  <a:gd name="T1" fmla="*/ 0 h 29"/>
                  <a:gd name="T2" fmla="*/ 0 w 26"/>
                  <a:gd name="T3" fmla="*/ 6 h 29"/>
                  <a:gd name="T4" fmla="*/ 6 w 26"/>
                  <a:gd name="T5" fmla="*/ 8 h 29"/>
                  <a:gd name="T6" fmla="*/ 6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8" name="Freeform 69"/>
              <p:cNvSpPr>
                <a:spLocks/>
              </p:cNvSpPr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5 w 49"/>
                  <a:gd name="T1" fmla="*/ 2 h 36"/>
                  <a:gd name="T2" fmla="*/ 0 w 49"/>
                  <a:gd name="T3" fmla="*/ 6 h 36"/>
                  <a:gd name="T4" fmla="*/ 2 w 49"/>
                  <a:gd name="T5" fmla="*/ 11 h 36"/>
                  <a:gd name="T6" fmla="*/ 7 w 49"/>
                  <a:gd name="T7" fmla="*/ 11 h 36"/>
                  <a:gd name="T8" fmla="*/ 15 w 49"/>
                  <a:gd name="T9" fmla="*/ 8 h 36"/>
                  <a:gd name="T10" fmla="*/ 5 w 49"/>
                  <a:gd name="T11" fmla="*/ 2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9" name="Freeform 70"/>
              <p:cNvSpPr>
                <a:spLocks/>
              </p:cNvSpPr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3 w 27"/>
                  <a:gd name="T1" fmla="*/ 0 h 22"/>
                  <a:gd name="T2" fmla="*/ 1 w 27"/>
                  <a:gd name="T3" fmla="*/ 4 h 22"/>
                  <a:gd name="T4" fmla="*/ 5 w 27"/>
                  <a:gd name="T5" fmla="*/ 7 h 22"/>
                  <a:gd name="T6" fmla="*/ 3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0" name="Freeform 71"/>
              <p:cNvSpPr>
                <a:spLocks/>
              </p:cNvSpPr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4 w 20"/>
                  <a:gd name="T1" fmla="*/ 0 h 18"/>
                  <a:gd name="T2" fmla="*/ 3 w 20"/>
                  <a:gd name="T3" fmla="*/ 5 h 18"/>
                  <a:gd name="T4" fmla="*/ 4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1" name="Freeform 72"/>
              <p:cNvSpPr>
                <a:spLocks/>
              </p:cNvSpPr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8 w 24"/>
                  <a:gd name="T1" fmla="*/ 0 h 44"/>
                  <a:gd name="T2" fmla="*/ 3 w 24"/>
                  <a:gd name="T3" fmla="*/ 5 h 44"/>
                  <a:gd name="T4" fmla="*/ 0 w 24"/>
                  <a:gd name="T5" fmla="*/ 11 h 44"/>
                  <a:gd name="T6" fmla="*/ 5 w 24"/>
                  <a:gd name="T7" fmla="*/ 13 h 44"/>
                  <a:gd name="T8" fmla="*/ 8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2" name="Freeform 73"/>
              <p:cNvSpPr>
                <a:spLocks/>
              </p:cNvSpPr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10 w 41"/>
                  <a:gd name="T1" fmla="*/ 0 h 24"/>
                  <a:gd name="T2" fmla="*/ 8 w 41"/>
                  <a:gd name="T3" fmla="*/ 8 h 24"/>
                  <a:gd name="T4" fmla="*/ 10 w 41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3" name="Freeform 74"/>
              <p:cNvSpPr>
                <a:spLocks/>
              </p:cNvSpPr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4 w 13"/>
                  <a:gd name="T1" fmla="*/ 2 h 20"/>
                  <a:gd name="T2" fmla="*/ 1 w 13"/>
                  <a:gd name="T3" fmla="*/ 4 h 20"/>
                  <a:gd name="T4" fmla="*/ 3 w 13"/>
                  <a:gd name="T5" fmla="*/ 6 h 20"/>
                  <a:gd name="T6" fmla="*/ 4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4" name="Freeform 75"/>
              <p:cNvSpPr>
                <a:spLocks/>
              </p:cNvSpPr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2 w 13"/>
                  <a:gd name="T1" fmla="*/ 2 h 20"/>
                  <a:gd name="T2" fmla="*/ 1 w 13"/>
                  <a:gd name="T3" fmla="*/ 4 h 20"/>
                  <a:gd name="T4" fmla="*/ 2 w 13"/>
                  <a:gd name="T5" fmla="*/ 6 h 20"/>
                  <a:gd name="T6" fmla="*/ 2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5" name="Freeform 76"/>
              <p:cNvSpPr>
                <a:spLocks/>
              </p:cNvSpPr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3 w 14"/>
                  <a:gd name="T1" fmla="*/ 0 h 25"/>
                  <a:gd name="T2" fmla="*/ 0 w 14"/>
                  <a:gd name="T3" fmla="*/ 5 h 25"/>
                  <a:gd name="T4" fmla="*/ 7 w 14"/>
                  <a:gd name="T5" fmla="*/ 8 h 25"/>
                  <a:gd name="T6" fmla="*/ 3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6" name="Freeform 77"/>
              <p:cNvSpPr>
                <a:spLocks/>
              </p:cNvSpPr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2 w 14"/>
                  <a:gd name="T1" fmla="*/ 0 h 25"/>
                  <a:gd name="T2" fmla="*/ 0 w 14"/>
                  <a:gd name="T3" fmla="*/ 5 h 25"/>
                  <a:gd name="T4" fmla="*/ 5 w 14"/>
                  <a:gd name="T5" fmla="*/ 8 h 25"/>
                  <a:gd name="T6" fmla="*/ 2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7" name="Freeform 78"/>
              <p:cNvSpPr>
                <a:spLocks/>
              </p:cNvSpPr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8" name="Freeform 79"/>
              <p:cNvSpPr>
                <a:spLocks/>
              </p:cNvSpPr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2 w 13"/>
                  <a:gd name="T1" fmla="*/ 2 h 20"/>
                  <a:gd name="T2" fmla="*/ 1 w 13"/>
                  <a:gd name="T3" fmla="*/ 4 h 20"/>
                  <a:gd name="T4" fmla="*/ 2 w 13"/>
                  <a:gd name="T5" fmla="*/ 6 h 20"/>
                  <a:gd name="T6" fmla="*/ 2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9" name="Freeform 80"/>
              <p:cNvSpPr>
                <a:spLocks/>
              </p:cNvSpPr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0" name="Freeform 81"/>
              <p:cNvSpPr>
                <a:spLocks/>
              </p:cNvSpPr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4 w 13"/>
                  <a:gd name="T1" fmla="*/ 2 h 20"/>
                  <a:gd name="T2" fmla="*/ 1 w 13"/>
                  <a:gd name="T3" fmla="*/ 4 h 20"/>
                  <a:gd name="T4" fmla="*/ 3 w 13"/>
                  <a:gd name="T5" fmla="*/ 6 h 20"/>
                  <a:gd name="T6" fmla="*/ 4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1" name="Freeform 82"/>
              <p:cNvSpPr>
                <a:spLocks/>
              </p:cNvSpPr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99 w 2060"/>
                  <a:gd name="T1" fmla="*/ 641 h 1644"/>
                  <a:gd name="T2" fmla="*/ 368 w 2060"/>
                  <a:gd name="T3" fmla="*/ 584 h 1644"/>
                  <a:gd name="T4" fmla="*/ 174 w 2060"/>
                  <a:gd name="T5" fmla="*/ 633 h 1644"/>
                  <a:gd name="T6" fmla="*/ 50 w 2060"/>
                  <a:gd name="T7" fmla="*/ 747 h 1644"/>
                  <a:gd name="T8" fmla="*/ 12 w 2060"/>
                  <a:gd name="T9" fmla="*/ 925 h 1644"/>
                  <a:gd name="T10" fmla="*/ 162 w 2060"/>
                  <a:gd name="T11" fmla="*/ 1042 h 1644"/>
                  <a:gd name="T12" fmla="*/ 340 w 2060"/>
                  <a:gd name="T13" fmla="*/ 1025 h 1644"/>
                  <a:gd name="T14" fmla="*/ 438 w 2060"/>
                  <a:gd name="T15" fmla="*/ 1118 h 1644"/>
                  <a:gd name="T16" fmla="*/ 499 w 2060"/>
                  <a:gd name="T17" fmla="*/ 1423 h 1644"/>
                  <a:gd name="T18" fmla="*/ 550 w 2060"/>
                  <a:gd name="T19" fmla="*/ 1600 h 1644"/>
                  <a:gd name="T20" fmla="*/ 778 w 2060"/>
                  <a:gd name="T21" fmla="*/ 1546 h 1644"/>
                  <a:gd name="T22" fmla="*/ 903 w 2060"/>
                  <a:gd name="T23" fmla="*/ 1356 h 1644"/>
                  <a:gd name="T24" fmla="*/ 977 w 2060"/>
                  <a:gd name="T25" fmla="*/ 1133 h 1644"/>
                  <a:gd name="T26" fmla="*/ 1102 w 2060"/>
                  <a:gd name="T27" fmla="*/ 983 h 1644"/>
                  <a:gd name="T28" fmla="*/ 880 w 2060"/>
                  <a:gd name="T29" fmla="*/ 840 h 1644"/>
                  <a:gd name="T30" fmla="*/ 903 w 2060"/>
                  <a:gd name="T31" fmla="*/ 807 h 1644"/>
                  <a:gd name="T32" fmla="*/ 1108 w 2060"/>
                  <a:gd name="T33" fmla="*/ 900 h 1644"/>
                  <a:gd name="T34" fmla="*/ 1213 w 2060"/>
                  <a:gd name="T35" fmla="*/ 780 h 1644"/>
                  <a:gd name="T36" fmla="*/ 1155 w 2060"/>
                  <a:gd name="T37" fmla="*/ 751 h 1644"/>
                  <a:gd name="T38" fmla="*/ 1026 w 2060"/>
                  <a:gd name="T39" fmla="*/ 704 h 1644"/>
                  <a:gd name="T40" fmla="*/ 1261 w 2060"/>
                  <a:gd name="T41" fmla="*/ 749 h 1644"/>
                  <a:gd name="T42" fmla="*/ 1432 w 2060"/>
                  <a:gd name="T43" fmla="*/ 836 h 1644"/>
                  <a:gd name="T44" fmla="*/ 1517 w 2060"/>
                  <a:gd name="T45" fmla="*/ 1017 h 1644"/>
                  <a:gd name="T46" fmla="*/ 1778 w 2060"/>
                  <a:gd name="T47" fmla="*/ 831 h 1644"/>
                  <a:gd name="T48" fmla="*/ 1882 w 2060"/>
                  <a:gd name="T49" fmla="*/ 1014 h 1644"/>
                  <a:gd name="T50" fmla="*/ 1885 w 2060"/>
                  <a:gd name="T51" fmla="*/ 858 h 1644"/>
                  <a:gd name="T52" fmla="*/ 1944 w 2060"/>
                  <a:gd name="T53" fmla="*/ 788 h 1644"/>
                  <a:gd name="T54" fmla="*/ 1969 w 2060"/>
                  <a:gd name="T55" fmla="*/ 536 h 1644"/>
                  <a:gd name="T56" fmla="*/ 2015 w 2060"/>
                  <a:gd name="T57" fmla="*/ 520 h 1644"/>
                  <a:gd name="T58" fmla="*/ 2038 w 2060"/>
                  <a:gd name="T59" fmla="*/ 419 h 1644"/>
                  <a:gd name="T60" fmla="*/ 1995 w 2060"/>
                  <a:gd name="T61" fmla="*/ 222 h 1644"/>
                  <a:gd name="T62" fmla="*/ 2098 w 2060"/>
                  <a:gd name="T63" fmla="*/ 108 h 1644"/>
                  <a:gd name="T64" fmla="*/ 2151 w 2060"/>
                  <a:gd name="T65" fmla="*/ 205 h 1644"/>
                  <a:gd name="T66" fmla="*/ 2147 w 2060"/>
                  <a:gd name="T67" fmla="*/ 119 h 1644"/>
                  <a:gd name="T68" fmla="*/ 2182 w 2060"/>
                  <a:gd name="T69" fmla="*/ 51 h 1644"/>
                  <a:gd name="T70" fmla="*/ 2251 w 2060"/>
                  <a:gd name="T71" fmla="*/ 0 h 1644"/>
                  <a:gd name="T72" fmla="*/ 2011 w 2060"/>
                  <a:gd name="T73" fmla="*/ 63 h 1644"/>
                  <a:gd name="T74" fmla="*/ 1749 w 2060"/>
                  <a:gd name="T75" fmla="*/ 83 h 1644"/>
                  <a:gd name="T76" fmla="*/ 1491 w 2060"/>
                  <a:gd name="T77" fmla="*/ 30 h 1644"/>
                  <a:gd name="T78" fmla="*/ 1251 w 2060"/>
                  <a:gd name="T79" fmla="*/ 65 h 1644"/>
                  <a:gd name="T80" fmla="*/ 1149 w 2060"/>
                  <a:gd name="T81" fmla="*/ 166 h 1644"/>
                  <a:gd name="T82" fmla="*/ 1023 w 2060"/>
                  <a:gd name="T83" fmla="*/ 133 h 1644"/>
                  <a:gd name="T84" fmla="*/ 838 w 2060"/>
                  <a:gd name="T85" fmla="*/ 179 h 1644"/>
                  <a:gd name="T86" fmla="*/ 737 w 2060"/>
                  <a:gd name="T87" fmla="*/ 136 h 1644"/>
                  <a:gd name="T88" fmla="*/ 402 w 2060"/>
                  <a:gd name="T89" fmla="*/ 244 h 1644"/>
                  <a:gd name="T90" fmla="*/ 592 w 2060"/>
                  <a:gd name="T91" fmla="*/ 209 h 1644"/>
                  <a:gd name="T92" fmla="*/ 705 w 2060"/>
                  <a:gd name="T93" fmla="*/ 272 h 1644"/>
                  <a:gd name="T94" fmla="*/ 489 w 2060"/>
                  <a:gd name="T95" fmla="*/ 350 h 1644"/>
                  <a:gd name="T96" fmla="*/ 303 w 2060"/>
                  <a:gd name="T97" fmla="*/ 408 h 1644"/>
                  <a:gd name="T98" fmla="*/ 184 w 2060"/>
                  <a:gd name="T99" fmla="*/ 529 h 1644"/>
                  <a:gd name="T100" fmla="*/ 312 w 2060"/>
                  <a:gd name="T101" fmla="*/ 544 h 1644"/>
                  <a:gd name="T102" fmla="*/ 421 w 2060"/>
                  <a:gd name="T103" fmla="*/ 565 h 1644"/>
                  <a:gd name="T104" fmla="*/ 544 w 2060"/>
                  <a:gd name="T105" fmla="*/ 581 h 1644"/>
                  <a:gd name="T106" fmla="*/ 538 w 2060"/>
                  <a:gd name="T107" fmla="*/ 504 h 1644"/>
                  <a:gd name="T108" fmla="*/ 654 w 2060"/>
                  <a:gd name="T109" fmla="*/ 540 h 1644"/>
                  <a:gd name="T110" fmla="*/ 758 w 2060"/>
                  <a:gd name="T111" fmla="*/ 462 h 1644"/>
                  <a:gd name="T112" fmla="*/ 852 w 2060"/>
                  <a:gd name="T113" fmla="*/ 472 h 1644"/>
                  <a:gd name="T114" fmla="*/ 706 w 2060"/>
                  <a:gd name="T115" fmla="*/ 586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73" name="Group 83"/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10274" name="Freeform 84"/>
              <p:cNvSpPr>
                <a:spLocks/>
              </p:cNvSpPr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40 w 1692"/>
                  <a:gd name="T1" fmla="*/ 80 h 2586"/>
                  <a:gd name="T2" fmla="*/ 111 w 1692"/>
                  <a:gd name="T3" fmla="*/ 65 h 2586"/>
                  <a:gd name="T4" fmla="*/ 151 w 1692"/>
                  <a:gd name="T5" fmla="*/ 75 h 2586"/>
                  <a:gd name="T6" fmla="*/ 144 w 1692"/>
                  <a:gd name="T7" fmla="*/ 137 h 2586"/>
                  <a:gd name="T8" fmla="*/ 94 w 1692"/>
                  <a:gd name="T9" fmla="*/ 181 h 2586"/>
                  <a:gd name="T10" fmla="*/ 75 w 1692"/>
                  <a:gd name="T11" fmla="*/ 222 h 2586"/>
                  <a:gd name="T12" fmla="*/ 98 w 1692"/>
                  <a:gd name="T13" fmla="*/ 299 h 2586"/>
                  <a:gd name="T14" fmla="*/ 111 w 1692"/>
                  <a:gd name="T15" fmla="*/ 298 h 2586"/>
                  <a:gd name="T16" fmla="*/ 114 w 1692"/>
                  <a:gd name="T17" fmla="*/ 281 h 2586"/>
                  <a:gd name="T18" fmla="*/ 167 w 1692"/>
                  <a:gd name="T19" fmla="*/ 358 h 2586"/>
                  <a:gd name="T20" fmla="*/ 226 w 1692"/>
                  <a:gd name="T21" fmla="*/ 372 h 2586"/>
                  <a:gd name="T22" fmla="*/ 276 w 1692"/>
                  <a:gd name="T23" fmla="*/ 419 h 2586"/>
                  <a:gd name="T24" fmla="*/ 297 w 1692"/>
                  <a:gd name="T25" fmla="*/ 441 h 2586"/>
                  <a:gd name="T26" fmla="*/ 268 w 1692"/>
                  <a:gd name="T27" fmla="*/ 499 h 2586"/>
                  <a:gd name="T28" fmla="*/ 319 w 1692"/>
                  <a:gd name="T29" fmla="*/ 553 h 2586"/>
                  <a:gd name="T30" fmla="*/ 359 w 1692"/>
                  <a:gd name="T31" fmla="*/ 627 h 2586"/>
                  <a:gd name="T32" fmla="*/ 380 w 1692"/>
                  <a:gd name="T33" fmla="*/ 717 h 2586"/>
                  <a:gd name="T34" fmla="*/ 415 w 1692"/>
                  <a:gd name="T35" fmla="*/ 788 h 2586"/>
                  <a:gd name="T36" fmla="*/ 445 w 1692"/>
                  <a:gd name="T37" fmla="*/ 782 h 2586"/>
                  <a:gd name="T38" fmla="*/ 432 w 1692"/>
                  <a:gd name="T39" fmla="*/ 743 h 2586"/>
                  <a:gd name="T40" fmla="*/ 448 w 1692"/>
                  <a:gd name="T41" fmla="*/ 715 h 2586"/>
                  <a:gd name="T42" fmla="*/ 475 w 1692"/>
                  <a:gd name="T43" fmla="*/ 691 h 2586"/>
                  <a:gd name="T44" fmla="*/ 504 w 1692"/>
                  <a:gd name="T45" fmla="*/ 644 h 2586"/>
                  <a:gd name="T46" fmla="*/ 544 w 1692"/>
                  <a:gd name="T47" fmla="*/ 605 h 2586"/>
                  <a:gd name="T48" fmla="*/ 564 w 1692"/>
                  <a:gd name="T49" fmla="*/ 541 h 2586"/>
                  <a:gd name="T50" fmla="*/ 539 w 1692"/>
                  <a:gd name="T51" fmla="*/ 478 h 2586"/>
                  <a:gd name="T52" fmla="*/ 478 w 1692"/>
                  <a:gd name="T53" fmla="*/ 437 h 2586"/>
                  <a:gd name="T54" fmla="*/ 384 w 1692"/>
                  <a:gd name="T55" fmla="*/ 397 h 2586"/>
                  <a:gd name="T56" fmla="*/ 339 w 1692"/>
                  <a:gd name="T57" fmla="*/ 391 h 2586"/>
                  <a:gd name="T58" fmla="*/ 314 w 1692"/>
                  <a:gd name="T59" fmla="*/ 393 h 2586"/>
                  <a:gd name="T60" fmla="*/ 276 w 1692"/>
                  <a:gd name="T61" fmla="*/ 405 h 2586"/>
                  <a:gd name="T62" fmla="*/ 263 w 1692"/>
                  <a:gd name="T63" fmla="*/ 364 h 2586"/>
                  <a:gd name="T64" fmla="*/ 256 w 1692"/>
                  <a:gd name="T65" fmla="*/ 330 h 2586"/>
                  <a:gd name="T66" fmla="*/ 220 w 1692"/>
                  <a:gd name="T67" fmla="*/ 343 h 2586"/>
                  <a:gd name="T68" fmla="*/ 197 w 1692"/>
                  <a:gd name="T69" fmla="*/ 295 h 2586"/>
                  <a:gd name="T70" fmla="*/ 257 w 1692"/>
                  <a:gd name="T71" fmla="*/ 283 h 2586"/>
                  <a:gd name="T72" fmla="*/ 293 w 1692"/>
                  <a:gd name="T73" fmla="*/ 281 h 2586"/>
                  <a:gd name="T74" fmla="*/ 311 w 1692"/>
                  <a:gd name="T75" fmla="*/ 280 h 2586"/>
                  <a:gd name="T76" fmla="*/ 367 w 1692"/>
                  <a:gd name="T77" fmla="*/ 233 h 2586"/>
                  <a:gd name="T78" fmla="*/ 412 w 1692"/>
                  <a:gd name="T79" fmla="*/ 210 h 2586"/>
                  <a:gd name="T80" fmla="*/ 444 w 1692"/>
                  <a:gd name="T81" fmla="*/ 198 h 2586"/>
                  <a:gd name="T82" fmla="*/ 466 w 1692"/>
                  <a:gd name="T83" fmla="*/ 167 h 2586"/>
                  <a:gd name="T84" fmla="*/ 448 w 1692"/>
                  <a:gd name="T85" fmla="*/ 159 h 2586"/>
                  <a:gd name="T86" fmla="*/ 531 w 1692"/>
                  <a:gd name="T87" fmla="*/ 142 h 2586"/>
                  <a:gd name="T88" fmla="*/ 488 w 1692"/>
                  <a:gd name="T89" fmla="*/ 106 h 2586"/>
                  <a:gd name="T90" fmla="*/ 461 w 1692"/>
                  <a:gd name="T91" fmla="*/ 82 h 2586"/>
                  <a:gd name="T92" fmla="*/ 425 w 1692"/>
                  <a:gd name="T93" fmla="*/ 113 h 2586"/>
                  <a:gd name="T94" fmla="*/ 385 w 1692"/>
                  <a:gd name="T95" fmla="*/ 137 h 2586"/>
                  <a:gd name="T96" fmla="*/ 355 w 1692"/>
                  <a:gd name="T97" fmla="*/ 94 h 2586"/>
                  <a:gd name="T98" fmla="*/ 421 w 1692"/>
                  <a:gd name="T99" fmla="*/ 75 h 2586"/>
                  <a:gd name="T100" fmla="*/ 440 w 1692"/>
                  <a:gd name="T101" fmla="*/ 61 h 2586"/>
                  <a:gd name="T102" fmla="*/ 461 w 1692"/>
                  <a:gd name="T103" fmla="*/ 54 h 2586"/>
                  <a:gd name="T104" fmla="*/ 447 w 1692"/>
                  <a:gd name="T105" fmla="*/ 45 h 2586"/>
                  <a:gd name="T106" fmla="*/ 438 w 1692"/>
                  <a:gd name="T107" fmla="*/ 37 h 2586"/>
                  <a:gd name="T108" fmla="*/ 418 w 1692"/>
                  <a:gd name="T109" fmla="*/ 32 h 2586"/>
                  <a:gd name="T110" fmla="*/ 385 w 1692"/>
                  <a:gd name="T111" fmla="*/ 43 h 2586"/>
                  <a:gd name="T112" fmla="*/ 330 w 1692"/>
                  <a:gd name="T113" fmla="*/ 37 h 2586"/>
                  <a:gd name="T114" fmla="*/ 191 w 1692"/>
                  <a:gd name="T115" fmla="*/ 0 h 2586"/>
                  <a:gd name="T116" fmla="*/ 120 w 1692"/>
                  <a:gd name="T117" fmla="*/ 10 h 2586"/>
                  <a:gd name="T118" fmla="*/ 101 w 1692"/>
                  <a:gd name="T119" fmla="*/ 32 h 2586"/>
                  <a:gd name="T120" fmla="*/ 45 w 1692"/>
                  <a:gd name="T121" fmla="*/ 54 h 2586"/>
                  <a:gd name="T122" fmla="*/ 45 w 1692"/>
                  <a:gd name="T123" fmla="*/ 67 h 2586"/>
                  <a:gd name="T124" fmla="*/ 2 w 1692"/>
                  <a:gd name="T125" fmla="*/ 78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5" name="Freeform 85"/>
              <p:cNvSpPr>
                <a:spLocks/>
              </p:cNvSpPr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5 w 46"/>
                  <a:gd name="T1" fmla="*/ 1 h 38"/>
                  <a:gd name="T2" fmla="*/ 0 w 46"/>
                  <a:gd name="T3" fmla="*/ 7 h 38"/>
                  <a:gd name="T4" fmla="*/ 8 w 46"/>
                  <a:gd name="T5" fmla="*/ 11 h 38"/>
                  <a:gd name="T6" fmla="*/ 16 w 46"/>
                  <a:gd name="T7" fmla="*/ 7 h 38"/>
                  <a:gd name="T8" fmla="*/ 11 w 46"/>
                  <a:gd name="T9" fmla="*/ 0 h 38"/>
                  <a:gd name="T10" fmla="*/ 5 w 46"/>
                  <a:gd name="T11" fmla="*/ 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6" name="Freeform 86"/>
              <p:cNvSpPr>
                <a:spLocks/>
              </p:cNvSpPr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4 w 52"/>
                  <a:gd name="T1" fmla="*/ 0 h 44"/>
                  <a:gd name="T2" fmla="*/ 9 w 52"/>
                  <a:gd name="T3" fmla="*/ 12 h 44"/>
                  <a:gd name="T4" fmla="*/ 15 w 52"/>
                  <a:gd name="T5" fmla="*/ 12 h 44"/>
                  <a:gd name="T6" fmla="*/ 13 w 52"/>
                  <a:gd name="T7" fmla="*/ 5 h 44"/>
                  <a:gd name="T8" fmla="*/ 9 w 52"/>
                  <a:gd name="T9" fmla="*/ 1 h 44"/>
                  <a:gd name="T10" fmla="*/ 4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7" name="Freeform 87"/>
              <p:cNvSpPr>
                <a:spLocks/>
              </p:cNvSpPr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35 w 131"/>
                  <a:gd name="T1" fmla="*/ 0 h 98"/>
                  <a:gd name="T2" fmla="*/ 28 w 131"/>
                  <a:gd name="T3" fmla="*/ 3 h 98"/>
                  <a:gd name="T4" fmla="*/ 19 w 131"/>
                  <a:gd name="T5" fmla="*/ 8 h 98"/>
                  <a:gd name="T6" fmla="*/ 14 w 131"/>
                  <a:gd name="T7" fmla="*/ 13 h 98"/>
                  <a:gd name="T8" fmla="*/ 7 w 131"/>
                  <a:gd name="T9" fmla="*/ 17 h 98"/>
                  <a:gd name="T10" fmla="*/ 22 w 131"/>
                  <a:gd name="T11" fmla="*/ 26 h 98"/>
                  <a:gd name="T12" fmla="*/ 28 w 131"/>
                  <a:gd name="T13" fmla="*/ 31 h 98"/>
                  <a:gd name="T14" fmla="*/ 30 w 131"/>
                  <a:gd name="T15" fmla="*/ 29 h 98"/>
                  <a:gd name="T16" fmla="*/ 32 w 131"/>
                  <a:gd name="T17" fmla="*/ 28 h 98"/>
                  <a:gd name="T18" fmla="*/ 35 w 131"/>
                  <a:gd name="T19" fmla="*/ 32 h 98"/>
                  <a:gd name="T20" fmla="*/ 43 w 131"/>
                  <a:gd name="T21" fmla="*/ 28 h 98"/>
                  <a:gd name="T22" fmla="*/ 45 w 131"/>
                  <a:gd name="T23" fmla="*/ 24 h 98"/>
                  <a:gd name="T24" fmla="*/ 35 w 131"/>
                  <a:gd name="T25" fmla="*/ 13 h 98"/>
                  <a:gd name="T26" fmla="*/ 41 w 131"/>
                  <a:gd name="T27" fmla="*/ 8 h 98"/>
                  <a:gd name="T28" fmla="*/ 39 w 131"/>
                  <a:gd name="T29" fmla="*/ 2 h 98"/>
                  <a:gd name="T30" fmla="*/ 35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8" name="Freeform 88"/>
              <p:cNvSpPr>
                <a:spLocks/>
              </p:cNvSpPr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16 w 212"/>
                  <a:gd name="T1" fmla="*/ 4 h 112"/>
                  <a:gd name="T2" fmla="*/ 6 w 212"/>
                  <a:gd name="T3" fmla="*/ 4 h 112"/>
                  <a:gd name="T4" fmla="*/ 2 w 212"/>
                  <a:gd name="T5" fmla="*/ 5 h 112"/>
                  <a:gd name="T6" fmla="*/ 8 w 212"/>
                  <a:gd name="T7" fmla="*/ 17 h 112"/>
                  <a:gd name="T8" fmla="*/ 18 w 212"/>
                  <a:gd name="T9" fmla="*/ 14 h 112"/>
                  <a:gd name="T10" fmla="*/ 31 w 212"/>
                  <a:gd name="T11" fmla="*/ 17 h 112"/>
                  <a:gd name="T12" fmla="*/ 38 w 212"/>
                  <a:gd name="T13" fmla="*/ 20 h 112"/>
                  <a:gd name="T14" fmla="*/ 46 w 212"/>
                  <a:gd name="T15" fmla="*/ 29 h 112"/>
                  <a:gd name="T16" fmla="*/ 48 w 212"/>
                  <a:gd name="T17" fmla="*/ 35 h 112"/>
                  <a:gd name="T18" fmla="*/ 53 w 212"/>
                  <a:gd name="T19" fmla="*/ 32 h 112"/>
                  <a:gd name="T20" fmla="*/ 58 w 212"/>
                  <a:gd name="T21" fmla="*/ 31 h 112"/>
                  <a:gd name="T22" fmla="*/ 63 w 212"/>
                  <a:gd name="T23" fmla="*/ 33 h 112"/>
                  <a:gd name="T24" fmla="*/ 66 w 212"/>
                  <a:gd name="T25" fmla="*/ 26 h 112"/>
                  <a:gd name="T26" fmla="*/ 52 w 212"/>
                  <a:gd name="T27" fmla="*/ 17 h 112"/>
                  <a:gd name="T28" fmla="*/ 36 w 212"/>
                  <a:gd name="T29" fmla="*/ 6 h 112"/>
                  <a:gd name="T30" fmla="*/ 18 w 212"/>
                  <a:gd name="T31" fmla="*/ 8 h 112"/>
                  <a:gd name="T32" fmla="*/ 16 w 212"/>
                  <a:gd name="T33" fmla="*/ 4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9" name="Freeform 89"/>
              <p:cNvSpPr>
                <a:spLocks/>
              </p:cNvSpPr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19 w 133"/>
                  <a:gd name="T1" fmla="*/ 0 h 54"/>
                  <a:gd name="T2" fmla="*/ 14 w 133"/>
                  <a:gd name="T3" fmla="*/ 1 h 54"/>
                  <a:gd name="T4" fmla="*/ 11 w 133"/>
                  <a:gd name="T5" fmla="*/ 9 h 54"/>
                  <a:gd name="T6" fmla="*/ 5 w 133"/>
                  <a:gd name="T7" fmla="*/ 10 h 54"/>
                  <a:gd name="T8" fmla="*/ 2 w 133"/>
                  <a:gd name="T9" fmla="*/ 13 h 54"/>
                  <a:gd name="T10" fmla="*/ 5 w 133"/>
                  <a:gd name="T11" fmla="*/ 16 h 54"/>
                  <a:gd name="T12" fmla="*/ 44 w 133"/>
                  <a:gd name="T13" fmla="*/ 10 h 54"/>
                  <a:gd name="T14" fmla="*/ 41 w 133"/>
                  <a:gd name="T15" fmla="*/ 5 h 54"/>
                  <a:gd name="T16" fmla="*/ 35 w 133"/>
                  <a:gd name="T17" fmla="*/ 2 h 54"/>
                  <a:gd name="T18" fmla="*/ 33 w 133"/>
                  <a:gd name="T19" fmla="*/ 7 h 54"/>
                  <a:gd name="T20" fmla="*/ 30 w 133"/>
                  <a:gd name="T21" fmla="*/ 5 h 54"/>
                  <a:gd name="T22" fmla="*/ 23 w 133"/>
                  <a:gd name="T23" fmla="*/ 4 h 54"/>
                  <a:gd name="T24" fmla="*/ 19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0" name="Freeform 90"/>
              <p:cNvSpPr>
                <a:spLocks/>
              </p:cNvSpPr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1" name="Freeform 91"/>
              <p:cNvSpPr>
                <a:spLocks/>
              </p:cNvSpPr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5 w 16"/>
                  <a:gd name="T1" fmla="*/ 0 h 34"/>
                  <a:gd name="T2" fmla="*/ 0 w 16"/>
                  <a:gd name="T3" fmla="*/ 4 h 34"/>
                  <a:gd name="T4" fmla="*/ 5 w 16"/>
                  <a:gd name="T5" fmla="*/ 10 h 34"/>
                  <a:gd name="T6" fmla="*/ 4 w 16"/>
                  <a:gd name="T7" fmla="*/ 5 h 34"/>
                  <a:gd name="T8" fmla="*/ 5 w 16"/>
                  <a:gd name="T9" fmla="*/ 1 h 34"/>
                  <a:gd name="T10" fmla="*/ 5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2" name="Freeform 92"/>
              <p:cNvSpPr>
                <a:spLocks/>
              </p:cNvSpPr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22 w 240"/>
                  <a:gd name="T1" fmla="*/ 1 h 117"/>
                  <a:gd name="T2" fmla="*/ 9 w 240"/>
                  <a:gd name="T3" fmla="*/ 10 h 117"/>
                  <a:gd name="T4" fmla="*/ 2 w 240"/>
                  <a:gd name="T5" fmla="*/ 12 h 117"/>
                  <a:gd name="T6" fmla="*/ 0 w 240"/>
                  <a:gd name="T7" fmla="*/ 12 h 117"/>
                  <a:gd name="T8" fmla="*/ 9 w 240"/>
                  <a:gd name="T9" fmla="*/ 19 h 117"/>
                  <a:gd name="T10" fmla="*/ 13 w 240"/>
                  <a:gd name="T11" fmla="*/ 19 h 117"/>
                  <a:gd name="T12" fmla="*/ 24 w 240"/>
                  <a:gd name="T13" fmla="*/ 14 h 117"/>
                  <a:gd name="T14" fmla="*/ 29 w 240"/>
                  <a:gd name="T15" fmla="*/ 13 h 117"/>
                  <a:gd name="T16" fmla="*/ 29 w 240"/>
                  <a:gd name="T17" fmla="*/ 16 h 117"/>
                  <a:gd name="T18" fmla="*/ 22 w 240"/>
                  <a:gd name="T19" fmla="*/ 19 h 117"/>
                  <a:gd name="T20" fmla="*/ 25 w 240"/>
                  <a:gd name="T21" fmla="*/ 22 h 117"/>
                  <a:gd name="T22" fmla="*/ 15 w 240"/>
                  <a:gd name="T23" fmla="*/ 27 h 117"/>
                  <a:gd name="T24" fmla="*/ 25 w 240"/>
                  <a:gd name="T25" fmla="*/ 33 h 117"/>
                  <a:gd name="T26" fmla="*/ 29 w 240"/>
                  <a:gd name="T27" fmla="*/ 34 h 117"/>
                  <a:gd name="T28" fmla="*/ 42 w 240"/>
                  <a:gd name="T29" fmla="*/ 31 h 117"/>
                  <a:gd name="T30" fmla="*/ 53 w 240"/>
                  <a:gd name="T31" fmla="*/ 32 h 117"/>
                  <a:gd name="T32" fmla="*/ 59 w 240"/>
                  <a:gd name="T33" fmla="*/ 36 h 117"/>
                  <a:gd name="T34" fmla="*/ 72 w 240"/>
                  <a:gd name="T35" fmla="*/ 33 h 117"/>
                  <a:gd name="T36" fmla="*/ 79 w 240"/>
                  <a:gd name="T37" fmla="*/ 31 h 117"/>
                  <a:gd name="T38" fmla="*/ 79 w 240"/>
                  <a:gd name="T39" fmla="*/ 23 h 117"/>
                  <a:gd name="T40" fmla="*/ 82 w 240"/>
                  <a:gd name="T41" fmla="*/ 21 h 117"/>
                  <a:gd name="T42" fmla="*/ 84 w 240"/>
                  <a:gd name="T43" fmla="*/ 14 h 117"/>
                  <a:gd name="T44" fmla="*/ 74 w 240"/>
                  <a:gd name="T45" fmla="*/ 17 h 117"/>
                  <a:gd name="T46" fmla="*/ 71 w 240"/>
                  <a:gd name="T47" fmla="*/ 13 h 117"/>
                  <a:gd name="T48" fmla="*/ 61 w 240"/>
                  <a:gd name="T49" fmla="*/ 14 h 117"/>
                  <a:gd name="T50" fmla="*/ 47 w 240"/>
                  <a:gd name="T51" fmla="*/ 3 h 117"/>
                  <a:gd name="T52" fmla="*/ 33 w 240"/>
                  <a:gd name="T53" fmla="*/ 3 h 117"/>
                  <a:gd name="T54" fmla="*/ 29 w 240"/>
                  <a:gd name="T55" fmla="*/ 1 h 117"/>
                  <a:gd name="T56" fmla="*/ 22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3" name="Freeform 93"/>
              <p:cNvSpPr>
                <a:spLocks/>
              </p:cNvSpPr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35 w 194"/>
                  <a:gd name="T1" fmla="*/ 4 h 80"/>
                  <a:gd name="T2" fmla="*/ 5 w 194"/>
                  <a:gd name="T3" fmla="*/ 8 h 80"/>
                  <a:gd name="T4" fmla="*/ 3 w 194"/>
                  <a:gd name="T5" fmla="*/ 11 h 80"/>
                  <a:gd name="T6" fmla="*/ 20 w 194"/>
                  <a:gd name="T7" fmla="*/ 17 h 80"/>
                  <a:gd name="T8" fmla="*/ 48 w 194"/>
                  <a:gd name="T9" fmla="*/ 24 h 80"/>
                  <a:gd name="T10" fmla="*/ 62 w 194"/>
                  <a:gd name="T11" fmla="*/ 22 h 80"/>
                  <a:gd name="T12" fmla="*/ 67 w 194"/>
                  <a:gd name="T13" fmla="*/ 20 h 80"/>
                  <a:gd name="T14" fmla="*/ 62 w 194"/>
                  <a:gd name="T15" fmla="*/ 14 h 80"/>
                  <a:gd name="T16" fmla="*/ 58 w 194"/>
                  <a:gd name="T17" fmla="*/ 11 h 80"/>
                  <a:gd name="T18" fmla="*/ 46 w 194"/>
                  <a:gd name="T19" fmla="*/ 8 h 80"/>
                  <a:gd name="T20" fmla="*/ 35 w 194"/>
                  <a:gd name="T21" fmla="*/ 4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4" name="Freeform 94"/>
              <p:cNvSpPr>
                <a:spLocks/>
              </p:cNvSpPr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24 w 310"/>
                  <a:gd name="T1" fmla="*/ 3 h 254"/>
                  <a:gd name="T2" fmla="*/ 18 w 310"/>
                  <a:gd name="T3" fmla="*/ 7 h 254"/>
                  <a:gd name="T4" fmla="*/ 7 w 310"/>
                  <a:gd name="T5" fmla="*/ 12 h 254"/>
                  <a:gd name="T6" fmla="*/ 19 w 310"/>
                  <a:gd name="T7" fmla="*/ 23 h 254"/>
                  <a:gd name="T8" fmla="*/ 28 w 310"/>
                  <a:gd name="T9" fmla="*/ 26 h 254"/>
                  <a:gd name="T10" fmla="*/ 36 w 310"/>
                  <a:gd name="T11" fmla="*/ 31 h 254"/>
                  <a:gd name="T12" fmla="*/ 45 w 310"/>
                  <a:gd name="T13" fmla="*/ 26 h 254"/>
                  <a:gd name="T14" fmla="*/ 51 w 310"/>
                  <a:gd name="T15" fmla="*/ 31 h 254"/>
                  <a:gd name="T16" fmla="*/ 53 w 310"/>
                  <a:gd name="T17" fmla="*/ 39 h 254"/>
                  <a:gd name="T18" fmla="*/ 41 w 310"/>
                  <a:gd name="T19" fmla="*/ 46 h 254"/>
                  <a:gd name="T20" fmla="*/ 32 w 310"/>
                  <a:gd name="T21" fmla="*/ 53 h 254"/>
                  <a:gd name="T22" fmla="*/ 25 w 310"/>
                  <a:gd name="T23" fmla="*/ 52 h 254"/>
                  <a:gd name="T24" fmla="*/ 20 w 310"/>
                  <a:gd name="T25" fmla="*/ 51 h 254"/>
                  <a:gd name="T26" fmla="*/ 15 w 310"/>
                  <a:gd name="T27" fmla="*/ 57 h 254"/>
                  <a:gd name="T28" fmla="*/ 14 w 310"/>
                  <a:gd name="T29" fmla="*/ 61 h 254"/>
                  <a:gd name="T30" fmla="*/ 25 w 310"/>
                  <a:gd name="T31" fmla="*/ 63 h 254"/>
                  <a:gd name="T32" fmla="*/ 33 w 310"/>
                  <a:gd name="T33" fmla="*/ 62 h 254"/>
                  <a:gd name="T34" fmla="*/ 41 w 310"/>
                  <a:gd name="T35" fmla="*/ 71 h 254"/>
                  <a:gd name="T36" fmla="*/ 45 w 310"/>
                  <a:gd name="T37" fmla="*/ 72 h 254"/>
                  <a:gd name="T38" fmla="*/ 49 w 310"/>
                  <a:gd name="T39" fmla="*/ 73 h 254"/>
                  <a:gd name="T40" fmla="*/ 56 w 310"/>
                  <a:gd name="T41" fmla="*/ 77 h 254"/>
                  <a:gd name="T42" fmla="*/ 64 w 310"/>
                  <a:gd name="T43" fmla="*/ 72 h 254"/>
                  <a:gd name="T44" fmla="*/ 72 w 310"/>
                  <a:gd name="T45" fmla="*/ 72 h 254"/>
                  <a:gd name="T46" fmla="*/ 81 w 310"/>
                  <a:gd name="T47" fmla="*/ 65 h 254"/>
                  <a:gd name="T48" fmla="*/ 79 w 310"/>
                  <a:gd name="T49" fmla="*/ 57 h 254"/>
                  <a:gd name="T50" fmla="*/ 76 w 310"/>
                  <a:gd name="T51" fmla="*/ 53 h 254"/>
                  <a:gd name="T52" fmla="*/ 82 w 310"/>
                  <a:gd name="T53" fmla="*/ 51 h 254"/>
                  <a:gd name="T54" fmla="*/ 87 w 310"/>
                  <a:gd name="T55" fmla="*/ 56 h 254"/>
                  <a:gd name="T56" fmla="*/ 87 w 310"/>
                  <a:gd name="T57" fmla="*/ 60 h 254"/>
                  <a:gd name="T58" fmla="*/ 93 w 310"/>
                  <a:gd name="T59" fmla="*/ 60 h 254"/>
                  <a:gd name="T60" fmla="*/ 107 w 310"/>
                  <a:gd name="T61" fmla="*/ 52 h 254"/>
                  <a:gd name="T62" fmla="*/ 103 w 310"/>
                  <a:gd name="T63" fmla="*/ 45 h 254"/>
                  <a:gd name="T64" fmla="*/ 92 w 310"/>
                  <a:gd name="T65" fmla="*/ 38 h 254"/>
                  <a:gd name="T66" fmla="*/ 93 w 310"/>
                  <a:gd name="T67" fmla="*/ 33 h 254"/>
                  <a:gd name="T68" fmla="*/ 98 w 310"/>
                  <a:gd name="T69" fmla="*/ 31 h 254"/>
                  <a:gd name="T70" fmla="*/ 89 w 310"/>
                  <a:gd name="T71" fmla="*/ 19 h 254"/>
                  <a:gd name="T72" fmla="*/ 82 w 310"/>
                  <a:gd name="T73" fmla="*/ 19 h 254"/>
                  <a:gd name="T74" fmla="*/ 78 w 310"/>
                  <a:gd name="T75" fmla="*/ 17 h 254"/>
                  <a:gd name="T76" fmla="*/ 72 w 310"/>
                  <a:gd name="T77" fmla="*/ 10 h 254"/>
                  <a:gd name="T78" fmla="*/ 56 w 310"/>
                  <a:gd name="T79" fmla="*/ 14 h 254"/>
                  <a:gd name="T80" fmla="*/ 59 w 310"/>
                  <a:gd name="T81" fmla="*/ 7 h 254"/>
                  <a:gd name="T82" fmla="*/ 49 w 310"/>
                  <a:gd name="T83" fmla="*/ 5 h 254"/>
                  <a:gd name="T84" fmla="*/ 42 w 310"/>
                  <a:gd name="T85" fmla="*/ 5 h 254"/>
                  <a:gd name="T86" fmla="*/ 24 w 310"/>
                  <a:gd name="T87" fmla="*/ 3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Freeform 95"/>
              <p:cNvSpPr>
                <a:spLocks/>
              </p:cNvSpPr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8 w 59"/>
                  <a:gd name="T1" fmla="*/ 0 h 50"/>
                  <a:gd name="T2" fmla="*/ 0 w 59"/>
                  <a:gd name="T3" fmla="*/ 3 h 50"/>
                  <a:gd name="T4" fmla="*/ 11 w 59"/>
                  <a:gd name="T5" fmla="*/ 12 h 50"/>
                  <a:gd name="T6" fmla="*/ 16 w 59"/>
                  <a:gd name="T7" fmla="*/ 15 h 50"/>
                  <a:gd name="T8" fmla="*/ 20 w 59"/>
                  <a:gd name="T9" fmla="*/ 9 h 50"/>
                  <a:gd name="T10" fmla="*/ 15 w 59"/>
                  <a:gd name="T11" fmla="*/ 2 h 50"/>
                  <a:gd name="T12" fmla="*/ 8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6" name="Freeform 96"/>
              <p:cNvSpPr>
                <a:spLocks/>
              </p:cNvSpPr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16 w 86"/>
                  <a:gd name="T1" fmla="*/ 2 h 57"/>
                  <a:gd name="T2" fmla="*/ 9 w 86"/>
                  <a:gd name="T3" fmla="*/ 6 h 57"/>
                  <a:gd name="T4" fmla="*/ 2 w 86"/>
                  <a:gd name="T5" fmla="*/ 7 h 57"/>
                  <a:gd name="T6" fmla="*/ 5 w 86"/>
                  <a:gd name="T7" fmla="*/ 15 h 57"/>
                  <a:gd name="T8" fmla="*/ 27 w 86"/>
                  <a:gd name="T9" fmla="*/ 9 h 57"/>
                  <a:gd name="T10" fmla="*/ 32 w 86"/>
                  <a:gd name="T11" fmla="*/ 4 h 57"/>
                  <a:gd name="T12" fmla="*/ 20 w 86"/>
                  <a:gd name="T13" fmla="*/ 2 h 57"/>
                  <a:gd name="T14" fmla="*/ 16 w 86"/>
                  <a:gd name="T15" fmla="*/ 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7" name="Freeform 97"/>
              <p:cNvSpPr>
                <a:spLocks/>
              </p:cNvSpPr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13 w 73"/>
                  <a:gd name="T1" fmla="*/ 0 h 34"/>
                  <a:gd name="T2" fmla="*/ 4 w 73"/>
                  <a:gd name="T3" fmla="*/ 4 h 34"/>
                  <a:gd name="T4" fmla="*/ 8 w 73"/>
                  <a:gd name="T5" fmla="*/ 8 h 34"/>
                  <a:gd name="T6" fmla="*/ 17 w 73"/>
                  <a:gd name="T7" fmla="*/ 7 h 34"/>
                  <a:gd name="T8" fmla="*/ 20 w 73"/>
                  <a:gd name="T9" fmla="*/ 5 h 34"/>
                  <a:gd name="T10" fmla="*/ 13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8" name="Freeform 98"/>
              <p:cNvSpPr>
                <a:spLocks/>
              </p:cNvSpPr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21 w 85"/>
                  <a:gd name="T1" fmla="*/ 4 h 45"/>
                  <a:gd name="T2" fmla="*/ 10 w 85"/>
                  <a:gd name="T3" fmla="*/ 2 h 45"/>
                  <a:gd name="T4" fmla="*/ 0 w 85"/>
                  <a:gd name="T5" fmla="*/ 6 h 45"/>
                  <a:gd name="T6" fmla="*/ 15 w 85"/>
                  <a:gd name="T7" fmla="*/ 11 h 45"/>
                  <a:gd name="T8" fmla="*/ 23 w 85"/>
                  <a:gd name="T9" fmla="*/ 13 h 45"/>
                  <a:gd name="T10" fmla="*/ 30 w 85"/>
                  <a:gd name="T11" fmla="*/ 6 h 45"/>
                  <a:gd name="T12" fmla="*/ 30 w 85"/>
                  <a:gd name="T13" fmla="*/ 2 h 45"/>
                  <a:gd name="T14" fmla="*/ 23 w 85"/>
                  <a:gd name="T15" fmla="*/ 0 h 45"/>
                  <a:gd name="T16" fmla="*/ 21 w 85"/>
                  <a:gd name="T17" fmla="*/ 4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9" name="Freeform 99"/>
              <p:cNvSpPr>
                <a:spLocks/>
              </p:cNvSpPr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5 w 58"/>
                  <a:gd name="T1" fmla="*/ 2 h 31"/>
                  <a:gd name="T2" fmla="*/ 0 w 58"/>
                  <a:gd name="T3" fmla="*/ 7 h 31"/>
                  <a:gd name="T4" fmla="*/ 7 w 58"/>
                  <a:gd name="T5" fmla="*/ 10 h 31"/>
                  <a:gd name="T6" fmla="*/ 10 w 58"/>
                  <a:gd name="T7" fmla="*/ 7 h 31"/>
                  <a:gd name="T8" fmla="*/ 19 w 58"/>
                  <a:gd name="T9" fmla="*/ 4 h 31"/>
                  <a:gd name="T10" fmla="*/ 16 w 58"/>
                  <a:gd name="T11" fmla="*/ 0 h 31"/>
                  <a:gd name="T12" fmla="*/ 5 w 58"/>
                  <a:gd name="T13" fmla="*/ 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0" name="Freeform 100"/>
              <p:cNvSpPr>
                <a:spLocks/>
              </p:cNvSpPr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13 w 152"/>
                  <a:gd name="T1" fmla="*/ 0 h 102"/>
                  <a:gd name="T2" fmla="*/ 5 w 152"/>
                  <a:gd name="T3" fmla="*/ 2 h 102"/>
                  <a:gd name="T4" fmla="*/ 2 w 152"/>
                  <a:gd name="T5" fmla="*/ 13 h 102"/>
                  <a:gd name="T6" fmla="*/ 4 w 152"/>
                  <a:gd name="T7" fmla="*/ 18 h 102"/>
                  <a:gd name="T8" fmla="*/ 0 w 152"/>
                  <a:gd name="T9" fmla="*/ 23 h 102"/>
                  <a:gd name="T10" fmla="*/ 19 w 152"/>
                  <a:gd name="T11" fmla="*/ 28 h 102"/>
                  <a:gd name="T12" fmla="*/ 28 w 152"/>
                  <a:gd name="T13" fmla="*/ 29 h 102"/>
                  <a:gd name="T14" fmla="*/ 53 w 152"/>
                  <a:gd name="T15" fmla="*/ 28 h 102"/>
                  <a:gd name="T16" fmla="*/ 27 w 152"/>
                  <a:gd name="T17" fmla="*/ 23 h 102"/>
                  <a:gd name="T18" fmla="*/ 19 w 152"/>
                  <a:gd name="T19" fmla="*/ 20 h 102"/>
                  <a:gd name="T20" fmla="*/ 15 w 152"/>
                  <a:gd name="T21" fmla="*/ 17 h 102"/>
                  <a:gd name="T22" fmla="*/ 17 w 152"/>
                  <a:gd name="T23" fmla="*/ 11 h 102"/>
                  <a:gd name="T24" fmla="*/ 13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1" name="Freeform 101"/>
              <p:cNvSpPr>
                <a:spLocks/>
              </p:cNvSpPr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11 w 34"/>
                  <a:gd name="T1" fmla="*/ 0 h 20"/>
                  <a:gd name="T2" fmla="*/ 8 w 34"/>
                  <a:gd name="T3" fmla="*/ 6 h 20"/>
                  <a:gd name="T4" fmla="*/ 2 w 34"/>
                  <a:gd name="T5" fmla="*/ 6 h 20"/>
                  <a:gd name="T6" fmla="*/ 2 w 34"/>
                  <a:gd name="T7" fmla="*/ 2 h 20"/>
                  <a:gd name="T8" fmla="*/ 11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2" name="Freeform 102"/>
              <p:cNvSpPr>
                <a:spLocks/>
              </p:cNvSpPr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5 w 21"/>
                  <a:gd name="T3" fmla="*/ 5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3" name="Freeform 103"/>
              <p:cNvSpPr>
                <a:spLocks/>
              </p:cNvSpPr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5 w 21"/>
                  <a:gd name="T3" fmla="*/ 5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4" name="Freeform 104"/>
              <p:cNvSpPr>
                <a:spLocks/>
              </p:cNvSpPr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5 w 21"/>
                  <a:gd name="T3" fmla="*/ 5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5" name="Freeform 105"/>
              <p:cNvSpPr>
                <a:spLocks/>
              </p:cNvSpPr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6" name="Freeform 106"/>
              <p:cNvSpPr>
                <a:spLocks/>
              </p:cNvSpPr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7" name="Freeform 107"/>
              <p:cNvSpPr>
                <a:spLocks/>
              </p:cNvSpPr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10 w 51"/>
                  <a:gd name="T5" fmla="*/ 8 h 24"/>
                  <a:gd name="T6" fmla="*/ 13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8" name="Freeform 108"/>
              <p:cNvSpPr>
                <a:spLocks/>
              </p:cNvSpPr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9" name="Freeform 109"/>
              <p:cNvSpPr>
                <a:spLocks/>
              </p:cNvSpPr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10 w 929"/>
                  <a:gd name="T1" fmla="*/ 17 h 462"/>
                  <a:gd name="T2" fmla="*/ 2 w 929"/>
                  <a:gd name="T3" fmla="*/ 29 h 462"/>
                  <a:gd name="T4" fmla="*/ 13 w 929"/>
                  <a:gd name="T5" fmla="*/ 31 h 462"/>
                  <a:gd name="T6" fmla="*/ 5 w 929"/>
                  <a:gd name="T7" fmla="*/ 37 h 462"/>
                  <a:gd name="T8" fmla="*/ 36 w 929"/>
                  <a:gd name="T9" fmla="*/ 43 h 462"/>
                  <a:gd name="T10" fmla="*/ 50 w 929"/>
                  <a:gd name="T11" fmla="*/ 40 h 462"/>
                  <a:gd name="T12" fmla="*/ 88 w 929"/>
                  <a:gd name="T13" fmla="*/ 24 h 462"/>
                  <a:gd name="T14" fmla="*/ 105 w 929"/>
                  <a:gd name="T15" fmla="*/ 21 h 462"/>
                  <a:gd name="T16" fmla="*/ 113 w 929"/>
                  <a:gd name="T17" fmla="*/ 25 h 462"/>
                  <a:gd name="T18" fmla="*/ 95 w 929"/>
                  <a:gd name="T19" fmla="*/ 28 h 462"/>
                  <a:gd name="T20" fmla="*/ 85 w 929"/>
                  <a:gd name="T21" fmla="*/ 35 h 462"/>
                  <a:gd name="T22" fmla="*/ 88 w 929"/>
                  <a:gd name="T23" fmla="*/ 37 h 462"/>
                  <a:gd name="T24" fmla="*/ 91 w 929"/>
                  <a:gd name="T25" fmla="*/ 49 h 462"/>
                  <a:gd name="T26" fmla="*/ 122 w 929"/>
                  <a:gd name="T27" fmla="*/ 60 h 462"/>
                  <a:gd name="T28" fmla="*/ 117 w 929"/>
                  <a:gd name="T29" fmla="*/ 65 h 462"/>
                  <a:gd name="T30" fmla="*/ 129 w 929"/>
                  <a:gd name="T31" fmla="*/ 76 h 462"/>
                  <a:gd name="T32" fmla="*/ 121 w 929"/>
                  <a:gd name="T33" fmla="*/ 83 h 462"/>
                  <a:gd name="T34" fmla="*/ 113 w 929"/>
                  <a:gd name="T35" fmla="*/ 91 h 462"/>
                  <a:gd name="T36" fmla="*/ 103 w 929"/>
                  <a:gd name="T37" fmla="*/ 101 h 462"/>
                  <a:gd name="T38" fmla="*/ 101 w 929"/>
                  <a:gd name="T39" fmla="*/ 131 h 462"/>
                  <a:gd name="T40" fmla="*/ 116 w 929"/>
                  <a:gd name="T41" fmla="*/ 139 h 462"/>
                  <a:gd name="T42" fmla="*/ 135 w 929"/>
                  <a:gd name="T43" fmla="*/ 140 h 462"/>
                  <a:gd name="T44" fmla="*/ 144 w 929"/>
                  <a:gd name="T45" fmla="*/ 131 h 462"/>
                  <a:gd name="T46" fmla="*/ 177 w 929"/>
                  <a:gd name="T47" fmla="*/ 111 h 462"/>
                  <a:gd name="T48" fmla="*/ 200 w 929"/>
                  <a:gd name="T49" fmla="*/ 104 h 462"/>
                  <a:gd name="T50" fmla="*/ 225 w 929"/>
                  <a:gd name="T51" fmla="*/ 96 h 462"/>
                  <a:gd name="T52" fmla="*/ 251 w 929"/>
                  <a:gd name="T53" fmla="*/ 90 h 462"/>
                  <a:gd name="T54" fmla="*/ 266 w 929"/>
                  <a:gd name="T55" fmla="*/ 81 h 462"/>
                  <a:gd name="T56" fmla="*/ 280 w 929"/>
                  <a:gd name="T57" fmla="*/ 62 h 462"/>
                  <a:gd name="T58" fmla="*/ 280 w 929"/>
                  <a:gd name="T59" fmla="*/ 48 h 462"/>
                  <a:gd name="T60" fmla="*/ 280 w 929"/>
                  <a:gd name="T61" fmla="*/ 39 h 462"/>
                  <a:gd name="T62" fmla="*/ 290 w 929"/>
                  <a:gd name="T63" fmla="*/ 28 h 462"/>
                  <a:gd name="T64" fmla="*/ 305 w 929"/>
                  <a:gd name="T65" fmla="*/ 29 h 462"/>
                  <a:gd name="T66" fmla="*/ 322 w 929"/>
                  <a:gd name="T67" fmla="*/ 16 h 462"/>
                  <a:gd name="T68" fmla="*/ 310 w 929"/>
                  <a:gd name="T69" fmla="*/ 17 h 462"/>
                  <a:gd name="T70" fmla="*/ 296 w 929"/>
                  <a:gd name="T71" fmla="*/ 14 h 462"/>
                  <a:gd name="T72" fmla="*/ 277 w 929"/>
                  <a:gd name="T73" fmla="*/ 7 h 462"/>
                  <a:gd name="T74" fmla="*/ 224 w 929"/>
                  <a:gd name="T75" fmla="*/ 7 h 462"/>
                  <a:gd name="T76" fmla="*/ 204 w 929"/>
                  <a:gd name="T77" fmla="*/ 12 h 462"/>
                  <a:gd name="T78" fmla="*/ 194 w 929"/>
                  <a:gd name="T79" fmla="*/ 12 h 462"/>
                  <a:gd name="T80" fmla="*/ 180 w 929"/>
                  <a:gd name="T81" fmla="*/ 16 h 462"/>
                  <a:gd name="T82" fmla="*/ 167 w 929"/>
                  <a:gd name="T83" fmla="*/ 9 h 462"/>
                  <a:gd name="T84" fmla="*/ 151 w 929"/>
                  <a:gd name="T85" fmla="*/ 12 h 462"/>
                  <a:gd name="T86" fmla="*/ 128 w 929"/>
                  <a:gd name="T87" fmla="*/ 16 h 462"/>
                  <a:gd name="T88" fmla="*/ 143 w 929"/>
                  <a:gd name="T89" fmla="*/ 12 h 462"/>
                  <a:gd name="T90" fmla="*/ 123 w 929"/>
                  <a:gd name="T91" fmla="*/ 2 h 462"/>
                  <a:gd name="T92" fmla="*/ 117 w 929"/>
                  <a:gd name="T93" fmla="*/ 1 h 462"/>
                  <a:gd name="T94" fmla="*/ 109 w 929"/>
                  <a:gd name="T95" fmla="*/ 2 h 462"/>
                  <a:gd name="T96" fmla="*/ 83 w 929"/>
                  <a:gd name="T97" fmla="*/ 5 h 462"/>
                  <a:gd name="T98" fmla="*/ 56 w 929"/>
                  <a:gd name="T99" fmla="*/ 9 h 462"/>
                  <a:gd name="T100" fmla="*/ 38 w 929"/>
                  <a:gd name="T101" fmla="*/ 7 h 462"/>
                  <a:gd name="T102" fmla="*/ 40 w 929"/>
                  <a:gd name="T103" fmla="*/ 21 h 462"/>
                  <a:gd name="T104" fmla="*/ 36 w 929"/>
                  <a:gd name="T105" fmla="*/ 16 h 462"/>
                  <a:gd name="T106" fmla="*/ 21 w 929"/>
                  <a:gd name="T107" fmla="*/ 13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0" name="Freeform 110"/>
              <p:cNvSpPr>
                <a:spLocks/>
              </p:cNvSpPr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12 w 52"/>
                  <a:gd name="T1" fmla="*/ 0 h 32"/>
                  <a:gd name="T2" fmla="*/ 3 w 52"/>
                  <a:gd name="T3" fmla="*/ 6 h 32"/>
                  <a:gd name="T4" fmla="*/ 8 w 52"/>
                  <a:gd name="T5" fmla="*/ 11 h 32"/>
                  <a:gd name="T6" fmla="*/ 15 w 52"/>
                  <a:gd name="T7" fmla="*/ 10 h 32"/>
                  <a:gd name="T8" fmla="*/ 12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1" name="Freeform 111"/>
              <p:cNvSpPr>
                <a:spLocks/>
              </p:cNvSpPr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34 w 172"/>
                  <a:gd name="T1" fmla="*/ 3 h 72"/>
                  <a:gd name="T2" fmla="*/ 22 w 172"/>
                  <a:gd name="T3" fmla="*/ 2 h 72"/>
                  <a:gd name="T4" fmla="*/ 18 w 172"/>
                  <a:gd name="T5" fmla="*/ 0 h 72"/>
                  <a:gd name="T6" fmla="*/ 0 w 172"/>
                  <a:gd name="T7" fmla="*/ 9 h 72"/>
                  <a:gd name="T8" fmla="*/ 9 w 172"/>
                  <a:gd name="T9" fmla="*/ 13 h 72"/>
                  <a:gd name="T10" fmla="*/ 14 w 172"/>
                  <a:gd name="T11" fmla="*/ 20 h 72"/>
                  <a:gd name="T12" fmla="*/ 22 w 172"/>
                  <a:gd name="T13" fmla="*/ 22 h 72"/>
                  <a:gd name="T14" fmla="*/ 26 w 172"/>
                  <a:gd name="T15" fmla="*/ 23 h 72"/>
                  <a:gd name="T16" fmla="*/ 43 w 172"/>
                  <a:gd name="T17" fmla="*/ 20 h 72"/>
                  <a:gd name="T18" fmla="*/ 58 w 172"/>
                  <a:gd name="T19" fmla="*/ 14 h 72"/>
                  <a:gd name="T20" fmla="*/ 50 w 172"/>
                  <a:gd name="T21" fmla="*/ 6 h 72"/>
                  <a:gd name="T22" fmla="*/ 46 w 172"/>
                  <a:gd name="T23" fmla="*/ 2 h 72"/>
                  <a:gd name="T24" fmla="*/ 34 w 172"/>
                  <a:gd name="T25" fmla="*/ 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2" name="Freeform 112"/>
              <p:cNvSpPr>
                <a:spLocks/>
              </p:cNvSpPr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12 w 52"/>
                  <a:gd name="T1" fmla="*/ 0 h 32"/>
                  <a:gd name="T2" fmla="*/ 3 w 52"/>
                  <a:gd name="T3" fmla="*/ 6 h 32"/>
                  <a:gd name="T4" fmla="*/ 8 w 52"/>
                  <a:gd name="T5" fmla="*/ 11 h 32"/>
                  <a:gd name="T6" fmla="*/ 15 w 52"/>
                  <a:gd name="T7" fmla="*/ 10 h 32"/>
                  <a:gd name="T8" fmla="*/ 12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3" name="Freeform 113"/>
              <p:cNvSpPr>
                <a:spLocks/>
              </p:cNvSpPr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243" name="Object 114"/>
          <p:cNvGraphicFramePr>
            <a:graphicFrameLocks noChangeAspect="1"/>
          </p:cNvGraphicFramePr>
          <p:nvPr/>
        </p:nvGraphicFramePr>
        <p:xfrm>
          <a:off x="5770563" y="2005013"/>
          <a:ext cx="21494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4" imgW="2145978" imgH="1749704" progId="Excel.Chart.8">
                  <p:embed/>
                </p:oleObj>
              </mc:Choice>
              <mc:Fallback>
                <p:oleObj r:id="rId4" imgW="2145978" imgH="174970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2005013"/>
                        <a:ext cx="21494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115728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 ҐРУНТУЄТЬСЯ НА 4 ОСНОВАХ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сприяючи розвитку відповідної компетентності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245" name="Object 114"/>
          <p:cNvGraphicFramePr>
            <a:graphicFrameLocks noChangeAspect="1"/>
          </p:cNvGraphicFramePr>
          <p:nvPr/>
        </p:nvGraphicFramePr>
        <p:xfrm>
          <a:off x="635000" y="2098675"/>
          <a:ext cx="214788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7" imgW="2152075" imgH="1755800" progId="Excel.Chart.8">
                  <p:embed/>
                </p:oleObj>
              </mc:Choice>
              <mc:Fallback>
                <p:oleObj r:id="rId7" imgW="2152075" imgH="1755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098675"/>
                        <a:ext cx="214788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15"/>
          <p:cNvGraphicFramePr>
            <a:graphicFrameLocks noChangeAspect="1"/>
          </p:cNvGraphicFramePr>
          <p:nvPr/>
        </p:nvGraphicFramePr>
        <p:xfrm>
          <a:off x="5149850" y="3446463"/>
          <a:ext cx="18224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10" imgW="1822862" imgH="1956986" progId="Excel.Chart.8">
                  <p:embed/>
                </p:oleObj>
              </mc:Choice>
              <mc:Fallback>
                <p:oleObj r:id="rId10" imgW="1822862" imgH="195698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446463"/>
                        <a:ext cx="18224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16"/>
          <p:cNvGraphicFramePr>
            <a:graphicFrameLocks noChangeAspect="1"/>
          </p:cNvGraphicFramePr>
          <p:nvPr/>
        </p:nvGraphicFramePr>
        <p:xfrm>
          <a:off x="1466850" y="3535363"/>
          <a:ext cx="22637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13" imgW="2261812" imgH="1774090" progId="Excel.Chart.8">
                  <p:embed/>
                </p:oleObj>
              </mc:Choice>
              <mc:Fallback>
                <p:oleObj r:id="rId13" imgW="2261812" imgH="17740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3535363"/>
                        <a:ext cx="2263775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Line 117"/>
          <p:cNvSpPr>
            <a:spLocks noChangeShapeType="1"/>
          </p:cNvSpPr>
          <p:nvPr/>
        </p:nvSpPr>
        <p:spPr bwMode="auto">
          <a:xfrm>
            <a:off x="992188" y="4510088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119"/>
          <p:cNvSpPr>
            <a:spLocks noChangeShapeType="1"/>
          </p:cNvSpPr>
          <p:nvPr/>
        </p:nvSpPr>
        <p:spPr bwMode="auto">
          <a:xfrm>
            <a:off x="3519488" y="4757738"/>
            <a:ext cx="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0" name="AutoShape 120"/>
          <p:cNvSpPr>
            <a:spLocks noChangeArrowheads="1"/>
          </p:cNvSpPr>
          <p:nvPr/>
        </p:nvSpPr>
        <p:spPr bwMode="gray">
          <a:xfrm>
            <a:off x="179388" y="1484313"/>
            <a:ext cx="3270250" cy="741362"/>
          </a:xfrm>
          <a:prstGeom prst="wedgeRectCallout">
            <a:avLst>
              <a:gd name="adj1" fmla="val -5833"/>
              <a:gd name="adj2" fmla="val 123505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знати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7561" name="AutoShape 121"/>
          <p:cNvSpPr>
            <a:spLocks noChangeArrowheads="1"/>
          </p:cNvSpPr>
          <p:nvPr/>
        </p:nvSpPr>
        <p:spPr bwMode="gray">
          <a:xfrm>
            <a:off x="936625" y="3035300"/>
            <a:ext cx="3244850" cy="800100"/>
          </a:xfrm>
          <a:prstGeom prst="wedgeRectCallout">
            <a:avLst>
              <a:gd name="adj1" fmla="val 13907"/>
              <a:gd name="adj2" fmla="val 124361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</a:p>
          <a:p>
            <a:pPr>
              <a:defRPr/>
            </a:pPr>
            <a:r>
              <a:rPr lang="uk-UA" sz="2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 робити</a:t>
            </a:r>
            <a:endParaRPr lang="en-US" sz="24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7562" name="AutoShape 122"/>
          <p:cNvSpPr>
            <a:spLocks noChangeArrowheads="1"/>
          </p:cNvSpPr>
          <p:nvPr/>
        </p:nvSpPr>
        <p:spPr bwMode="gray">
          <a:xfrm>
            <a:off x="4508499" y="3009900"/>
            <a:ext cx="3494089" cy="825500"/>
          </a:xfrm>
          <a:prstGeom prst="wedgeRectCallout">
            <a:avLst>
              <a:gd name="adj1" fmla="val -25694"/>
              <a:gd name="adj2" fmla="val 119231"/>
            </a:avLst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uk-UA" sz="2000" dirty="0"/>
          </a:p>
          <a:p>
            <a:pPr>
              <a:defRPr/>
            </a:pPr>
            <a:r>
              <a:rPr lang="uk-UA" sz="22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 жити разом</a:t>
            </a:r>
            <a:endParaRPr lang="en-US" sz="22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55" name="Oval 123"/>
          <p:cNvSpPr>
            <a:spLocks noChangeArrowheads="1"/>
          </p:cNvSpPr>
          <p:nvPr/>
        </p:nvSpPr>
        <p:spPr bwMode="gray">
          <a:xfrm>
            <a:off x="3567113" y="4611688"/>
            <a:ext cx="180975" cy="180975"/>
          </a:xfrm>
          <a:prstGeom prst="ellipse">
            <a:avLst/>
          </a:prstGeom>
          <a:solidFill>
            <a:srgbClr val="FF66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Oval 125"/>
          <p:cNvSpPr>
            <a:spLocks noChangeArrowheads="1"/>
          </p:cNvSpPr>
          <p:nvPr/>
        </p:nvSpPr>
        <p:spPr bwMode="gray">
          <a:xfrm>
            <a:off x="3590925" y="4913313"/>
            <a:ext cx="180975" cy="180975"/>
          </a:xfrm>
          <a:prstGeom prst="ellipse">
            <a:avLst/>
          </a:prstGeom>
          <a:solidFill>
            <a:srgbClr val="0080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66" name="Rectangle 126"/>
          <p:cNvSpPr>
            <a:spLocks noChangeArrowheads="1"/>
          </p:cNvSpPr>
          <p:nvPr/>
        </p:nvSpPr>
        <p:spPr bwMode="auto">
          <a:xfrm>
            <a:off x="3921125" y="4929188"/>
            <a:ext cx="440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ДІЯЛЬНОСТІ (Д)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8" name="Oval 127"/>
          <p:cNvSpPr>
            <a:spLocks noChangeArrowheads="1"/>
          </p:cNvSpPr>
          <p:nvPr/>
        </p:nvSpPr>
        <p:spPr bwMode="gray">
          <a:xfrm>
            <a:off x="3613150" y="5302250"/>
            <a:ext cx="180975" cy="180975"/>
          </a:xfrm>
          <a:prstGeom prst="ellipse">
            <a:avLst/>
          </a:prstGeom>
          <a:solidFill>
            <a:srgbClr val="9933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68" name="Rectangle 128"/>
          <p:cNvSpPr>
            <a:spLocks noChangeArrowheads="1"/>
          </p:cNvSpPr>
          <p:nvPr/>
        </p:nvSpPr>
        <p:spPr bwMode="auto">
          <a:xfrm>
            <a:off x="3957638" y="5260975"/>
            <a:ext cx="42370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СОЦІАЛЬНА, КОМУНІКАТИВНА (СК)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0" name="Rectangle 3"/>
          <p:cNvSpPr>
            <a:spLocks noChangeArrowheads="1"/>
          </p:cNvSpPr>
          <p:nvPr/>
        </p:nvSpPr>
        <p:spPr bwMode="gray">
          <a:xfrm>
            <a:off x="107950" y="6392863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18181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33" name="Group 36"/>
          <p:cNvGrpSpPr>
            <a:grpSpLocks/>
          </p:cNvGrpSpPr>
          <p:nvPr/>
        </p:nvGrpSpPr>
        <p:grpSpPr bwMode="auto">
          <a:xfrm>
            <a:off x="69554" y="5672139"/>
            <a:ext cx="533400" cy="1089048"/>
            <a:chOff x="4466" y="2053"/>
            <a:chExt cx="590" cy="117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4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6" name="Group 33"/>
          <p:cNvGrpSpPr>
            <a:grpSpLocks/>
          </p:cNvGrpSpPr>
          <p:nvPr/>
        </p:nvGrpSpPr>
        <p:grpSpPr bwMode="auto">
          <a:xfrm>
            <a:off x="661403" y="5260331"/>
            <a:ext cx="717550" cy="1460933"/>
            <a:chOff x="4466" y="2053"/>
            <a:chExt cx="590" cy="117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7" name="Freeform 34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35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9" name="Group 29"/>
          <p:cNvGrpSpPr>
            <a:grpSpLocks/>
          </p:cNvGrpSpPr>
          <p:nvPr/>
        </p:nvGrpSpPr>
        <p:grpSpPr bwMode="auto">
          <a:xfrm>
            <a:off x="1369171" y="4949996"/>
            <a:ext cx="850900" cy="1711666"/>
            <a:chOff x="4466" y="2053"/>
            <a:chExt cx="590" cy="1177"/>
          </a:xfrm>
          <a:solidFill>
            <a:schemeClr val="accent6">
              <a:lumMod val="50000"/>
            </a:schemeClr>
          </a:solidFill>
        </p:grpSpPr>
        <p:sp>
          <p:nvSpPr>
            <p:cNvPr id="140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" name="AutoShape 120"/>
          <p:cNvSpPr>
            <a:spLocks noChangeArrowheads="1"/>
          </p:cNvSpPr>
          <p:nvPr/>
        </p:nvSpPr>
        <p:spPr bwMode="gray">
          <a:xfrm>
            <a:off x="5122863" y="1470025"/>
            <a:ext cx="3097212" cy="741363"/>
          </a:xfrm>
          <a:prstGeom prst="wedgeRectCallout">
            <a:avLst>
              <a:gd name="adj1" fmla="val -5833"/>
              <a:gd name="adj2" fmla="val 123505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–</a:t>
            </a:r>
            <a:r>
              <a:rPr lang="uk-UA" sz="2400" dirty="0"/>
              <a:t>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 бути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7" name="Group 29"/>
          <p:cNvGrpSpPr>
            <a:grpSpLocks/>
          </p:cNvGrpSpPr>
          <p:nvPr/>
        </p:nvGrpSpPr>
        <p:grpSpPr bwMode="auto">
          <a:xfrm>
            <a:off x="2130244" y="4457257"/>
            <a:ext cx="1178106" cy="2295274"/>
            <a:chOff x="4466" y="2053"/>
            <a:chExt cx="590" cy="1177"/>
          </a:xfrm>
          <a:solidFill>
            <a:schemeClr val="bg2">
              <a:lumMod val="75000"/>
            </a:schemeClr>
          </a:solidFill>
        </p:grpSpPr>
        <p:sp>
          <p:nvSpPr>
            <p:cNvPr id="14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" name="Rectangle 126"/>
          <p:cNvSpPr>
            <a:spLocks noChangeArrowheads="1"/>
          </p:cNvSpPr>
          <p:nvPr/>
        </p:nvSpPr>
        <p:spPr bwMode="auto">
          <a:xfrm>
            <a:off x="3798888" y="4611688"/>
            <a:ext cx="53054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ПРОФЕСІЙНО-ПЕДАГОГІЧНА, МЕТОДИЧНА (ПМ)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Oval 127"/>
          <p:cNvSpPr>
            <a:spLocks noChangeArrowheads="1"/>
          </p:cNvSpPr>
          <p:nvPr/>
        </p:nvSpPr>
        <p:spPr bwMode="gray">
          <a:xfrm>
            <a:off x="3617913" y="5589588"/>
            <a:ext cx="180975" cy="180975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" name="Rectangle 128"/>
          <p:cNvSpPr>
            <a:spLocks noChangeArrowheads="1"/>
          </p:cNvSpPr>
          <p:nvPr/>
        </p:nvSpPr>
        <p:spPr bwMode="auto">
          <a:xfrm>
            <a:off x="3938588" y="5543550"/>
            <a:ext cx="520541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ФОРМУВАННЯ ОСОБИСТОСТІ 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8350" y="6024563"/>
            <a:ext cx="5664200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Корелюють із професійними функціями</a:t>
            </a:r>
            <a:r>
              <a:rPr lang="uk-UA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uk-UA" sz="1600" dirty="0"/>
              <a:t>(інформаційна, діяльнісна, креативна, розвивальна) </a:t>
            </a:r>
            <a:r>
              <a:rPr lang="uk-UA" sz="1600" dirty="0" err="1"/>
              <a:t>-</a:t>
            </a:r>
            <a:r>
              <a:rPr lang="uk-U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розвитку компетентності спеціаліста </a:t>
            </a:r>
            <a:r>
              <a:rPr lang="uk-U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Леклерка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6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0530" y="158338"/>
            <a:ext cx="6444208" cy="2262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ресурсів: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</a:p>
          <a:p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 за автором чи тематичною </a:t>
            </a:r>
            <a:r>
              <a:rPr lang="uk-UA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срямованістю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625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65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Образование и Презентаци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392488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445624" cy="12527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БАЖАЄМО ПЛІДНОЇ СПІВПРАЦІ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4" descr="F:\фото\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44827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5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 (ОСВІТНЬОЇ/ОСВІТНЬО-ПРОФЕСІЙНОЇ )ПРОГРАМИ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БАКАЛАВРА / МАГІСТРА /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ДОКТОРА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 В ГАЛУЗІ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рамка кваліфікацій вищої освіти </a:t>
            </a:r>
            <a:b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(«Дублінські дескриптори), </a:t>
            </a:r>
            <a:b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Тьюнінг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Гармонізація освітніх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Європі»)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75248" y="3905672"/>
            <a:ext cx="6768752" cy="2952328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Предметно-спеціальні  (фахові)  </a:t>
            </a:r>
            <a:r>
              <a:rPr lang="uk-UA" b="1" i="1" dirty="0" smtClean="0">
                <a:solidFill>
                  <a:schemeClr val="tx1"/>
                </a:solidFill>
              </a:rPr>
              <a:t>компетентності</a:t>
            </a:r>
            <a:endParaRPr lang="uk-UA" b="1" i="1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 </a:t>
            </a:r>
            <a:r>
              <a:rPr lang="uk-UA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>
                <a:solidFill>
                  <a:schemeClr val="tx1"/>
                </a:solidFill>
              </a:rPr>
              <a:t>subject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specific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competences</a:t>
            </a:r>
            <a:r>
              <a:rPr lang="uk-UA" i="1" dirty="0" smtClean="0"/>
              <a:t>)</a:t>
            </a:r>
          </a:p>
          <a:p>
            <a:r>
              <a:rPr lang="uk-UA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24958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63227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Предметно-спеціальна компетентність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</a:t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Е С К Р И П Т О Р И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3200" dirty="0" smtClean="0"/>
              <a:t>1) </a:t>
            </a:r>
            <a:r>
              <a:rPr lang="uk-UA" sz="2800" b="1" dirty="0" smtClean="0">
                <a:latin typeface="+mn-lt"/>
              </a:rPr>
              <a:t>здатність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визначати, мати доступ, аналізувати й поєднувати інформацію щодо сучасного стану і тенденцій розвитку світової та національної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 освіти</a:t>
            </a:r>
            <a:r>
              <a:rPr lang="uk-UA" sz="2800" b="1" dirty="0" smtClean="0">
                <a:latin typeface="+mn-lt"/>
              </a:rPr>
              <a:t>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різних джерел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b="1" dirty="0" smtClean="0">
                <a:latin typeface="+mn-lt"/>
              </a:rPr>
              <a:t>(</a:t>
            </a:r>
            <a:r>
              <a:rPr lang="uk-UA" sz="2800" b="1" dirty="0">
                <a:latin typeface="+mn-lt"/>
              </a:rPr>
              <a:t>електронних, письмових, архівних, усних), документів і текстів (зокрема медіа-текстів)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вирішення актуальних освітніх завдань</a:t>
            </a:r>
            <a:r>
              <a:rPr lang="uk-UA" sz="2800" b="1" i="1" dirty="0">
                <a:latin typeface="+mn-lt"/>
              </a:rPr>
              <a:t>, формуючи цю інформацію критично в обґрунтоване наукове дослідження</a:t>
            </a:r>
            <a:endParaRPr lang="ru-RU" sz="2800" b="1" i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" y="2852936"/>
            <a:ext cx="222925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403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6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227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Предметно-спеціальна компетентність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</a:t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Е С К Р И П Т О Р И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3200" dirty="0"/>
              <a:t>2</a:t>
            </a:r>
            <a:r>
              <a:rPr lang="ru-RU" sz="3200" dirty="0" smtClean="0"/>
              <a:t>)</a:t>
            </a:r>
            <a:r>
              <a:rPr lang="uk-UA" sz="2800" dirty="0" smtClean="0"/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уміти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 із сучасними бібліографічними і реферативними базами даних, а також </a:t>
            </a:r>
            <a:r>
              <a:rPr lang="uk-UA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наукометричними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платформами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(наприклад,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WebofScience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WebofKnowledge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Astrophysics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ChemicalAbstracts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Springer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GeoRef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PІНЦ та ін.).</a:t>
            </a:r>
            <a:r>
              <a:rPr lang="uk-UA" sz="2800" dirty="0"/>
              <a:t> </a:t>
            </a:r>
            <a:endParaRPr lang="ru-RU" sz="2800" b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9077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0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692150"/>
            <a:ext cx="8785225" cy="35290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НАУКОМЕТРИЧНІ БАЗИ ДАНИХ ТА ІНДЕКСИ ЦИТУВАННЯ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076822" cy="15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3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51247"/>
            <a:ext cx="9144000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Наукометричну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базу  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визначити</a:t>
            </a:r>
            <a:r>
              <a:rPr lang="ru-RU" sz="3600" dirty="0"/>
              <a:t> як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платформу,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депонує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обробляючи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списки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процитованої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літератури,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обчислює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кількісні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впливовість</a:t>
            </a:r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ru-RU" sz="3600" b="1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авторитетність</a:t>
            </a:r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36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науковця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3495" y="5013325"/>
            <a:ext cx="6860505" cy="1512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Наукометрія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кількісний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вивчення   науки   як  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інформаційного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/>
          </a:p>
          <a:p>
            <a:pPr>
              <a:buFont typeface="Wingdings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978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753</Words>
  <Application>Microsoft Office PowerPoint</Application>
  <PresentationFormat>Экран (4:3)</PresentationFormat>
  <Paragraphs>113</Paragraphs>
  <Slides>42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Презентация</vt:lpstr>
      <vt:lpstr>Диаграмма Microsoft Excel</vt:lpstr>
      <vt:lpstr>Студентська науково-практична конференція «Дні науки – 2016: наука і практика в професійній діяльності фахівців у межах І Всеукраїнського фестивалю студентських наукових робіт «Молодь науки -2016: теоретичні  і прикладні аспекти наукової діяльності», 18 травня 2016 р. ІНФОРМАЦІЙНИЙ МЕНЕДЖМЕНТ  МОЛОДОГО НАУКОВЦЯ </vt:lpstr>
      <vt:lpstr>Презентация PowerPoint</vt:lpstr>
      <vt:lpstr>Презентация PowerPoint</vt:lpstr>
      <vt:lpstr>ОСВІТА ҐРУНТУЄТЬСЯ НА 4 ОСНОВАХ, сприяючи розвитку відповідної компетентності</vt:lpstr>
      <vt:lpstr>     ПРОФІЛЬ (ОСВІТНЬОЇ/ОСВІТНЬО-ПРОФЕСІЙНОЇ )ПРОГРАМИ БАКАЛАВРА / МАГІСТРА /  ДОКТОРА ФІЛОСОФІЇ В ГАЛУЗІ ОСВІТИ Європейська рамка кваліфікацій вищої освіти  («Дублінські дескриптори),  проекту Тьюнінг ( «Гармонізація освітніх структур у Європі»)     </vt:lpstr>
      <vt:lpstr>Предметно-спеціальна компетентність ІНФОРМАЦІЙНИЙ МЕНЕДЖМЕНТ Д Е С К Р И П Т О Р И 1) здатність визначати, мати доступ, аналізувати й поєднувати інформацію щодо сучасного стану і тенденцій розвитку світової та національної  систем освіти з різних джерел  (електронних, письмових, архівних, усних), документів і текстів (зокрема медіа-текстів) для вирішення актуальних освітніх завдань, формуючи цю інформацію критично в обґрунтоване наукове дослідження</vt:lpstr>
      <vt:lpstr>Предметно-спеціальна компетентність ІНФОРМАЦІЙНИЙ МЕНЕДЖМЕНТ  Д Е С К Р И П Т О Р И 2) уміти працювати із сучасними бібліографічними і реферативними базами даних, а також наукометричними платформами (наприклад, WebofScience, Scopus, WebofKnowledge, Astrophysics, PubMed, Mathematics, ChemicalAbstracts, Springer, Agris, GeoRef, PІНЦ та ін.). </vt:lpstr>
      <vt:lpstr>НАУКОМЕТРИЧНІ БАЗИ ДАНИХ ТА ІНДЕКСИ ЦИТУВАННЯ </vt:lpstr>
      <vt:lpstr>Презентация PowerPoint</vt:lpstr>
      <vt:lpstr>ІНДЕКС ЦИТУВАННЯ –  прийнята в науковому світі міра значущості наукової роботи якого-небудь ученого або наукового колективу </vt:lpstr>
      <vt:lpstr>Презентация PowerPoint</vt:lpstr>
      <vt:lpstr> 1960    р.  Інститут    наукової   інформації     на чолі Юджином   Гарфілдом   (Eugene   Garfield)   започаткував   систему   розрахунку   індексу   наукових     посилань    —   Science   Citation   (SCI) — бібліографічного ресурсу, який  обробляв списки літератури 2500провідних   наукових   журналів   і   публікував   результати в кількох розділах,  Citation- Index    (індекс   посилань),    Source   Index   (індекс    джерел), Permuterm   Subject  (покажчик ключ. слів) включення до бази видань- «інформаційного ядра кожної галузі» «Index»наукового цитування означає   «алфавітний   покажажчик,  а не  «коефіцієнт», його  не  можна  використовувати   для  рейтингового    оцінювання наукових робіт  </vt:lpstr>
      <vt:lpstr>У   2005   р.   Хорхе  Хірш  (J.E. Hirsch) запропонував новий наукометричний   показник,   який дорівнює h: якщо h статей автора процитовано як мінімум h разів, тоді як інші   публікації   мають   менше, ніж h цитувань </vt:lpstr>
      <vt:lpstr> h-індекс, або індекс Хірша - наукометричний показник, який є кількісною характеристикою продуктивності вченого, групи вчених, університету або країни в цілому,  заснований на врахуванні кількості публікацій та кількості цитувань цих публікацій </vt:lpstr>
      <vt:lpstr>ІМПАКТ-ФАКТОР - чисельний показник важливості наукового журналу   Щорічно розраховується Інститутом наукової інформації  </vt:lpstr>
      <vt:lpstr>Презентация PowerPoint</vt:lpstr>
      <vt:lpstr>Презентация PowerPoint</vt:lpstr>
      <vt:lpstr>Web of Science</vt:lpstr>
      <vt:lpstr>включає три бази Science Citation Index Expanded (природничі науки),   Social Sciences Citation Index (суспільні науки),   Arts and Humanities Citation Index (мистецтво та гуманітарні науки)</vt:lpstr>
      <vt:lpstr>Презентация PowerPoint</vt:lpstr>
      <vt:lpstr>+ високий рівень рецензування +знана глибина архівів +наявність аналітичного інструменту   _ невелика база даних платний доступ до всіх послуг</vt:lpstr>
      <vt:lpstr> У 2004 р. видавництво Elsevier ввело в дію  наукометричну   базу  Scopus,  основною   метою   якої  є  охоплення     більшості наукових журналів світу  (нині близько 19 000).</vt:lpstr>
      <vt:lpstr>        найбільша у світі єдина мультидисциплінарна реферативна база даних  (з 1995 р.), яка оновлюється щодня і яка є найбільшою базою даних наукових публікацій без повних текстів</vt:lpstr>
      <vt:lpstr>  Scopus охоплює:   19 тис. наукових журналів від  5 тис. наукових видавництв світу, включаючи близько  250 російських журналів,  13 млн. патентів США, Європи і Японії, матеріали наукових конференцій набагато ширше відображає природні науки і техніку - 80%.   </vt:lpstr>
      <vt:lpstr>Презентация PowerPoint</vt:lpstr>
      <vt:lpstr>Із червня 2012 р.- Київський політехнічний інститут реалізує проект «Наука України в дзеркалі наукометричної бази даних SciVerse Scopus» Щоквартально друкує рейтинг вишів України за показниками бази Scopus  Ранжування здійснюється за індексом Хірша – якісним показником, який базується на кількості наукових публікацій та кількості їх цитування </vt:lpstr>
      <vt:lpstr>Зайдіть на сайт SCImago Journal &amp; Country Rank виберіть розділ Journal Rankings.  У форме Ranking Parameters обираємо Subject Area: Social Sciences, Subject Category: Education, указуємо країну, рік, порядок сортування й натискаємо Refresh – отримуємо список журналів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перегляду більш повного переліку вітчизняних видань завітайте на сайт  Наука України в дзеркалі наукометричної бази даних SciVerse Scopus</vt:lpstr>
      <vt:lpstr> ЕЛЕКТРОННА БІБЛІОТЕКА  НАПН УКРАЇНИ ресурс кафедри філософії і освіти дорослих ДВНЗ «Університет менеджменту» освіти»</vt:lpstr>
      <vt:lpstr>Презентация PowerPoint</vt:lpstr>
      <vt:lpstr>1 крок - реєстрація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БАЖАЄМО ПЛІДНОЇ СПІВПРАЦІ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29</cp:revision>
  <dcterms:created xsi:type="dcterms:W3CDTF">2013-08-25T13:41:46Z</dcterms:created>
  <dcterms:modified xsi:type="dcterms:W3CDTF">2016-06-01T15:16:13Z</dcterms:modified>
</cp:coreProperties>
</file>