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8.xml"/>
  <Override ContentType="application/vnd.openxmlformats-officedocument.presentationml.comments+xml" PartName="/ppt/comments/comment5.xml"/>
  <Override ContentType="application/vnd.openxmlformats-officedocument.presentationml.comments+xml" PartName="/ppt/comments/comment6.xml"/>
  <Override ContentType="application/vnd.openxmlformats-officedocument.presentationml.comments+xml" PartName="/ppt/comments/comment7.xml"/>
  <Override ContentType="application/vnd.openxmlformats-officedocument.presentationml.comments+xml" PartName="/ppt/comments/comment4.xml"/>
  <Override ContentType="application/vnd.openxmlformats-officedocument.presentationml.comments+xml" PartName="/ppt/comments/comment9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clrIdx="0" id="0" initials="" lastIdx="9" name="Христина Середа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5.xml"/><Relationship Id="rId22" Type="http://schemas.openxmlformats.org/officeDocument/2006/relationships/font" Target="fonts/Roboto-italic.fntdata"/><Relationship Id="rId10" Type="http://schemas.openxmlformats.org/officeDocument/2006/relationships/slide" Target="slides/slide4.xml"/><Relationship Id="rId21" Type="http://schemas.openxmlformats.org/officeDocument/2006/relationships/font" Target="fonts/Roboto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8">
    <p:pos x="6000" y="0"/>
    <p:text>Після того, як Ви надіслали ресурс редактору електронної бібліотеки, на екрані з’являється повідомлення про те, що Депозит було передано на редагування.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">
    <p:pos x="6000" y="0"/>
    <p:text>Лист Автору від Редактора про повернення ресурсу, поданого до Електронної бібліотеки, на доопрацювання.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9">
    <p:pos x="6000" y="0"/>
    <p:text>Ресурс зі статусом "На розгляді" позначається сірим кольором. Зелений – існують у сховищі. Жовтий колір – ресурс знаходиться у Робочій області користувача.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7">
    <p:pos x="6000" y="0"/>
    <p:text>Ресурс, повернений Редактором Електронної бібліотеки на доопрацювання та редагування автором. Колір фону змінюється з сірого на жовтий.</p:tex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6">
    <p:pos x="6000" y="0"/>
    <p:text>Дії, доступні Автору для виконання з ресурсом, що знаходиться в Робочій області користувача.</p:text>
  </p:cm>
</p:cmLst>
</file>

<file path=ppt/comments/comment6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5">
    <p:pos x="6000" y="0"/>
    <p:text>Назва обов’язково подається українською і англійською мовами. У спадному меню праворуч зазначається відповідна мова. Такі ж вимоги існують для поля Анотація.</p:text>
  </p:cm>
</p:cmLst>
</file>

<file path=ppt/comments/comment7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4">
    <p:pos x="6000" y="0"/>
    <p:text>Список літератури. Слід звернути увагу на форматування списку літератури: переноси, зайві пробіли, пусті рядки, відсутність нумерації тощо.
Ключові слова. Подаються вома мовами через кому. Помилки при заповненні полів: дублювання назви поля, крапка з комою, пусте поле.</p:text>
  </p:cm>
</p:cmLst>
</file>

<file path=ppt/comments/comment8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3">
    <p:pos x="6000" y="0"/>
    <p:text>Коментарі та пропозиції. У цьому полі зазначається опис помилок для Автора. Текст повідомлення на рожевому фоні у червоній рамці. Автор теж може зазначити коментарі для Редактора у цьому полі.</p:text>
  </p:cm>
</p:cmLst>
</file>

<file path=ppt/comments/comment9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2">
    <p:pos x="6000" y="0"/>
    <p:text>Розділ Завантажити. Заміна файлу. Видалення старого варіанту файлу ресурсу. Завантаження нового формату файлу.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flipH="1">
            <a:off x="8246400" y="4245925"/>
            <a:ext cx="897599" cy="897599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8246400" y="4245875"/>
            <a:ext cx="897599" cy="897599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90525" y="1819275"/>
            <a:ext cx="8222100" cy="933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accent4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accent4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460950" y="2065350"/>
            <a:ext cx="8222100" cy="1012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200"/>
            </a:lvl1pPr>
            <a:lvl2pPr>
              <a:spcBef>
                <a:spcPts val="0"/>
              </a:spcBef>
              <a:buSzPct val="100000"/>
              <a:defRPr sz="4200"/>
            </a:lvl2pPr>
            <a:lvl3pPr>
              <a:spcBef>
                <a:spcPts val="0"/>
              </a:spcBef>
              <a:buSzPct val="100000"/>
              <a:defRPr sz="4200"/>
            </a:lvl3pPr>
            <a:lvl4pPr>
              <a:spcBef>
                <a:spcPts val="0"/>
              </a:spcBef>
              <a:buSzPct val="100000"/>
              <a:defRPr sz="4200"/>
            </a:lvl4pPr>
            <a:lvl5pPr>
              <a:spcBef>
                <a:spcPts val="0"/>
              </a:spcBef>
              <a:buSzPct val="100000"/>
              <a:defRPr sz="4200"/>
            </a:lvl5pPr>
            <a:lvl6pPr>
              <a:spcBef>
                <a:spcPts val="0"/>
              </a:spcBef>
              <a:buSzPct val="100000"/>
              <a:defRPr sz="4200"/>
            </a:lvl6pPr>
            <a:lvl7pPr>
              <a:spcBef>
                <a:spcPts val="0"/>
              </a:spcBef>
              <a:buSzPct val="100000"/>
              <a:defRPr sz="4200"/>
            </a:lvl7pPr>
            <a:lvl8pPr>
              <a:spcBef>
                <a:spcPts val="0"/>
              </a:spcBef>
              <a:buSzPct val="100000"/>
              <a:defRPr sz="4200"/>
            </a:lvl8pPr>
            <a:lvl9pPr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 flipH="1" rot="10800000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 flipH="1" rot="10800000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471900" y="1919075"/>
            <a:ext cx="3999899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694250" y="1919075"/>
            <a:ext cx="3999899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 flipH="1" rot="10800000">
            <a:off x="0" y="656399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 txBox="1"/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1800"/>
            </a:lvl1pPr>
            <a:lvl2pPr>
              <a:spcBef>
                <a:spcPts val="0"/>
              </a:spcBef>
              <a:buSzPct val="100000"/>
              <a:defRPr sz="1800"/>
            </a:lvl2pPr>
            <a:lvl3pPr>
              <a:spcBef>
                <a:spcPts val="0"/>
              </a:spcBef>
              <a:buSzPct val="100000"/>
              <a:defRPr sz="1800"/>
            </a:lvl3pPr>
            <a:lvl4pPr>
              <a:spcBef>
                <a:spcPts val="0"/>
              </a:spcBef>
              <a:buSzPct val="100000"/>
              <a:defRPr sz="1800"/>
            </a:lvl4pPr>
            <a:lvl5pPr>
              <a:spcBef>
                <a:spcPts val="0"/>
              </a:spcBef>
              <a:buSzPct val="100000"/>
              <a:defRPr sz="1800"/>
            </a:lvl5pPr>
            <a:lvl6pPr>
              <a:spcBef>
                <a:spcPts val="0"/>
              </a:spcBef>
              <a:buSzPct val="100000"/>
              <a:defRPr sz="1800"/>
            </a:lvl6pPr>
            <a:lvl7pPr>
              <a:spcBef>
                <a:spcPts val="0"/>
              </a:spcBef>
              <a:buSzPct val="100000"/>
              <a:defRPr sz="1800"/>
            </a:lvl7pPr>
            <a:lvl8pPr>
              <a:spcBef>
                <a:spcPts val="0"/>
              </a:spcBef>
              <a:buSzPct val="100000"/>
              <a:defRPr sz="1800"/>
            </a:lvl8pPr>
            <a:lvl9pPr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/>
        </p:nvSpPr>
        <p:spPr>
          <a:xfrm flipH="1" rot="10800000">
            <a:off x="3276600" y="25"/>
            <a:ext cx="58674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/>
        </p:nvSpPr>
        <p:spPr>
          <a:xfrm rot="-5400000">
            <a:off x="759150" y="2517450"/>
            <a:ext cx="5143499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226077" y="357800"/>
            <a:ext cx="2807999" cy="953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226075" y="1465800"/>
            <a:ext cx="2807999" cy="3163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6000"/>
            </a:lvl1pPr>
            <a:lvl2pPr>
              <a:spcBef>
                <a:spcPts val="0"/>
              </a:spcBef>
              <a:buSzPct val="100000"/>
              <a:defRPr sz="6000"/>
            </a:lvl2pPr>
            <a:lvl3pPr>
              <a:spcBef>
                <a:spcPts val="0"/>
              </a:spcBef>
              <a:buSzPct val="100000"/>
              <a:defRPr sz="6000"/>
            </a:lvl3pPr>
            <a:lvl4pPr>
              <a:spcBef>
                <a:spcPts val="0"/>
              </a:spcBef>
              <a:buSzPct val="100000"/>
              <a:defRPr sz="6000"/>
            </a:lvl4pPr>
            <a:lvl5pPr>
              <a:spcBef>
                <a:spcPts val="0"/>
              </a:spcBef>
              <a:buSzPct val="100000"/>
              <a:defRPr sz="6000"/>
            </a:lvl5pPr>
            <a:lvl6pPr>
              <a:spcBef>
                <a:spcPts val="0"/>
              </a:spcBef>
              <a:buSzPct val="100000"/>
              <a:defRPr sz="6000"/>
            </a:lvl6pPr>
            <a:lvl7pPr>
              <a:spcBef>
                <a:spcPts val="0"/>
              </a:spcBef>
              <a:buSzPct val="100000"/>
              <a:defRPr sz="6000"/>
            </a:lvl7pPr>
            <a:lvl8pPr>
              <a:spcBef>
                <a:spcPts val="0"/>
              </a:spcBef>
              <a:buSzPct val="100000"/>
              <a:defRPr sz="6000"/>
            </a:lvl8pPr>
            <a:lvl9pPr>
              <a:spcBef>
                <a:spcPts val="0"/>
              </a:spcBef>
              <a:buSzPct val="100000"/>
              <a:defRPr sz="60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 flipH="1">
            <a:off x="0" y="0"/>
            <a:ext cx="45720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/>
          <p:nvPr/>
        </p:nvSpPr>
        <p:spPr>
          <a:xfrm rot="5400000">
            <a:off x="1946424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subTitle"/>
          </p:nvPr>
        </p:nvSpPr>
        <p:spPr>
          <a:xfrm>
            <a:off x="265500" y="2779466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/>
        </p:nvSpPr>
        <p:spPr>
          <a:xfrm flipH="1" rot="10800000">
            <a:off x="0" y="0"/>
            <a:ext cx="9144000" cy="46958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/>
          <p:nvPr/>
        </p:nvSpPr>
        <p:spPr>
          <a:xfrm flipH="1" rot="10800000">
            <a:off x="0" y="4622724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57150" y="4696825"/>
            <a:ext cx="8381999" cy="44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7.xml"/><Relationship Id="rId4" Type="http://schemas.openxmlformats.org/officeDocument/2006/relationships/image" Target="../media/image0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comments" Target="../comments/comment8.xml"/><Relationship Id="rId4" Type="http://schemas.openxmlformats.org/officeDocument/2006/relationships/image" Target="../media/image0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9.xml"/><Relationship Id="rId4" Type="http://schemas.openxmlformats.org/officeDocument/2006/relationships/image" Target="../media/image0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1.xml"/><Relationship Id="rId4" Type="http://schemas.openxmlformats.org/officeDocument/2006/relationships/image" Target="../media/image0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2.xml"/><Relationship Id="rId4" Type="http://schemas.openxmlformats.org/officeDocument/2006/relationships/image" Target="../media/image0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3.xml"/><Relationship Id="rId4" Type="http://schemas.openxmlformats.org/officeDocument/2006/relationships/image" Target="../media/image0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4.xml"/><Relationship Id="rId4" Type="http://schemas.openxmlformats.org/officeDocument/2006/relationships/image" Target="../media/image0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5.xml"/><Relationship Id="rId4" Type="http://schemas.openxmlformats.org/officeDocument/2006/relationships/image" Target="../media/image0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6.xml"/><Relationship Id="rId4" Type="http://schemas.openxmlformats.org/officeDocument/2006/relationships/image" Target="../media/image0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311700" y="744575"/>
            <a:ext cx="8520599" cy="29198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ru" sz="3600">
                <a:latin typeface="Times New Roman"/>
                <a:ea typeface="Times New Roman"/>
                <a:cs typeface="Times New Roman"/>
                <a:sym typeface="Times New Roman"/>
              </a:rPr>
              <a:t>Типові помилки </a:t>
            </a:r>
          </a:p>
          <a:p>
            <a:pPr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ru" sz="3600">
                <a:latin typeface="Times New Roman"/>
                <a:ea typeface="Times New Roman"/>
                <a:cs typeface="Times New Roman"/>
                <a:sym typeface="Times New Roman"/>
              </a:rPr>
              <a:t>внесення інформаційних ресурсів </a:t>
            </a:r>
          </a:p>
          <a:p>
            <a:pPr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ru" sz="3600">
                <a:latin typeface="Times New Roman"/>
                <a:ea typeface="Times New Roman"/>
                <a:cs typeface="Times New Roman"/>
                <a:sym typeface="Times New Roman"/>
              </a:rPr>
              <a:t>до Електронної бібліотеки </a:t>
            </a:r>
          </a:p>
          <a:p>
            <a:pPr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ru" sz="3600">
                <a:latin typeface="Times New Roman"/>
                <a:ea typeface="Times New Roman"/>
                <a:cs typeface="Times New Roman"/>
                <a:sym typeface="Times New Roman"/>
              </a:rPr>
              <a:t>НАПН України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3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381000" y="2103400"/>
            <a:ext cx="8381999" cy="1199699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ru" sz="3600"/>
              <a:t>Дякую за Вашу увагу!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279350" y="213625"/>
            <a:ext cx="8610900" cy="129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Нові вимоги до ресурсів, що подаються до ЕБ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>
              <a:spcBef>
                <a:spcPts val="0"/>
              </a:spcBef>
              <a:buNone/>
            </a:pPr>
            <a:r>
              <a:rPr lang="ru" sz="2600">
                <a:solidFill>
                  <a:srgbClr val="000000"/>
                </a:solidFill>
              </a:rPr>
              <a:t>Опис полів </a:t>
            </a:r>
            <a:r>
              <a:rPr b="1" lang="ru" sz="2600">
                <a:solidFill>
                  <a:srgbClr val="000000"/>
                </a:solidFill>
              </a:rPr>
              <a:t>Назва статті</a:t>
            </a:r>
            <a:r>
              <a:rPr lang="ru" sz="2600">
                <a:solidFill>
                  <a:srgbClr val="000000"/>
                </a:solidFill>
              </a:rPr>
              <a:t>, </a:t>
            </a:r>
            <a:r>
              <a:rPr b="1" lang="ru" sz="2600">
                <a:solidFill>
                  <a:srgbClr val="000000"/>
                </a:solidFill>
              </a:rPr>
              <a:t>Анотація</a:t>
            </a:r>
            <a:r>
              <a:rPr lang="ru" sz="2600">
                <a:solidFill>
                  <a:srgbClr val="000000"/>
                </a:solidFill>
              </a:rPr>
              <a:t> та </a:t>
            </a:r>
            <a:r>
              <a:rPr b="1" lang="ru" sz="2600">
                <a:solidFill>
                  <a:srgbClr val="000000"/>
                </a:solidFill>
              </a:rPr>
              <a:t>Ключові слова</a:t>
            </a:r>
            <a:r>
              <a:rPr lang="ru" sz="2600">
                <a:solidFill>
                  <a:srgbClr val="000000"/>
                </a:solidFill>
              </a:rPr>
              <a:t> </a:t>
            </a:r>
            <a:r>
              <a:rPr b="1" lang="ru" sz="2600">
                <a:solidFill>
                  <a:srgbClr val="FF0000"/>
                </a:solidFill>
              </a:rPr>
              <a:t>обов’язково</a:t>
            </a:r>
            <a:r>
              <a:rPr lang="ru" sz="2600">
                <a:solidFill>
                  <a:srgbClr val="000000"/>
                </a:solidFill>
              </a:rPr>
              <a:t> подається </a:t>
            </a:r>
            <a:r>
              <a:rPr b="1" lang="ru" sz="2600">
                <a:solidFill>
                  <a:srgbClr val="000000"/>
                </a:solidFill>
              </a:rPr>
              <a:t>двома мовами</a:t>
            </a:r>
            <a:r>
              <a:rPr lang="ru" sz="2600">
                <a:solidFill>
                  <a:srgbClr val="000000"/>
                </a:solidFill>
              </a:rPr>
              <a:t>: українською та англійською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399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471900" y="312225"/>
            <a:ext cx="8222100" cy="1194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3999" cy="500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471900" y="0"/>
            <a:ext cx="8222100" cy="476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/>
              <a:t>Управління депозитами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75150"/>
            <a:ext cx="9144000" cy="45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471900" y="246500"/>
            <a:ext cx="8222100" cy="1259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/>
              <a:t>Дії з ресурсом в Робочій області користувача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471900" y="1919075"/>
            <a:ext cx="8222100" cy="294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2400">
                <a:solidFill>
                  <a:srgbClr val="434343"/>
                </a:solidFill>
              </a:rPr>
              <a:t>Оглянути опис ресурсу</a:t>
            </a:r>
          </a:p>
          <a:p>
            <a:pPr rtl="0">
              <a:spcBef>
                <a:spcPts val="0"/>
              </a:spcBef>
              <a:buNone/>
            </a:pPr>
            <a:r>
              <a:rPr lang="ru" sz="2400">
                <a:solidFill>
                  <a:srgbClr val="434343"/>
                </a:solidFill>
              </a:rPr>
              <a:t>Видалити ресурс</a:t>
            </a:r>
          </a:p>
          <a:p>
            <a:pPr rtl="0">
              <a:spcBef>
                <a:spcPts val="0"/>
              </a:spcBef>
              <a:buNone/>
            </a:pPr>
            <a:r>
              <a:rPr lang="ru" sz="2400">
                <a:solidFill>
                  <a:srgbClr val="434343"/>
                </a:solidFill>
              </a:rPr>
              <a:t>Редагувати ресурс</a:t>
            </a:r>
          </a:p>
          <a:p>
            <a:pPr>
              <a:spcBef>
                <a:spcPts val="0"/>
              </a:spcBef>
              <a:buNone/>
            </a:pPr>
            <a:r>
              <a:rPr lang="ru" sz="2400">
                <a:solidFill>
                  <a:srgbClr val="434343"/>
                </a:solidFill>
              </a:rPr>
              <a:t>Внесення депозиту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0450" y="1919075"/>
            <a:ext cx="4273550" cy="271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0" y="0"/>
            <a:ext cx="9144000" cy="1511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sz="3600"/>
              <a:t>Заповнення обов`язкових полів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0" y="1610425"/>
            <a:ext cx="9144000" cy="3532800"/>
          </a:xfrm>
          <a:prstGeom prst="rect">
            <a:avLst/>
          </a:prstGeom>
          <a:noFill/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2400">
                <a:solidFill>
                  <a:srgbClr val="434343"/>
                </a:solidFill>
              </a:rPr>
              <a:t>* № Журналу року видання  - поточний номер журналу в межах року випуску: Інформаційні технології і засоби навчання. Том 49, № 5 (2015)</a:t>
            </a:r>
          </a:p>
          <a:p>
            <a:pPr rtl="0">
              <a:spcBef>
                <a:spcPts val="0"/>
              </a:spcBef>
              <a:buNone/>
            </a:pPr>
            <a:r>
              <a:rPr lang="ru" sz="2400">
                <a:solidFill>
                  <a:srgbClr val="434343"/>
                </a:solidFill>
              </a:rPr>
              <a:t>* № Журналу загальний - наскрізна нумерація видань журналу з року заснування (№ 5 у 2015 році)</a:t>
            </a:r>
          </a:p>
          <a:p>
            <a:pPr>
              <a:spcBef>
                <a:spcPts val="0"/>
              </a:spcBef>
              <a:buNone/>
            </a:pPr>
            <a:r>
              <a:rPr lang="ru" sz="2400">
                <a:solidFill>
                  <a:srgbClr val="434343"/>
                </a:solidFill>
              </a:rPr>
              <a:t>* Видавець - назва установи (організації, ФОП), що видала ресурс: ІІТЗН, УМО, Веселка, Наукова думка, Атіка, Рідна школа тощо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