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31"/>
  </p:notesMasterIdLst>
  <p:sldIdLst>
    <p:sldId id="256" r:id="rId2"/>
    <p:sldId id="265" r:id="rId3"/>
    <p:sldId id="260" r:id="rId4"/>
    <p:sldId id="261" r:id="rId5"/>
    <p:sldId id="262" r:id="rId6"/>
    <p:sldId id="292" r:id="rId7"/>
    <p:sldId id="287" r:id="rId8"/>
    <p:sldId id="293" r:id="rId9"/>
    <p:sldId id="294" r:id="rId10"/>
    <p:sldId id="295" r:id="rId11"/>
    <p:sldId id="298" r:id="rId12"/>
    <p:sldId id="297" r:id="rId13"/>
    <p:sldId id="296" r:id="rId14"/>
    <p:sldId id="274" r:id="rId15"/>
    <p:sldId id="275" r:id="rId16"/>
    <p:sldId id="267" r:id="rId17"/>
    <p:sldId id="299" r:id="rId18"/>
    <p:sldId id="300" r:id="rId19"/>
    <p:sldId id="301" r:id="rId20"/>
    <p:sldId id="302" r:id="rId21"/>
    <p:sldId id="303" r:id="rId22"/>
    <p:sldId id="304" r:id="rId23"/>
    <p:sldId id="305" r:id="rId24"/>
    <p:sldId id="306" r:id="rId25"/>
    <p:sldId id="307" r:id="rId26"/>
    <p:sldId id="308" r:id="rId27"/>
    <p:sldId id="283" r:id="rId28"/>
    <p:sldId id="284" r:id="rId29"/>
    <p:sldId id="285"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22222222 11111111111" initials="21" lastIdx="21" clrIdx="0">
    <p:extLst>
      <p:ext uri="{19B8F6BF-5375-455C-9EA6-DF929625EA0E}">
        <p15:presenceInfo xmlns:p15="http://schemas.microsoft.com/office/powerpoint/2012/main" userId="19fdb6a1820d18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83726" autoAdjust="0"/>
  </p:normalViewPr>
  <p:slideViewPr>
    <p:cSldViewPr snapToGrid="0">
      <p:cViewPr varScale="1">
        <p:scale>
          <a:sx n="62" d="100"/>
          <a:sy n="62"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4-06T02:24:38.226" idx="12">
    <p:pos x="5715" y="984"/>
    <p:text/>
    <p:extLst mod="1">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C6146-626A-4375-A6FE-22C24416C2EB}" type="datetimeFigureOut">
              <a:rPr lang="uk-UA" smtClean="0"/>
              <a:t>13.11.2015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10F6D-9410-40A2-AEF7-EF796E894318}" type="slidenum">
              <a:rPr lang="uk-UA" smtClean="0"/>
              <a:t>‹#›</a:t>
            </a:fld>
            <a:endParaRPr lang="uk-UA"/>
          </a:p>
        </p:txBody>
      </p:sp>
    </p:spTree>
    <p:extLst>
      <p:ext uri="{BB962C8B-B14F-4D97-AF65-F5344CB8AC3E}">
        <p14:creationId xmlns:p14="http://schemas.microsoft.com/office/powerpoint/2010/main" val="200020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мережі</a:t>
            </a:r>
            <a:r>
              <a:rPr lang="ru-RU" dirty="0" smtClean="0"/>
              <a:t> </a:t>
            </a:r>
            <a:r>
              <a:rPr lang="ru-RU" dirty="0" err="1" smtClean="0"/>
              <a:t>електронних</a:t>
            </a:r>
            <a:r>
              <a:rPr lang="ru-RU" dirty="0" smtClean="0"/>
              <a:t> </a:t>
            </a:r>
            <a:r>
              <a:rPr lang="ru-RU" dirty="0" err="1" smtClean="0"/>
              <a:t>бібліотек</a:t>
            </a:r>
            <a:r>
              <a:rPr lang="ru-RU" dirty="0" smtClean="0"/>
              <a:t> </a:t>
            </a:r>
            <a:r>
              <a:rPr lang="ru-RU" dirty="0" err="1" smtClean="0"/>
              <a:t>установ</a:t>
            </a:r>
            <a:r>
              <a:rPr lang="ru-RU" dirty="0" smtClean="0"/>
              <a:t> НАПН </a:t>
            </a:r>
            <a:r>
              <a:rPr lang="ru-RU" dirty="0" err="1" smtClean="0"/>
              <a:t>України</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a:t>
            </a:fld>
            <a:endParaRPr lang="uk-UA"/>
          </a:p>
        </p:txBody>
      </p:sp>
    </p:spTree>
    <p:extLst>
      <p:ext uri="{BB962C8B-B14F-4D97-AF65-F5344CB8AC3E}">
        <p14:creationId xmlns:p14="http://schemas.microsoft.com/office/powerpoint/2010/main" val="371492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Наведемо</a:t>
            </a:r>
            <a:r>
              <a:rPr lang="uk-UA" baseline="0" dirty="0" smtClean="0"/>
              <a:t> приклад звіту «За всіма ресурсами за період з 1 квітня 2015 р. по 10 листопада 2015 р.». На цьому слайді показано скільки за даний період брало участь в статистиці 1,460,  кількість завантажень повнотекстових інформаційних ресурсів – 187,…, кількість ресурсів у вільному доступі – 96%. </a:t>
            </a:r>
          </a:p>
        </p:txBody>
      </p:sp>
      <p:sp>
        <p:nvSpPr>
          <p:cNvPr id="4" name="Номер слайда 3"/>
          <p:cNvSpPr>
            <a:spLocks noGrp="1"/>
          </p:cNvSpPr>
          <p:nvPr>
            <p:ph type="sldNum" sz="quarter" idx="10"/>
          </p:nvPr>
        </p:nvSpPr>
        <p:spPr/>
        <p:txBody>
          <a:bodyPr/>
          <a:lstStyle/>
          <a:p>
            <a:fld id="{38610F6D-9410-40A2-AEF7-EF796E894318}" type="slidenum">
              <a:rPr lang="uk-UA" smtClean="0"/>
              <a:t>10</a:t>
            </a:fld>
            <a:endParaRPr lang="uk-UA"/>
          </a:p>
        </p:txBody>
      </p:sp>
    </p:spTree>
    <p:extLst>
      <p:ext uri="{BB962C8B-B14F-4D97-AF65-F5344CB8AC3E}">
        <p14:creationId xmlns:p14="http://schemas.microsoft.com/office/powerpoint/2010/main" val="219497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Зверніть увагу, автоматично у стовпчиках </a:t>
            </a:r>
            <a:r>
              <a:rPr lang="ru-RU" b="1" i="0" dirty="0" smtClean="0">
                <a:solidFill>
                  <a:srgbClr val="000000"/>
                </a:solidFill>
                <a:effectLst/>
                <a:latin typeface="Verdana" panose="020B0604030504040204" pitchFamily="34" charset="0"/>
              </a:rPr>
              <a:t>Рейтинг </a:t>
            </a:r>
            <a:r>
              <a:rPr lang="ru-RU" b="1" i="0" dirty="0" err="1" smtClean="0">
                <a:solidFill>
                  <a:srgbClr val="000000"/>
                </a:solidFill>
                <a:effectLst/>
                <a:latin typeface="Verdana" panose="020B0604030504040204" pitchFamily="34" charset="0"/>
              </a:rPr>
              <a:t>ресурсів</a:t>
            </a:r>
            <a:r>
              <a:rPr lang="ru-RU" b="1" i="0" dirty="0" smtClean="0">
                <a:solidFill>
                  <a:srgbClr val="000000"/>
                </a:solidFill>
                <a:effectLst/>
                <a:latin typeface="Verdana" panose="020B0604030504040204" pitchFamily="34" charset="0"/>
              </a:rPr>
              <a:t> та Рейтинг </a:t>
            </a:r>
            <a:r>
              <a:rPr lang="ru-RU" b="1" i="0" dirty="0" err="1" smtClean="0">
                <a:solidFill>
                  <a:srgbClr val="000000"/>
                </a:solidFill>
                <a:effectLst/>
                <a:latin typeface="Verdana" panose="020B0604030504040204" pitchFamily="34" charset="0"/>
              </a:rPr>
              <a:t>авторів</a:t>
            </a:r>
            <a:r>
              <a:rPr lang="ru-RU" b="1" i="0" dirty="0" smtClean="0">
                <a:solidFill>
                  <a:srgbClr val="000000"/>
                </a:solidFill>
                <a:effectLst/>
                <a:latin typeface="Verdana" panose="020B0604030504040204" pitchFamily="34" charset="0"/>
              </a:rPr>
              <a:t>  за </a:t>
            </a:r>
            <a:r>
              <a:rPr lang="ru-RU" b="1" i="0" dirty="0" err="1" smtClean="0">
                <a:solidFill>
                  <a:srgbClr val="000000"/>
                </a:solidFill>
                <a:effectLst/>
                <a:latin typeface="Verdana" panose="020B0604030504040204" pitchFamily="34" charset="0"/>
              </a:rPr>
              <a:t>кількістю</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завантажень</a:t>
            </a:r>
            <a:r>
              <a:rPr lang="ru-RU" b="1" i="0" dirty="0" smtClean="0">
                <a:solidFill>
                  <a:srgbClr val="000000"/>
                </a:solidFill>
                <a:effectLst/>
                <a:latin typeface="Verdana" panose="020B0604030504040204" pitchFamily="34" charset="0"/>
              </a:rPr>
              <a:t>, показано 5 </a:t>
            </a:r>
            <a:r>
              <a:rPr lang="ru-RU" b="1" i="0" dirty="0" err="1" smtClean="0">
                <a:solidFill>
                  <a:srgbClr val="000000"/>
                </a:solidFill>
                <a:effectLst/>
                <a:latin typeface="Verdana" panose="020B0604030504040204" pitchFamily="34" charset="0"/>
              </a:rPr>
              <a:t>назв</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інф</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ресурсів</a:t>
            </a:r>
            <a:r>
              <a:rPr lang="ru-RU" b="1" i="0" dirty="0" smtClean="0">
                <a:solidFill>
                  <a:srgbClr val="000000"/>
                </a:solidFill>
                <a:effectLst/>
                <a:latin typeface="Verdana" panose="020B0604030504040204" pitchFamily="34" charset="0"/>
              </a:rPr>
              <a:t> і 5 </a:t>
            </a:r>
            <a:r>
              <a:rPr lang="ru-RU" b="1" i="0" dirty="0" err="1" smtClean="0">
                <a:solidFill>
                  <a:srgbClr val="000000"/>
                </a:solidFill>
                <a:effectLst/>
                <a:latin typeface="Verdana" panose="020B0604030504040204" pitchFamily="34" charset="0"/>
              </a:rPr>
              <a:t>авторів</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інформаційних</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ресурсів</a:t>
            </a:r>
            <a:r>
              <a:rPr lang="ru-RU" b="1" i="0" dirty="0" smtClean="0">
                <a:solidFill>
                  <a:srgbClr val="000000"/>
                </a:solidFill>
                <a:effectLst/>
                <a:latin typeface="Verdana" panose="020B0604030504040204" pitchFamily="34" charset="0"/>
              </a:rPr>
              <a:t>. Але статистика ЕБ </a:t>
            </a:r>
            <a:r>
              <a:rPr lang="ru-RU" b="1" i="0" dirty="0" err="1" smtClean="0">
                <a:solidFill>
                  <a:srgbClr val="000000"/>
                </a:solidFill>
                <a:effectLst/>
                <a:latin typeface="Verdana" panose="020B0604030504040204" pitchFamily="34" charset="0"/>
              </a:rPr>
              <a:t>може</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показати</a:t>
            </a:r>
            <a:r>
              <a:rPr lang="ru-RU" b="1" i="0" dirty="0" smtClean="0">
                <a:solidFill>
                  <a:srgbClr val="000000"/>
                </a:solidFill>
                <a:effectLst/>
                <a:latin typeface="Verdana" panose="020B0604030504040204" pitchFamily="34" charset="0"/>
              </a:rPr>
              <a:t> і по 10, по 25, 50 і </a:t>
            </a:r>
            <a:r>
              <a:rPr lang="ru-RU" b="1" i="0" dirty="0" err="1" smtClean="0">
                <a:solidFill>
                  <a:srgbClr val="000000"/>
                </a:solidFill>
                <a:effectLst/>
                <a:latin typeface="Verdana" panose="020B0604030504040204" pitchFamily="34" charset="0"/>
              </a:rPr>
              <a:t>більше</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інф</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ресурсів</a:t>
            </a:r>
            <a:r>
              <a:rPr lang="ru-RU" b="1" i="0" dirty="0" smtClean="0">
                <a:solidFill>
                  <a:srgbClr val="000000"/>
                </a:solidFill>
                <a:effectLst/>
                <a:latin typeface="Verdana" panose="020B0604030504040204" pitchFamily="34" charset="0"/>
              </a:rPr>
              <a:t> і </a:t>
            </a:r>
            <a:r>
              <a:rPr lang="ru-RU" b="1" i="0" dirty="0" err="1" smtClean="0">
                <a:solidFill>
                  <a:srgbClr val="000000"/>
                </a:solidFill>
                <a:effectLst/>
                <a:latin typeface="Verdana" panose="020B0604030504040204" pitchFamily="34" charset="0"/>
              </a:rPr>
              <a:t>авторів</a:t>
            </a:r>
            <a:r>
              <a:rPr lang="ru-RU" b="1" i="0" dirty="0" smtClean="0">
                <a:solidFill>
                  <a:srgbClr val="000000"/>
                </a:solidFill>
                <a:effectLst/>
                <a:latin typeface="Verdana" panose="020B0604030504040204" pitchFamily="34" charset="0"/>
              </a:rPr>
              <a:t> </a:t>
            </a:r>
            <a:r>
              <a:rPr lang="ru-RU" b="1" i="0" dirty="0" err="1" smtClean="0">
                <a:solidFill>
                  <a:srgbClr val="000000"/>
                </a:solidFill>
                <a:effectLst/>
                <a:latin typeface="Verdana" panose="020B0604030504040204" pitchFamily="34" charset="0"/>
              </a:rPr>
              <a:t>ресурсів</a:t>
            </a:r>
            <a:r>
              <a:rPr lang="ru-RU" b="1" i="0" dirty="0" smtClean="0">
                <a:solidFill>
                  <a:srgbClr val="000000"/>
                </a:solidFill>
                <a:effectLst/>
                <a:latin typeface="Verdana" panose="020B0604030504040204" pitchFamily="34" charset="0"/>
              </a:rPr>
              <a:t> за рейтингом </a:t>
            </a:r>
            <a:r>
              <a:rPr lang="ru-RU" b="1" i="0" dirty="0" err="1" smtClean="0">
                <a:solidFill>
                  <a:srgbClr val="000000"/>
                </a:solidFill>
                <a:effectLst/>
                <a:latin typeface="Verdana" panose="020B0604030504040204" pitchFamily="34" charset="0"/>
              </a:rPr>
              <a:t>завантажень</a:t>
            </a:r>
            <a:r>
              <a:rPr lang="ru-RU" b="1" i="0" dirty="0" smtClean="0">
                <a:solidFill>
                  <a:srgbClr val="000000"/>
                </a:solidFill>
                <a:effectLst/>
                <a:latin typeface="Verdana" panose="020B0604030504040204" pitchFamily="34" charset="0"/>
              </a:rPr>
              <a:t>. </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11</a:t>
            </a:fld>
            <a:endParaRPr lang="uk-UA"/>
          </a:p>
        </p:txBody>
      </p:sp>
    </p:spTree>
    <p:extLst>
      <p:ext uri="{BB962C8B-B14F-4D97-AF65-F5344CB8AC3E}">
        <p14:creationId xmlns:p14="http://schemas.microsoft.com/office/powerpoint/2010/main" val="85721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Зі сторінки «Статистичних звітів» можна відкрити сторінку бібліографічного опису інформаційного ресурсу, що входить у«</a:t>
            </a:r>
            <a:r>
              <a:rPr lang="ru-RU" dirty="0" smtClean="0"/>
              <a:t>Рейтинг </a:t>
            </a:r>
            <a:r>
              <a:rPr lang="ru-RU" dirty="0" err="1" smtClean="0"/>
              <a:t>ресурсів</a:t>
            </a:r>
            <a:r>
              <a:rPr lang="ru-RU" dirty="0" smtClean="0"/>
              <a:t> за </a:t>
            </a:r>
            <a:r>
              <a:rPr lang="ru-RU" dirty="0" err="1" smtClean="0"/>
              <a:t>кількістю</a:t>
            </a:r>
            <a:r>
              <a:rPr lang="ru-RU" dirty="0" smtClean="0"/>
              <a:t> </a:t>
            </a:r>
            <a:r>
              <a:rPr lang="ru-RU" dirty="0" err="1" smtClean="0"/>
              <a:t>завантажень</a:t>
            </a:r>
            <a:r>
              <a:rPr lang="ru-RU" dirty="0" smtClean="0"/>
              <a:t>». </a:t>
            </a:r>
            <a:r>
              <a:rPr lang="ru-RU" dirty="0" err="1" smtClean="0"/>
              <a:t>Із</a:t>
            </a:r>
            <a:r>
              <a:rPr lang="ru-RU" dirty="0" smtClean="0"/>
              <a:t> </a:t>
            </a:r>
            <a:r>
              <a:rPr lang="ru-RU" dirty="0" err="1" smtClean="0"/>
              <a:t>цієї</a:t>
            </a:r>
            <a:r>
              <a:rPr lang="ru-RU" dirty="0" smtClean="0"/>
              <a:t> </a:t>
            </a:r>
            <a:r>
              <a:rPr lang="ru-RU" dirty="0" err="1" smtClean="0"/>
              <a:t>сторінки</a:t>
            </a:r>
            <a:r>
              <a:rPr lang="ru-RU" dirty="0" smtClean="0"/>
              <a:t>, </a:t>
            </a:r>
            <a:r>
              <a:rPr lang="ru-RU" dirty="0" err="1" smtClean="0"/>
              <a:t>відомо</a:t>
            </a:r>
            <a:r>
              <a:rPr lang="ru-RU" dirty="0" smtClean="0"/>
              <a:t>, </a:t>
            </a:r>
            <a:r>
              <a:rPr lang="ru-RU" dirty="0" err="1" smtClean="0"/>
              <a:t>відкривається</a:t>
            </a:r>
            <a:r>
              <a:rPr lang="ru-RU" dirty="0" smtClean="0"/>
              <a:t>  </a:t>
            </a:r>
            <a:r>
              <a:rPr lang="ru-RU" dirty="0" err="1" smtClean="0"/>
              <a:t>інформаційний</a:t>
            </a:r>
            <a:r>
              <a:rPr lang="ru-RU" baseline="0" dirty="0" smtClean="0"/>
              <a:t> ресурс.</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12</a:t>
            </a:fld>
            <a:endParaRPr lang="uk-UA"/>
          </a:p>
        </p:txBody>
      </p:sp>
    </p:spTree>
    <p:extLst>
      <p:ext uri="{BB962C8B-B14F-4D97-AF65-F5344CB8AC3E}">
        <p14:creationId xmlns:p14="http://schemas.microsoft.com/office/powerpoint/2010/main" val="302299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aseline="0" dirty="0" smtClean="0"/>
              <a:t>Отримавши сформовані статистичні дані ресурсів, їх можна експортувати, вибравши у спливаючому вікні один із запропонованих форматів.</a:t>
            </a:r>
          </a:p>
        </p:txBody>
      </p:sp>
      <p:sp>
        <p:nvSpPr>
          <p:cNvPr id="4" name="Номер слайда 3"/>
          <p:cNvSpPr>
            <a:spLocks noGrp="1"/>
          </p:cNvSpPr>
          <p:nvPr>
            <p:ph type="sldNum" sz="quarter" idx="10"/>
          </p:nvPr>
        </p:nvSpPr>
        <p:spPr/>
        <p:txBody>
          <a:bodyPr/>
          <a:lstStyle/>
          <a:p>
            <a:fld id="{38610F6D-9410-40A2-AEF7-EF796E894318}" type="slidenum">
              <a:rPr lang="uk-UA" smtClean="0"/>
              <a:t>13</a:t>
            </a:fld>
            <a:endParaRPr lang="uk-UA"/>
          </a:p>
        </p:txBody>
      </p:sp>
    </p:spTree>
    <p:extLst>
      <p:ext uri="{BB962C8B-B14F-4D97-AF65-F5344CB8AC3E}">
        <p14:creationId xmlns:p14="http://schemas.microsoft.com/office/powerpoint/2010/main" val="557585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Стислий</a:t>
            </a:r>
            <a:r>
              <a:rPr lang="ru-RU" dirty="0" smtClean="0"/>
              <a:t> </a:t>
            </a:r>
            <a:r>
              <a:rPr lang="ru-RU" dirty="0" err="1" smtClean="0"/>
              <a:t>опис</a:t>
            </a:r>
            <a:r>
              <a:rPr lang="ru-RU" dirty="0" smtClean="0"/>
              <a:t> </a:t>
            </a:r>
            <a:r>
              <a:rPr lang="ru-RU" dirty="0" err="1" smtClean="0"/>
              <a:t>форматів</a:t>
            </a:r>
            <a:r>
              <a:rPr lang="ru-RU" dirty="0" smtClean="0"/>
              <a:t>, </a:t>
            </a:r>
            <a:r>
              <a:rPr lang="ru-RU" dirty="0" err="1" smtClean="0"/>
              <a:t>які</a:t>
            </a:r>
            <a:r>
              <a:rPr lang="ru-RU" dirty="0" smtClean="0"/>
              <a:t> </a:t>
            </a:r>
            <a:r>
              <a:rPr lang="ru-RU" dirty="0" err="1" smtClean="0"/>
              <a:t>використовуються</a:t>
            </a:r>
            <a:r>
              <a:rPr lang="ru-RU" dirty="0" smtClean="0"/>
              <a:t> для </a:t>
            </a:r>
            <a:r>
              <a:rPr lang="ru-RU" dirty="0" err="1" smtClean="0"/>
              <a:t>обробки</a:t>
            </a:r>
            <a:r>
              <a:rPr lang="ru-RU" dirty="0" smtClean="0"/>
              <a:t> статистики</a:t>
            </a:r>
            <a:endParaRPr lang="uk-UA" dirty="0" smtClean="0"/>
          </a:p>
          <a:p>
            <a:r>
              <a:rPr lang="en-US" dirty="0" smtClean="0"/>
              <a:t>XML (Extensible Markup Language) </a:t>
            </a:r>
            <a:r>
              <a:rPr lang="uk-UA" dirty="0" smtClean="0"/>
              <a:t>є мовою розмітки, яка визначає набір правил для кодування документів у форматі, який підходить одночасно для читання людиною і машиною. Вона призначена для обміну даними між різними комп'ютерними програмами, зокрема, через Інтернет.</a:t>
            </a:r>
          </a:p>
          <a:p>
            <a:r>
              <a:rPr lang="en-US" dirty="0" smtClean="0"/>
              <a:t>JSON (Java Script Object Notation) – </a:t>
            </a:r>
            <a:r>
              <a:rPr lang="uk-UA" dirty="0" smtClean="0"/>
              <a:t>це легкий формат обміну даними між комп'ютерами. </a:t>
            </a:r>
            <a:r>
              <a:rPr lang="en-US" dirty="0" smtClean="0"/>
              <a:t>JSON </a:t>
            </a:r>
            <a:r>
              <a:rPr lang="uk-UA" dirty="0" smtClean="0"/>
              <a:t>базується на тексті та може бути легко прочитаний. Перевагою </a:t>
            </a:r>
            <a:r>
              <a:rPr lang="en-US" dirty="0" smtClean="0"/>
              <a:t>JSON </a:t>
            </a:r>
            <a:r>
              <a:rPr lang="uk-UA" dirty="0" smtClean="0"/>
              <a:t>перед </a:t>
            </a:r>
            <a:r>
              <a:rPr lang="en-US" dirty="0" smtClean="0"/>
              <a:t>XML </a:t>
            </a:r>
            <a:r>
              <a:rPr lang="uk-UA" dirty="0" smtClean="0"/>
              <a:t>є те, що він спрощує складні структури, займає менше місця і напряму інтерпретується за допомогою </a:t>
            </a:r>
            <a:r>
              <a:rPr lang="en-US" dirty="0" smtClean="0"/>
              <a:t>Java Script </a:t>
            </a:r>
            <a:r>
              <a:rPr lang="uk-UA" dirty="0" smtClean="0"/>
              <a:t>в об’єкти.</a:t>
            </a:r>
          </a:p>
          <a:p>
            <a:r>
              <a:rPr lang="en-US" dirty="0" smtClean="0"/>
              <a:t>CSV (</a:t>
            </a:r>
            <a:r>
              <a:rPr lang="uk-UA" dirty="0" smtClean="0"/>
              <a:t>С</a:t>
            </a:r>
            <a:r>
              <a:rPr lang="en-US" dirty="0" err="1" smtClean="0"/>
              <a:t>omma</a:t>
            </a:r>
            <a:r>
              <a:rPr lang="en-US" dirty="0" smtClean="0"/>
              <a:t>-separated values) – </a:t>
            </a:r>
            <a:r>
              <a:rPr lang="uk-UA" dirty="0" smtClean="0"/>
              <a:t>формат, який використовується для перенесення даних між базами даних та програмами — редакторами електронних таблиць.</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14</a:t>
            </a:fld>
            <a:endParaRPr lang="uk-UA"/>
          </a:p>
        </p:txBody>
      </p:sp>
    </p:spTree>
    <p:extLst>
      <p:ext uri="{BB962C8B-B14F-4D97-AF65-F5344CB8AC3E}">
        <p14:creationId xmlns:p14="http://schemas.microsoft.com/office/powerpoint/2010/main" val="113223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Фрагмент </a:t>
            </a:r>
            <a:r>
              <a:rPr lang="ru-RU" dirty="0" err="1" smtClean="0"/>
              <a:t>експорту</a:t>
            </a:r>
            <a:r>
              <a:rPr lang="ru-RU" dirty="0" smtClean="0"/>
              <a:t> </a:t>
            </a:r>
            <a:r>
              <a:rPr lang="ru-RU" dirty="0" err="1" smtClean="0"/>
              <a:t>діаграми</a:t>
            </a:r>
            <a:r>
              <a:rPr lang="ru-RU" dirty="0" smtClean="0"/>
              <a:t> статистики з </a:t>
            </a:r>
            <a:r>
              <a:rPr lang="ru-RU" dirty="0" err="1" smtClean="0"/>
              <a:t>використанням</a:t>
            </a:r>
            <a:r>
              <a:rPr lang="ru-RU" dirty="0" smtClean="0"/>
              <a:t> формату XML</a:t>
            </a:r>
          </a:p>
          <a:p>
            <a:r>
              <a:rPr lang="ru-RU" dirty="0" err="1" smtClean="0"/>
              <a:t>Експортований</a:t>
            </a:r>
            <a:r>
              <a:rPr lang="ru-RU" dirty="0" smtClean="0"/>
              <a:t> список буде представлений в </a:t>
            </a:r>
            <a:r>
              <a:rPr lang="ru-RU" dirty="0" err="1" smtClean="0"/>
              <a:t>окремому</a:t>
            </a:r>
            <a:r>
              <a:rPr lang="ru-RU" dirty="0" smtClean="0"/>
              <a:t> </a:t>
            </a:r>
            <a:r>
              <a:rPr lang="ru-RU" dirty="0" err="1" smtClean="0"/>
              <a:t>вікні</a:t>
            </a:r>
            <a:r>
              <a:rPr lang="ru-RU" dirty="0" smtClean="0"/>
              <a:t>. </a:t>
            </a:r>
            <a:r>
              <a:rPr lang="ru-RU" dirty="0" err="1" smtClean="0"/>
              <a:t>Можна</a:t>
            </a:r>
            <a:r>
              <a:rPr lang="ru-RU" dirty="0" smtClean="0"/>
              <a:t> </a:t>
            </a:r>
            <a:r>
              <a:rPr lang="ru-RU" dirty="0" err="1" smtClean="0"/>
              <a:t>експортувати</a:t>
            </a:r>
            <a:r>
              <a:rPr lang="ru-RU" dirty="0" smtClean="0"/>
              <a:t>: </a:t>
            </a:r>
          </a:p>
          <a:p>
            <a:r>
              <a:rPr lang="uk-UA" dirty="0" smtClean="0"/>
              <a:t>- Діаграму залежності кількості ресурсів щомісячного завантаження, повнотекстових інформаційних ресурсів</a:t>
            </a:r>
            <a:r>
              <a:rPr lang="ru-RU"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 Рейтинг ресурсів за кількістю завантажень та Рейтинг авторів за кількістю завантажень.</a:t>
            </a:r>
          </a:p>
          <a:p>
            <a:endParaRPr lang="ru-RU" dirty="0" smtClean="0"/>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15</a:t>
            </a:fld>
            <a:endParaRPr lang="uk-UA"/>
          </a:p>
        </p:txBody>
      </p:sp>
    </p:spTree>
    <p:extLst>
      <p:ext uri="{BB962C8B-B14F-4D97-AF65-F5344CB8AC3E}">
        <p14:creationId xmlns:p14="http://schemas.microsoft.com/office/powerpoint/2010/main" val="273071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err="1" smtClean="0"/>
              <a:t>Розглянемо</a:t>
            </a:r>
            <a:r>
              <a:rPr lang="ru-RU" sz="1200" dirty="0" smtClean="0"/>
              <a:t> </a:t>
            </a:r>
            <a:r>
              <a:rPr lang="ru-RU" sz="1200" dirty="0" err="1" smtClean="0"/>
              <a:t>Види</a:t>
            </a:r>
            <a:r>
              <a:rPr lang="ru-RU" sz="1200" dirty="0" smtClean="0"/>
              <a:t> </a:t>
            </a:r>
            <a:r>
              <a:rPr lang="ru-RU" sz="1200" dirty="0" err="1" smtClean="0"/>
              <a:t>фільтрів</a:t>
            </a:r>
            <a:r>
              <a:rPr lang="ru-RU" sz="1200" dirty="0" smtClean="0"/>
              <a:t> статистики. Для </a:t>
            </a:r>
            <a:r>
              <a:rPr lang="ru-RU" sz="1200" dirty="0" err="1" smtClean="0"/>
              <a:t>цього</a:t>
            </a:r>
            <a:r>
              <a:rPr lang="ru-RU" sz="1200" dirty="0" smtClean="0"/>
              <a:t> </a:t>
            </a:r>
            <a:r>
              <a:rPr lang="ru-RU" sz="1200" dirty="0" err="1" smtClean="0"/>
              <a:t>потрібно</a:t>
            </a:r>
            <a:r>
              <a:rPr lang="ru-RU" sz="1200" baseline="0" dirty="0" smtClean="0"/>
              <a:t> </a:t>
            </a:r>
            <a:r>
              <a:rPr lang="ru-RU" sz="1200" baseline="0" dirty="0" err="1" smtClean="0"/>
              <a:t>відкрити</a:t>
            </a:r>
            <a:r>
              <a:rPr lang="ru-RU" sz="1200" baseline="0" dirty="0" smtClean="0"/>
              <a:t> </a:t>
            </a:r>
            <a:r>
              <a:rPr lang="ru-RU" sz="1200" baseline="0" dirty="0" err="1" smtClean="0"/>
              <a:t>вкладку«Оберіть</a:t>
            </a:r>
            <a:r>
              <a:rPr lang="ru-RU" sz="1200" baseline="0" dirty="0" smtClean="0"/>
              <a:t> </a:t>
            </a:r>
            <a:r>
              <a:rPr lang="ru-RU" sz="1200" baseline="0" dirty="0" err="1" smtClean="0"/>
              <a:t>звіт</a:t>
            </a:r>
            <a:r>
              <a:rPr lang="ru-RU" sz="1200" baseline="0" dirty="0" smtClean="0"/>
              <a:t> за»</a:t>
            </a:r>
            <a:r>
              <a:rPr lang="ru-RU" sz="1200" dirty="0" smtClean="0"/>
              <a:t>  і </a:t>
            </a:r>
            <a:r>
              <a:rPr lang="ru-RU" sz="1200" dirty="0" err="1" smtClean="0"/>
              <a:t>вибрати</a:t>
            </a:r>
            <a:r>
              <a:rPr lang="ru-RU" sz="1200" dirty="0" smtClean="0"/>
              <a:t> </a:t>
            </a:r>
            <a:r>
              <a:rPr lang="ru-RU" sz="1200" dirty="0" err="1" smtClean="0"/>
              <a:t>із</a:t>
            </a:r>
            <a:r>
              <a:rPr lang="ru-RU" sz="1200" baseline="0" dirty="0" smtClean="0"/>
              <a:t> </a:t>
            </a:r>
            <a:r>
              <a:rPr lang="ru-RU" sz="1200" baseline="0" dirty="0" err="1" smtClean="0"/>
              <a:t>запропонованого</a:t>
            </a:r>
            <a:r>
              <a:rPr lang="ru-RU" sz="1200" baseline="0" dirty="0" smtClean="0"/>
              <a:t> списку </a:t>
            </a:r>
            <a:r>
              <a:rPr lang="ru-RU" sz="1200" dirty="0" smtClean="0"/>
              <a:t>:</a:t>
            </a:r>
          </a:p>
          <a:p>
            <a:r>
              <a:rPr lang="uk-UA" dirty="0" smtClean="0"/>
              <a:t>За Автором </a:t>
            </a:r>
          </a:p>
          <a:p>
            <a:r>
              <a:rPr lang="uk-UA" dirty="0" smtClean="0"/>
              <a:t>за Науковою темою </a:t>
            </a:r>
          </a:p>
          <a:p>
            <a:r>
              <a:rPr lang="uk-UA" dirty="0" smtClean="0"/>
              <a:t>за Класифікатором </a:t>
            </a:r>
          </a:p>
          <a:p>
            <a:r>
              <a:rPr lang="uk-UA" dirty="0" smtClean="0"/>
              <a:t>за Науковою установою </a:t>
            </a:r>
          </a:p>
          <a:p>
            <a:r>
              <a:rPr lang="uk-UA" dirty="0" smtClean="0"/>
              <a:t>за Типом ресурсу </a:t>
            </a:r>
          </a:p>
          <a:p>
            <a:r>
              <a:rPr lang="uk-UA" dirty="0" smtClean="0"/>
              <a:t>за номером ресурсу</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16</a:t>
            </a:fld>
            <a:endParaRPr lang="uk-UA"/>
          </a:p>
        </p:txBody>
      </p:sp>
    </p:spTree>
    <p:extLst>
      <p:ext uri="{BB962C8B-B14F-4D97-AF65-F5344CB8AC3E}">
        <p14:creationId xmlns:p14="http://schemas.microsoft.com/office/powerpoint/2010/main" val="35189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Зауважимо, для того щоб статистика ЕБ працювала </a:t>
            </a:r>
            <a:r>
              <a:rPr lang="uk-UA" dirty="0" err="1" smtClean="0"/>
              <a:t>коректно</a:t>
            </a:r>
            <a:r>
              <a:rPr lang="uk-UA" baseline="0" dirty="0" smtClean="0"/>
              <a:t> за кожним автором </a:t>
            </a:r>
            <a:r>
              <a:rPr lang="uk-UA" baseline="0" dirty="0" err="1" smtClean="0"/>
              <a:t>інф</a:t>
            </a:r>
            <a:r>
              <a:rPr lang="uk-UA" baseline="0" dirty="0" smtClean="0"/>
              <a:t>. ресурсу, потрібно заповнити всі поля «Автор». А саме, якщо у сховищі ЕБ вже існують ресурси даного автора, тоді потрібно вказувати у поля «Автор» саме ті дані, які ідентифікує система ЕБ, тобто так як </a:t>
            </a:r>
            <a:r>
              <a:rPr lang="uk-UA" baseline="0" dirty="0" err="1" smtClean="0"/>
              <a:t>зареєстрован</a:t>
            </a:r>
            <a:r>
              <a:rPr lang="uk-UA" baseline="0" dirty="0" smtClean="0"/>
              <a:t> автор  ресурсу в ЕБ. </a:t>
            </a:r>
            <a:r>
              <a:rPr lang="uk-UA" baseline="0" dirty="0" err="1" smtClean="0"/>
              <a:t>Обов</a:t>
            </a:r>
            <a:r>
              <a:rPr lang="en-US" baseline="0" dirty="0" smtClean="0"/>
              <a:t>’</a:t>
            </a:r>
            <a:r>
              <a:rPr lang="uk-UA" baseline="0" dirty="0" err="1" smtClean="0"/>
              <a:t>язково</a:t>
            </a:r>
            <a:r>
              <a:rPr lang="uk-UA" baseline="0" dirty="0" smtClean="0"/>
              <a:t>  вказати адресу електронно пошти автора.</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17</a:t>
            </a:fld>
            <a:endParaRPr lang="uk-UA"/>
          </a:p>
        </p:txBody>
      </p:sp>
    </p:spTree>
    <p:extLst>
      <p:ext uri="{BB962C8B-B14F-4D97-AF65-F5344CB8AC3E}">
        <p14:creationId xmlns:p14="http://schemas.microsoft.com/office/powerpoint/2010/main" val="107204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Статистика за Автором</a:t>
            </a:r>
          </a:p>
          <a:p>
            <a:r>
              <a:rPr lang="uk-UA" dirty="0" smtClean="0"/>
              <a:t>Якщо вибрати звіт за Автором за останні 6 місяців, тоді на діаграмі відобразиться кількість завантажень </a:t>
            </a:r>
            <a:r>
              <a:rPr lang="uk-UA" dirty="0" err="1" smtClean="0"/>
              <a:t>інф</a:t>
            </a:r>
            <a:r>
              <a:rPr lang="uk-UA" dirty="0" smtClean="0"/>
              <a:t>. ресурсів щомісяця, введеного автора, починаючи з травня 2015 р. по листопад 2015 р. Показано кількість завантажень даного автора - 86, кількість збігів (процитовано) – 154, і Рейтинг ресурсів за кількістю завантажень і кількість скачувань кожного </a:t>
            </a:r>
            <a:r>
              <a:rPr lang="uk-UA" dirty="0" err="1" smtClean="0"/>
              <a:t>інф</a:t>
            </a:r>
            <a:r>
              <a:rPr lang="uk-UA" dirty="0" smtClean="0"/>
              <a:t>. ресурсу. Для того, щоб відкрити один з найпопулярніших ресурсів, необхідно натиснути по назві.</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18</a:t>
            </a:fld>
            <a:endParaRPr lang="uk-UA"/>
          </a:p>
        </p:txBody>
      </p:sp>
    </p:spTree>
    <p:extLst>
      <p:ext uri="{BB962C8B-B14F-4D97-AF65-F5344CB8AC3E}">
        <p14:creationId xmlns:p14="http://schemas.microsoft.com/office/powerpoint/2010/main" val="2166109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Можна сформувати звіт за Науковою темою, наприклад, «Науково-методичне забезпечення навчання дошкільників з порушеннями психофізичного розвитку різних вікових груп» за один день. Для цього потрібно вибрати  у вкладці «Оберіть звіт за» Науковою темою, досліджувану наукову тему, а у вкладці «Вкажіть термін звіту» у полі «Дата початку» вибрати або написати через </a:t>
            </a:r>
            <a:r>
              <a:rPr lang="uk-UA" dirty="0" err="1" smtClean="0"/>
              <a:t>слеш</a:t>
            </a:r>
            <a:r>
              <a:rPr lang="uk-UA" dirty="0" smtClean="0"/>
              <a:t> дату звіту.</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19</a:t>
            </a:fld>
            <a:endParaRPr lang="uk-UA"/>
          </a:p>
        </p:txBody>
      </p:sp>
    </p:spTree>
    <p:extLst>
      <p:ext uri="{BB962C8B-B14F-4D97-AF65-F5344CB8AC3E}">
        <p14:creationId xmlns:p14="http://schemas.microsoft.com/office/powerpoint/2010/main" val="3549783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Основні</a:t>
            </a:r>
            <a:r>
              <a:rPr lang="ru-RU" dirty="0" smtClean="0"/>
              <a:t> </a:t>
            </a:r>
            <a:r>
              <a:rPr lang="ru-RU" dirty="0" err="1" smtClean="0"/>
              <a:t>поняття</a:t>
            </a:r>
            <a:r>
              <a:rPr lang="ru-RU" dirty="0" smtClean="0"/>
              <a:t> та </a:t>
            </a:r>
            <a:r>
              <a:rPr lang="ru-RU" dirty="0" err="1" smtClean="0"/>
              <a:t>джерела</a:t>
            </a:r>
            <a:r>
              <a:rPr lang="ru-RU" dirty="0" smtClean="0"/>
              <a:t> статистики:</a:t>
            </a:r>
          </a:p>
          <a:p>
            <a:r>
              <a:rPr lang="uk-UA" dirty="0" smtClean="0"/>
              <a:t>1. Відвідування - прихід на сайт ЕБ користувача.</a:t>
            </a:r>
          </a:p>
          <a:p>
            <a:r>
              <a:rPr lang="uk-UA" dirty="0" smtClean="0"/>
              <a:t>2. Одиниці обліку:</a:t>
            </a:r>
          </a:p>
          <a:p>
            <a:r>
              <a:rPr lang="uk-UA" dirty="0" smtClean="0"/>
              <a:t>- Кількість унікальних користувачів</a:t>
            </a:r>
          </a:p>
          <a:p>
            <a:r>
              <a:rPr lang="uk-UA" dirty="0" smtClean="0"/>
              <a:t>- Кількість завантажень повнотекстових ресурсів </a:t>
            </a:r>
          </a:p>
          <a:p>
            <a:pPr marL="171450" indent="-171450">
              <a:buFontTx/>
              <a:buChar char="-"/>
            </a:pPr>
            <a:r>
              <a:rPr lang="uk-UA" dirty="0" smtClean="0"/>
              <a:t>Вибірки з врахування </a:t>
            </a:r>
            <a:r>
              <a:rPr lang="uk-UA" dirty="0" err="1" smtClean="0"/>
              <a:t>групувань</a:t>
            </a:r>
            <a:r>
              <a:rPr lang="uk-UA" dirty="0" smtClean="0"/>
              <a:t> та фільтрів по метаданим</a:t>
            </a:r>
          </a:p>
          <a:p>
            <a:pPr marL="171450" indent="-171450">
              <a:buFontTx/>
              <a:buChar char="-"/>
            </a:pPr>
            <a:endParaRPr lang="uk-UA" dirty="0" smtClean="0"/>
          </a:p>
          <a:p>
            <a:pPr marL="0" indent="0">
              <a:buFontTx/>
              <a:buNone/>
            </a:pPr>
            <a:r>
              <a:rPr lang="ru-RU" dirty="0" smtClean="0"/>
              <a:t>ЕБ </a:t>
            </a:r>
            <a:r>
              <a:rPr lang="ru-RU" dirty="0" err="1" smtClean="0"/>
              <a:t>містить</a:t>
            </a:r>
            <a:r>
              <a:rPr lang="ru-RU" dirty="0" smtClean="0"/>
              <a:t> </a:t>
            </a:r>
            <a:r>
              <a:rPr lang="ru-RU" dirty="0" err="1" smtClean="0"/>
              <a:t>актуальну</a:t>
            </a:r>
            <a:r>
              <a:rPr lang="ru-RU" dirty="0" smtClean="0"/>
              <a:t> </a:t>
            </a:r>
            <a:r>
              <a:rPr lang="ru-RU" dirty="0" err="1" smtClean="0"/>
              <a:t>статичну</a:t>
            </a:r>
            <a:r>
              <a:rPr lang="ru-RU" dirty="0" smtClean="0"/>
              <a:t> </a:t>
            </a:r>
            <a:r>
              <a:rPr lang="ru-RU" dirty="0" err="1" smtClean="0"/>
              <a:t>інформацію</a:t>
            </a:r>
            <a:r>
              <a:rPr lang="ru-RU" dirty="0" smtClean="0"/>
              <a:t> </a:t>
            </a:r>
            <a:r>
              <a:rPr lang="ru-RU" dirty="0" err="1" smtClean="0"/>
              <a:t>стосовно</a:t>
            </a:r>
            <a:r>
              <a:rPr lang="ru-RU" dirty="0" smtClean="0"/>
              <a:t> </a:t>
            </a:r>
            <a:r>
              <a:rPr lang="ru-RU" dirty="0" err="1" smtClean="0"/>
              <a:t>власного</a:t>
            </a:r>
            <a:r>
              <a:rPr lang="ru-RU" dirty="0" smtClean="0"/>
              <a:t> </a:t>
            </a:r>
            <a:r>
              <a:rPr lang="ru-RU" dirty="0" err="1" smtClean="0"/>
              <a:t>функціонування</a:t>
            </a:r>
            <a:r>
              <a:rPr lang="ru-RU" dirty="0" smtClean="0"/>
              <a:t>:</a:t>
            </a:r>
          </a:p>
          <a:p>
            <a:pPr marL="171450" indent="-171450">
              <a:buFontTx/>
              <a:buChar char="-"/>
            </a:pPr>
            <a:r>
              <a:rPr lang="ru-RU" dirty="0" err="1" smtClean="0"/>
              <a:t>загальні</a:t>
            </a:r>
            <a:r>
              <a:rPr lang="ru-RU" dirty="0" smtClean="0"/>
              <a:t> </a:t>
            </a:r>
            <a:r>
              <a:rPr lang="ru-RU" dirty="0" err="1" smtClean="0"/>
              <a:t>статистичні</a:t>
            </a:r>
            <a:r>
              <a:rPr lang="ru-RU" dirty="0" smtClean="0"/>
              <a:t> </a:t>
            </a:r>
            <a:r>
              <a:rPr lang="ru-RU" dirty="0" err="1" smtClean="0"/>
              <a:t>дані</a:t>
            </a:r>
            <a:r>
              <a:rPr lang="ru-RU" dirty="0" smtClean="0"/>
              <a:t> </a:t>
            </a:r>
            <a:r>
              <a:rPr lang="ru-RU" dirty="0" err="1" smtClean="0"/>
              <a:t>щодо</a:t>
            </a:r>
            <a:r>
              <a:rPr lang="ru-RU" dirty="0" smtClean="0"/>
              <a:t> </a:t>
            </a:r>
            <a:r>
              <a:rPr lang="ru-RU" dirty="0" err="1" smtClean="0"/>
              <a:t>депозитів</a:t>
            </a:r>
            <a:r>
              <a:rPr lang="ru-RU" dirty="0" smtClean="0"/>
              <a:t> ЕБ</a:t>
            </a:r>
          </a:p>
          <a:p>
            <a:pPr marL="171450" indent="-171450">
              <a:buFontTx/>
              <a:buChar char="-"/>
            </a:pPr>
            <a:r>
              <a:rPr lang="ru-RU" dirty="0" smtClean="0"/>
              <a:t>статистика по </a:t>
            </a:r>
            <a:r>
              <a:rPr lang="ru-RU" dirty="0" err="1" smtClean="0"/>
              <a:t>користувачах</a:t>
            </a:r>
            <a:r>
              <a:rPr lang="ru-RU" dirty="0" smtClean="0"/>
              <a:t> </a:t>
            </a:r>
          </a:p>
          <a:p>
            <a:pPr marL="171450" indent="-171450">
              <a:buFontTx/>
              <a:buChar char="-"/>
            </a:pPr>
            <a:r>
              <a:rPr lang="ru-RU" dirty="0" smtClean="0"/>
              <a:t>статистика по </a:t>
            </a:r>
            <a:r>
              <a:rPr lang="ru-RU" dirty="0" err="1" smtClean="0"/>
              <a:t>завантаженню</a:t>
            </a:r>
            <a:r>
              <a:rPr lang="ru-RU" dirty="0" smtClean="0"/>
              <a:t> </a:t>
            </a:r>
            <a:r>
              <a:rPr lang="ru-RU" dirty="0" err="1" smtClean="0"/>
              <a:t>депозитів</a:t>
            </a:r>
            <a:endParaRPr lang="ru-RU" dirty="0" smtClean="0"/>
          </a:p>
          <a:p>
            <a:pPr marL="171450" indent="-171450">
              <a:buFontTx/>
              <a:buChar char="-"/>
            </a:pPr>
            <a:r>
              <a:rPr lang="ru-RU" dirty="0" err="1" smtClean="0"/>
              <a:t>персональна</a:t>
            </a:r>
            <a:r>
              <a:rPr lang="ru-RU" dirty="0" smtClean="0"/>
              <a:t> статистика </a:t>
            </a:r>
            <a:r>
              <a:rPr lang="ru-RU" dirty="0" err="1" smtClean="0"/>
              <a:t>стосовно</a:t>
            </a:r>
            <a:r>
              <a:rPr lang="ru-RU" dirty="0" smtClean="0"/>
              <a:t> кожного </a:t>
            </a:r>
            <a:r>
              <a:rPr lang="ru-RU" dirty="0" err="1" smtClean="0"/>
              <a:t>користувача</a:t>
            </a:r>
            <a:r>
              <a:rPr lang="ru-RU" dirty="0" smtClean="0"/>
              <a:t> </a:t>
            </a:r>
          </a:p>
          <a:p>
            <a:pPr marL="171450" indent="-171450">
              <a:buFontTx/>
              <a:buChar char="-"/>
            </a:pPr>
            <a:r>
              <a:rPr lang="ru-RU" dirty="0" smtClean="0"/>
              <a:t>статистика </a:t>
            </a:r>
            <a:r>
              <a:rPr lang="ru-RU" dirty="0" err="1" smtClean="0"/>
              <a:t>ефективності</a:t>
            </a:r>
            <a:r>
              <a:rPr lang="ru-RU" dirty="0" smtClean="0"/>
              <a:t> </a:t>
            </a:r>
            <a:r>
              <a:rPr lang="ru-RU" dirty="0" err="1" smtClean="0"/>
              <a:t>функціонування</a:t>
            </a:r>
            <a:r>
              <a:rPr lang="ru-RU" dirty="0" smtClean="0"/>
              <a:t> </a:t>
            </a:r>
            <a:r>
              <a:rPr lang="ru-RU" dirty="0" err="1" smtClean="0"/>
              <a:t>системи</a:t>
            </a:r>
            <a:r>
              <a:rPr lang="ru-RU" dirty="0" smtClean="0"/>
              <a:t> </a:t>
            </a:r>
          </a:p>
          <a:p>
            <a:pPr marL="171450" indent="-171450">
              <a:buFontTx/>
              <a:buChar char="-"/>
            </a:pPr>
            <a:endParaRPr lang="uk-UA" dirty="0" smtClean="0"/>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a:t>
            </a:fld>
            <a:endParaRPr lang="uk-UA"/>
          </a:p>
        </p:txBody>
      </p:sp>
    </p:spTree>
    <p:extLst>
      <p:ext uri="{BB962C8B-B14F-4D97-AF65-F5344CB8AC3E}">
        <p14:creationId xmlns:p14="http://schemas.microsoft.com/office/powerpoint/2010/main" val="1086075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20</a:t>
            </a:fld>
            <a:endParaRPr lang="uk-UA"/>
          </a:p>
        </p:txBody>
      </p:sp>
    </p:spTree>
    <p:extLst>
      <p:ext uri="{BB962C8B-B14F-4D97-AF65-F5344CB8AC3E}">
        <p14:creationId xmlns:p14="http://schemas.microsoft.com/office/powerpoint/2010/main" val="2552841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Якщо потрібно порівняти  кількість завантажень по роках установи</a:t>
            </a:r>
            <a:r>
              <a:rPr lang="uk-UA" baseline="0" dirty="0" smtClean="0"/>
              <a:t> або відділу </a:t>
            </a:r>
            <a:r>
              <a:rPr lang="uk-UA" dirty="0" smtClean="0"/>
              <a:t>на діаграмах, тоді потрібно вибрати в</a:t>
            </a:r>
            <a:r>
              <a:rPr lang="uk-UA" baseline="0" dirty="0" smtClean="0"/>
              <a:t> у вкладці «Оберіть звіт за» «</a:t>
            </a:r>
            <a:r>
              <a:rPr lang="ru-RU" dirty="0" err="1" smtClean="0"/>
              <a:t>Установою</a:t>
            </a:r>
            <a:r>
              <a:rPr lang="ru-RU" dirty="0" smtClean="0"/>
              <a:t> </a:t>
            </a:r>
            <a:r>
              <a:rPr lang="ru-RU" dirty="0" err="1" smtClean="0"/>
              <a:t>чи</a:t>
            </a:r>
            <a:r>
              <a:rPr lang="ru-RU" dirty="0" smtClean="0"/>
              <a:t> </a:t>
            </a:r>
            <a:r>
              <a:rPr lang="ru-RU" dirty="0" err="1" smtClean="0"/>
              <a:t>її</a:t>
            </a:r>
            <a:r>
              <a:rPr lang="ru-RU" dirty="0" smtClean="0"/>
              <a:t> </a:t>
            </a:r>
            <a:r>
              <a:rPr lang="ru-RU" dirty="0" err="1" smtClean="0"/>
              <a:t>підрозділом</a:t>
            </a:r>
            <a:r>
              <a:rPr lang="ru-RU" dirty="0" smtClean="0"/>
              <a:t>» </a:t>
            </a:r>
            <a:r>
              <a:rPr lang="ru-RU" dirty="0" err="1" smtClean="0"/>
              <a:t>установу</a:t>
            </a:r>
            <a:r>
              <a:rPr lang="ru-RU" dirty="0" smtClean="0"/>
              <a:t>, а у </a:t>
            </a:r>
            <a:r>
              <a:rPr lang="ru-RU" dirty="0" err="1" smtClean="0"/>
              <a:t>вкладці</a:t>
            </a:r>
            <a:r>
              <a:rPr lang="ru-RU" dirty="0" smtClean="0"/>
              <a:t> «</a:t>
            </a:r>
            <a:r>
              <a:rPr lang="ru-RU" dirty="0" err="1" smtClean="0"/>
              <a:t>Оберіть</a:t>
            </a:r>
            <a:r>
              <a:rPr lang="ru-RU" dirty="0" smtClean="0"/>
              <a:t> вид </a:t>
            </a:r>
            <a:r>
              <a:rPr lang="ru-RU" dirty="0" err="1" smtClean="0"/>
              <a:t>звіту</a:t>
            </a:r>
            <a:r>
              <a:rPr lang="ru-RU" dirty="0" smtClean="0"/>
              <a:t> » </a:t>
            </a:r>
            <a:r>
              <a:rPr lang="ru-RU" dirty="0" err="1" smtClean="0"/>
              <a:t>вибрати</a:t>
            </a:r>
            <a:r>
              <a:rPr lang="ru-RU" baseline="0" dirty="0" smtClean="0"/>
              <a:t>  у </a:t>
            </a:r>
            <a:r>
              <a:rPr lang="ru-RU" baseline="0" dirty="0" err="1" smtClean="0"/>
              <a:t>полі</a:t>
            </a:r>
            <a:r>
              <a:rPr lang="ru-RU" baseline="0" dirty="0" smtClean="0"/>
              <a:t> «</a:t>
            </a:r>
            <a:r>
              <a:rPr lang="ru-RU" baseline="0" dirty="0" err="1" smtClean="0"/>
              <a:t>Загальні</a:t>
            </a:r>
            <a:r>
              <a:rPr lang="ru-RU" baseline="0" dirty="0" smtClean="0"/>
              <a:t> </a:t>
            </a:r>
            <a:r>
              <a:rPr lang="ru-RU" baseline="0" dirty="0" err="1" smtClean="0"/>
              <a:t>звіти</a:t>
            </a:r>
            <a:r>
              <a:rPr lang="ru-RU" baseline="0" dirty="0" smtClean="0"/>
              <a:t>»: «</a:t>
            </a:r>
            <a:r>
              <a:rPr lang="ru-RU" baseline="0" dirty="0" err="1" smtClean="0"/>
              <a:t>Порівняння</a:t>
            </a:r>
            <a:r>
              <a:rPr lang="ru-RU" baseline="0" dirty="0" smtClean="0"/>
              <a:t> за роками».</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21</a:t>
            </a:fld>
            <a:endParaRPr lang="uk-UA"/>
          </a:p>
        </p:txBody>
      </p:sp>
    </p:spTree>
    <p:extLst>
      <p:ext uri="{BB962C8B-B14F-4D97-AF65-F5344CB8AC3E}">
        <p14:creationId xmlns:p14="http://schemas.microsoft.com/office/powerpoint/2010/main" val="252551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 сторінці</a:t>
            </a:r>
            <a:r>
              <a:rPr lang="uk-UA" baseline="0" dirty="0" smtClean="0"/>
              <a:t> відображається зведений звіт за типом ресурсу Книга. Можна розбити цей звіт на два окремих </a:t>
            </a:r>
            <a:r>
              <a:rPr lang="uk-UA" baseline="0" dirty="0" err="1" smtClean="0"/>
              <a:t>звіта</a:t>
            </a:r>
            <a:r>
              <a:rPr lang="uk-UA" baseline="0" dirty="0" smtClean="0"/>
              <a:t>.</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22</a:t>
            </a:fld>
            <a:endParaRPr lang="uk-UA"/>
          </a:p>
        </p:txBody>
      </p:sp>
    </p:spTree>
    <p:extLst>
      <p:ext uri="{BB962C8B-B14F-4D97-AF65-F5344CB8AC3E}">
        <p14:creationId xmlns:p14="http://schemas.microsoft.com/office/powerpoint/2010/main" val="424544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Для того, щоб сформувати</a:t>
            </a:r>
            <a:r>
              <a:rPr lang="uk-UA" baseline="0" dirty="0" smtClean="0"/>
              <a:t> окремо звіти потрібно у вкладці «</a:t>
            </a:r>
            <a:r>
              <a:rPr lang="uk-UA" baseline="0" dirty="0" err="1" smtClean="0"/>
              <a:t>Оберіь</a:t>
            </a:r>
            <a:r>
              <a:rPr lang="uk-UA" baseline="0" dirty="0" smtClean="0"/>
              <a:t> звіт за» вибрати Типом ресурсу: Книга,  потім після сформованого одного звіту відкрити вкладку «Оберіть вид звіту» вибрати у полі «Основні звіти»: Роботи. Сформувався основний</a:t>
            </a:r>
          </a:p>
          <a:p>
            <a:r>
              <a:rPr lang="uk-UA" baseline="0" dirty="0" smtClean="0"/>
              <a:t> звіт «За типом ресурсу Книга - роботи», де показано назву книги і кількість завантажень.  </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23</a:t>
            </a:fld>
            <a:endParaRPr lang="uk-UA"/>
          </a:p>
        </p:txBody>
      </p:sp>
    </p:spTree>
    <p:extLst>
      <p:ext uri="{BB962C8B-B14F-4D97-AF65-F5344CB8AC3E}">
        <p14:creationId xmlns:p14="http://schemas.microsoft.com/office/powerpoint/2010/main" val="2707004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Для того, щоб сформувати</a:t>
            </a:r>
            <a:r>
              <a:rPr lang="uk-UA" baseline="0" dirty="0" smtClean="0"/>
              <a:t> дані звіти в </a:t>
            </a:r>
            <a:r>
              <a:rPr lang="uk-UA" baseline="0" dirty="0" err="1" smtClean="0"/>
              <a:t>одном</a:t>
            </a:r>
            <a:r>
              <a:rPr lang="uk-UA" baseline="0" dirty="0" smtClean="0"/>
              <a:t> потрібно у вкладці «</a:t>
            </a:r>
            <a:r>
              <a:rPr lang="uk-UA" baseline="0" dirty="0" err="1" smtClean="0"/>
              <a:t>Оберіь</a:t>
            </a:r>
            <a:r>
              <a:rPr lang="uk-UA" baseline="0" dirty="0" smtClean="0"/>
              <a:t> звіт за» вибрати Типом ресурсу: Книга,  потім після сформованого звіту відкрити вкладку «Оберіть вид звіту» вибрати у полі «Основні звіти»: Автори. Сформувався основний  звіт «За типом ресурсу Книга - Автори», де показано назву книги і кількість завантажень за кожним автором ресурсу.  </a:t>
            </a:r>
            <a:endParaRPr lang="ru-RU" dirty="0" smtClean="0"/>
          </a:p>
          <a:p>
            <a:r>
              <a:rPr lang="uk-UA" dirty="0" smtClean="0"/>
              <a:t>Також сформувався ще звіт</a:t>
            </a:r>
            <a:r>
              <a:rPr lang="uk-UA" baseline="0" dirty="0" smtClean="0"/>
              <a:t> Загальний огляд, де видно кількість книг, їх загальна завантаженість, у відсотках кількість повнотекстових книг та скільки з них у вільному доступі.</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24</a:t>
            </a:fld>
            <a:endParaRPr lang="uk-UA"/>
          </a:p>
        </p:txBody>
      </p:sp>
    </p:spTree>
    <p:extLst>
      <p:ext uri="{BB962C8B-B14F-4D97-AF65-F5344CB8AC3E}">
        <p14:creationId xmlns:p14="http://schemas.microsoft.com/office/powerpoint/2010/main" val="754913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Можна побудувати</a:t>
            </a:r>
            <a:r>
              <a:rPr lang="uk-UA" baseline="0" dirty="0" smtClean="0"/>
              <a:t> звіт по інформаційному ресурсу «За Номером ресурсу».  Для цього потрібно скопіювати спочатку номер ресурсу, його шукають на сторінці бібліографічного опису ресурсу. </a:t>
            </a:r>
            <a:r>
              <a:rPr lang="uk-UA" dirty="0" smtClean="0"/>
              <a:t>Номер ресурсу вказується там, де </a:t>
            </a:r>
            <a:r>
              <a:rPr lang="uk-UA" dirty="0" err="1" smtClean="0"/>
              <a:t>вказан</a:t>
            </a:r>
            <a:r>
              <a:rPr lang="uk-UA" dirty="0" smtClean="0"/>
              <a:t> </a:t>
            </a:r>
            <a:r>
              <a:rPr lang="en-US" dirty="0" smtClean="0"/>
              <a:t>URL</a:t>
            </a:r>
            <a:r>
              <a:rPr lang="uk-UA" dirty="0" smtClean="0"/>
              <a:t> або в адресній </a:t>
            </a:r>
            <a:r>
              <a:rPr lang="uk-UA" dirty="0" err="1" smtClean="0"/>
              <a:t>строці</a:t>
            </a:r>
            <a:r>
              <a:rPr lang="uk-UA" dirty="0" smtClean="0"/>
              <a:t> сторінки останніми цифрами, між двома </a:t>
            </a:r>
            <a:r>
              <a:rPr lang="uk-UA" dirty="0" err="1" smtClean="0"/>
              <a:t>слешами</a:t>
            </a:r>
            <a:r>
              <a:rPr lang="uk-UA" dirty="0" smtClean="0"/>
              <a:t>. 2066</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25</a:t>
            </a:fld>
            <a:endParaRPr lang="uk-UA"/>
          </a:p>
        </p:txBody>
      </p:sp>
    </p:spTree>
    <p:extLst>
      <p:ext uri="{BB962C8B-B14F-4D97-AF65-F5344CB8AC3E}">
        <p14:creationId xmlns:p14="http://schemas.microsoft.com/office/powerpoint/2010/main" val="454210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Потім відкрити вкладку</a:t>
            </a:r>
            <a:r>
              <a:rPr lang="uk-UA" baseline="0" dirty="0" smtClean="0"/>
              <a:t> «Оберіть звіт за»: Номером ресурсу, і у поле Номер ресурсу </a:t>
            </a:r>
            <a:r>
              <a:rPr lang="uk-UA" baseline="0" dirty="0" err="1" smtClean="0"/>
              <a:t>внести</a:t>
            </a:r>
            <a:r>
              <a:rPr lang="uk-UA" baseline="0" dirty="0" smtClean="0"/>
              <a:t> щойно скопійований номер, в нашому випадку це номер 2066.  Натиснути символи </a:t>
            </a:r>
            <a:r>
              <a:rPr lang="uk-UA" baseline="0" dirty="0" err="1" smtClean="0"/>
              <a:t>массиву</a:t>
            </a:r>
            <a:r>
              <a:rPr lang="uk-UA" baseline="0" dirty="0" smtClean="0"/>
              <a:t> «</a:t>
            </a:r>
            <a:r>
              <a:rPr lang="en-US" baseline="0" dirty="0" smtClean="0"/>
              <a:t>ARRAY</a:t>
            </a:r>
            <a:r>
              <a:rPr lang="uk-UA" baseline="0" dirty="0" smtClean="0"/>
              <a:t>» і відкриється сторінка звіту «За номером ресурсу 2066».</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26</a:t>
            </a:fld>
            <a:endParaRPr lang="uk-UA"/>
          </a:p>
        </p:txBody>
      </p:sp>
    </p:spTree>
    <p:extLst>
      <p:ext uri="{BB962C8B-B14F-4D97-AF65-F5344CB8AC3E}">
        <p14:creationId xmlns:p14="http://schemas.microsoft.com/office/powerpoint/2010/main" val="1631927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 сторінці збірного звіту «Внесені ресурси» можна дізнатись більш розширені статистичні дані стосовно завантаження депозитів. На діаграмі зображено кількість завантажень по місяцях, червоною лінією позначено середнє статистичне кількості завантажень за цей період. На круговій діаграмі показано у відсотках кількість типів ресурсів, завантажених за цей же період. Більш всього завантажено за цей період статей  і позначено синім кольором. У таблиці показано кількість кожного формату файлів, завантажених за цей період.</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27</a:t>
            </a:fld>
            <a:endParaRPr lang="uk-UA"/>
          </a:p>
        </p:txBody>
      </p:sp>
    </p:spTree>
    <p:extLst>
      <p:ext uri="{BB962C8B-B14F-4D97-AF65-F5344CB8AC3E}">
        <p14:creationId xmlns:p14="http://schemas.microsoft.com/office/powerpoint/2010/main" val="846928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Сторінка</a:t>
            </a:r>
            <a:r>
              <a:rPr lang="ru-RU" dirty="0" smtClean="0"/>
              <a:t> </a:t>
            </a:r>
            <a:r>
              <a:rPr lang="uk-UA" sz="1200" dirty="0" smtClean="0"/>
              <a:t>Збірний звіт «Мапа/Джерела/Браузери»</a:t>
            </a:r>
            <a:endParaRPr lang="ru-RU" dirty="0" smtClean="0"/>
          </a:p>
          <a:p>
            <a:r>
              <a:rPr lang="ru-RU" dirty="0" err="1" smtClean="0"/>
              <a:t>Можна</a:t>
            </a:r>
            <a:r>
              <a:rPr lang="ru-RU" dirty="0" smtClean="0"/>
              <a:t> </a:t>
            </a:r>
            <a:r>
              <a:rPr lang="ru-RU" dirty="0" err="1" smtClean="0"/>
              <a:t>дізнатись</a:t>
            </a:r>
            <a:r>
              <a:rPr lang="ru-RU" dirty="0" smtClean="0"/>
              <a:t> </a:t>
            </a:r>
            <a:r>
              <a:rPr lang="ru-RU" dirty="0" err="1" smtClean="0"/>
              <a:t>розширені</a:t>
            </a:r>
            <a:r>
              <a:rPr lang="ru-RU" dirty="0" smtClean="0"/>
              <a:t> </a:t>
            </a:r>
            <a:r>
              <a:rPr lang="ru-RU" dirty="0" err="1" smtClean="0"/>
              <a:t>статистичні</a:t>
            </a:r>
            <a:r>
              <a:rPr lang="ru-RU" dirty="0" smtClean="0"/>
              <a:t> </a:t>
            </a:r>
            <a:r>
              <a:rPr lang="ru-RU" dirty="0" err="1" smtClean="0"/>
              <a:t>дані</a:t>
            </a:r>
            <a:r>
              <a:rPr lang="ru-RU" dirty="0" smtClean="0"/>
              <a:t> </a:t>
            </a:r>
            <a:r>
              <a:rPr lang="ru-RU" dirty="0" err="1" smtClean="0"/>
              <a:t>запитів</a:t>
            </a:r>
            <a:r>
              <a:rPr lang="ru-RU" dirty="0" smtClean="0"/>
              <a:t>. На </a:t>
            </a:r>
            <a:r>
              <a:rPr lang="ru-RU" dirty="0" err="1" smtClean="0"/>
              <a:t>малюнку</a:t>
            </a:r>
            <a:r>
              <a:rPr lang="ru-RU" dirty="0" smtClean="0"/>
              <a:t> буде </a:t>
            </a:r>
            <a:r>
              <a:rPr lang="ru-RU" dirty="0" err="1" smtClean="0"/>
              <a:t>зображена</a:t>
            </a:r>
            <a:r>
              <a:rPr lang="ru-RU" dirty="0" smtClean="0"/>
              <a:t> карта </a:t>
            </a:r>
            <a:r>
              <a:rPr lang="ru-RU" dirty="0" err="1" smtClean="0"/>
              <a:t>світу</a:t>
            </a:r>
            <a:r>
              <a:rPr lang="ru-RU" dirty="0" smtClean="0"/>
              <a:t> </a:t>
            </a:r>
            <a:r>
              <a:rPr lang="ru-RU" dirty="0" err="1" smtClean="0"/>
              <a:t>походження</a:t>
            </a:r>
            <a:r>
              <a:rPr lang="ru-RU" dirty="0" smtClean="0"/>
              <a:t> </a:t>
            </a:r>
            <a:r>
              <a:rPr lang="ru-RU" dirty="0" err="1" smtClean="0"/>
              <a:t>завантажень</a:t>
            </a:r>
            <a:r>
              <a:rPr lang="ru-RU" dirty="0" smtClean="0"/>
              <a:t>, а зеленим </a:t>
            </a:r>
            <a:r>
              <a:rPr lang="ru-RU" dirty="0" err="1" smtClean="0"/>
              <a:t>кольором</a:t>
            </a:r>
            <a:r>
              <a:rPr lang="ru-RU" dirty="0" smtClean="0"/>
              <a:t> </a:t>
            </a:r>
            <a:r>
              <a:rPr lang="ru-RU" dirty="0" err="1" smtClean="0"/>
              <a:t>позначається</a:t>
            </a:r>
            <a:r>
              <a:rPr lang="ru-RU" dirty="0" smtClean="0"/>
              <a:t> </a:t>
            </a:r>
            <a:r>
              <a:rPr lang="ru-RU" dirty="0" err="1" smtClean="0"/>
              <a:t>країни</a:t>
            </a:r>
            <a:r>
              <a:rPr lang="ru-RU" dirty="0" smtClean="0"/>
              <a:t>, з </a:t>
            </a:r>
            <a:r>
              <a:rPr lang="ru-RU" dirty="0" err="1" smtClean="0"/>
              <a:t>якої</a:t>
            </a:r>
            <a:r>
              <a:rPr lang="ru-RU" dirty="0" smtClean="0"/>
              <a:t> </a:t>
            </a:r>
            <a:r>
              <a:rPr lang="ru-RU" dirty="0" err="1" smtClean="0"/>
              <a:t>було</a:t>
            </a:r>
            <a:r>
              <a:rPr lang="ru-RU" dirty="0" smtClean="0"/>
              <a:t> </a:t>
            </a:r>
            <a:r>
              <a:rPr lang="ru-RU" dirty="0" err="1" smtClean="0"/>
              <a:t>найбільше</a:t>
            </a:r>
            <a:r>
              <a:rPr lang="ru-RU" dirty="0" smtClean="0"/>
              <a:t> </a:t>
            </a:r>
            <a:r>
              <a:rPr lang="ru-RU" dirty="0" err="1" smtClean="0"/>
              <a:t>завантажень</a:t>
            </a:r>
            <a:r>
              <a:rPr lang="ru-RU" dirty="0" smtClean="0"/>
              <a:t> за </a:t>
            </a:r>
            <a:r>
              <a:rPr lang="ru-RU" dirty="0" err="1" smtClean="0"/>
              <a:t>вказаний</a:t>
            </a:r>
            <a:r>
              <a:rPr lang="ru-RU" dirty="0" smtClean="0"/>
              <a:t> </a:t>
            </a:r>
            <a:r>
              <a:rPr lang="ru-RU" dirty="0" err="1" smtClean="0"/>
              <a:t>період</a:t>
            </a:r>
            <a:r>
              <a:rPr lang="ru-RU" dirty="0" smtClean="0"/>
              <a:t> часу. </a:t>
            </a:r>
            <a:r>
              <a:rPr lang="ru-RU" dirty="0" err="1" smtClean="0"/>
              <a:t>Тілесним</a:t>
            </a:r>
            <a:r>
              <a:rPr lang="ru-RU" dirty="0" smtClean="0"/>
              <a:t> </a:t>
            </a:r>
            <a:r>
              <a:rPr lang="ru-RU" dirty="0" err="1" smtClean="0"/>
              <a:t>кольором</a:t>
            </a:r>
            <a:r>
              <a:rPr lang="ru-RU" dirty="0" smtClean="0"/>
              <a:t> </a:t>
            </a:r>
            <a:r>
              <a:rPr lang="ru-RU" dirty="0" err="1" smtClean="0"/>
              <a:t>зображені</a:t>
            </a:r>
            <a:r>
              <a:rPr lang="ru-RU" dirty="0" smtClean="0"/>
              <a:t> </a:t>
            </a:r>
            <a:r>
              <a:rPr lang="ru-RU" dirty="0" err="1" smtClean="0"/>
              <a:t>країни</a:t>
            </a:r>
            <a:r>
              <a:rPr lang="ru-RU" dirty="0" smtClean="0"/>
              <a:t>, </a:t>
            </a:r>
            <a:r>
              <a:rPr lang="ru-RU" dirty="0" err="1" smtClean="0"/>
              <a:t>які</a:t>
            </a:r>
            <a:r>
              <a:rPr lang="ru-RU" dirty="0" smtClean="0"/>
              <a:t> </a:t>
            </a:r>
            <a:r>
              <a:rPr lang="ru-RU" dirty="0" err="1" smtClean="0"/>
              <a:t>теж</a:t>
            </a:r>
            <a:r>
              <a:rPr lang="ru-RU" dirty="0" smtClean="0"/>
              <a:t> </a:t>
            </a:r>
            <a:r>
              <a:rPr lang="ru-RU" dirty="0" err="1" smtClean="0"/>
              <a:t>завантажували</a:t>
            </a:r>
            <a:r>
              <a:rPr lang="ru-RU" dirty="0" smtClean="0"/>
              <a:t> </a:t>
            </a:r>
            <a:r>
              <a:rPr lang="ru-RU" dirty="0" err="1" smtClean="0"/>
              <a:t>ресурси</a:t>
            </a:r>
            <a:r>
              <a:rPr lang="ru-RU" dirty="0" smtClean="0"/>
              <a:t> за </a:t>
            </a:r>
            <a:r>
              <a:rPr lang="ru-RU" dirty="0" err="1" smtClean="0"/>
              <a:t>даний</a:t>
            </a:r>
            <a:r>
              <a:rPr lang="ru-RU" dirty="0" smtClean="0"/>
              <a:t> </a:t>
            </a:r>
            <a:r>
              <a:rPr lang="ru-RU" dirty="0" err="1" smtClean="0"/>
              <a:t>період</a:t>
            </a:r>
            <a:r>
              <a:rPr lang="ru-RU" dirty="0" smtClean="0"/>
              <a:t>. </a:t>
            </a:r>
            <a:r>
              <a:rPr lang="ru-RU" dirty="0" err="1" smtClean="0"/>
              <a:t>Якщо</a:t>
            </a:r>
            <a:r>
              <a:rPr lang="ru-RU" dirty="0" smtClean="0"/>
              <a:t> навести курсором на будь-</a:t>
            </a:r>
            <a:r>
              <a:rPr lang="ru-RU" dirty="0" err="1" smtClean="0"/>
              <a:t>який</a:t>
            </a:r>
            <a:r>
              <a:rPr lang="ru-RU" dirty="0" smtClean="0"/>
              <a:t> сегмент, то </a:t>
            </a:r>
            <a:r>
              <a:rPr lang="ru-RU" dirty="0" err="1" smtClean="0"/>
              <a:t>відобразиться</a:t>
            </a:r>
            <a:r>
              <a:rPr lang="ru-RU" dirty="0" smtClean="0"/>
              <a:t> </a:t>
            </a:r>
            <a:r>
              <a:rPr lang="ru-RU" dirty="0" err="1" smtClean="0"/>
              <a:t>назва</a:t>
            </a:r>
            <a:r>
              <a:rPr lang="ru-RU" dirty="0" smtClean="0"/>
              <a:t> </a:t>
            </a:r>
            <a:r>
              <a:rPr lang="ru-RU" dirty="0" err="1" smtClean="0"/>
              <a:t>країни</a:t>
            </a:r>
            <a:r>
              <a:rPr lang="ru-RU" dirty="0" smtClean="0"/>
              <a:t> та </a:t>
            </a:r>
            <a:r>
              <a:rPr lang="ru-RU" dirty="0" err="1" smtClean="0"/>
              <a:t>кількість</a:t>
            </a:r>
            <a:r>
              <a:rPr lang="ru-RU" dirty="0" smtClean="0"/>
              <a:t> </a:t>
            </a:r>
            <a:r>
              <a:rPr lang="ru-RU" dirty="0" err="1" smtClean="0"/>
              <a:t>завантажень</a:t>
            </a:r>
            <a:r>
              <a:rPr lang="ru-RU" dirty="0" smtClean="0"/>
              <a:t>.</a:t>
            </a:r>
          </a:p>
          <a:p>
            <a:r>
              <a:rPr lang="ru-RU" dirty="0" smtClean="0"/>
              <a:t>У </a:t>
            </a:r>
            <a:r>
              <a:rPr lang="ru-RU" dirty="0" err="1" smtClean="0"/>
              <a:t>таблицях</a:t>
            </a:r>
            <a:r>
              <a:rPr lang="ru-RU" dirty="0" smtClean="0"/>
              <a:t> </a:t>
            </a:r>
            <a:r>
              <a:rPr lang="ru-RU" dirty="0" err="1" smtClean="0"/>
              <a:t>надруковані</a:t>
            </a:r>
            <a:r>
              <a:rPr lang="ru-RU" dirty="0" smtClean="0"/>
              <a:t>  списки </a:t>
            </a:r>
            <a:r>
              <a:rPr lang="ru-RU" dirty="0" err="1" smtClean="0"/>
              <a:t>джерел</a:t>
            </a:r>
            <a:r>
              <a:rPr lang="ru-RU" dirty="0" smtClean="0"/>
              <a:t> </a:t>
            </a:r>
            <a:r>
              <a:rPr lang="ru-RU" dirty="0" err="1" smtClean="0"/>
              <a:t>переходів</a:t>
            </a:r>
            <a:r>
              <a:rPr lang="ru-RU" dirty="0" smtClean="0"/>
              <a:t> до ЕБ та </a:t>
            </a:r>
            <a:r>
              <a:rPr lang="ru-RU" dirty="0" err="1" smtClean="0"/>
              <a:t>використані</a:t>
            </a:r>
            <a:r>
              <a:rPr lang="ru-RU" dirty="0" smtClean="0"/>
              <a:t> </a:t>
            </a:r>
            <a:r>
              <a:rPr lang="ru-RU" dirty="0" err="1" smtClean="0"/>
              <a:t>браузери</a:t>
            </a:r>
            <a:r>
              <a:rPr lang="ru-RU" dirty="0" smtClean="0"/>
              <a:t>. </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28</a:t>
            </a:fld>
            <a:endParaRPr lang="uk-UA"/>
          </a:p>
        </p:txBody>
      </p:sp>
    </p:spTree>
    <p:extLst>
      <p:ext uri="{BB962C8B-B14F-4D97-AF65-F5344CB8AC3E}">
        <p14:creationId xmlns:p14="http://schemas.microsoft.com/office/powerpoint/2010/main" val="347548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Основними</a:t>
            </a:r>
            <a:r>
              <a:rPr lang="ru-RU" dirty="0" smtClean="0"/>
              <a:t> </a:t>
            </a:r>
            <a:r>
              <a:rPr lang="ru-RU" dirty="0" err="1" smtClean="0"/>
              <a:t>завданнями</a:t>
            </a:r>
            <a:r>
              <a:rPr lang="ru-RU" dirty="0" smtClean="0"/>
              <a:t> </a:t>
            </a:r>
            <a:r>
              <a:rPr lang="ru-RU" dirty="0" err="1" smtClean="0"/>
              <a:t>бібліотечної</a:t>
            </a:r>
            <a:r>
              <a:rPr lang="ru-RU" dirty="0" smtClean="0"/>
              <a:t> статистики є : </a:t>
            </a:r>
          </a:p>
          <a:p>
            <a:r>
              <a:rPr lang="uk-UA" dirty="0" smtClean="0"/>
              <a:t>- Розробка системи показників, що характеризують масштаби, темпи, пропорції розвитку бібліотечної діяльності;  </a:t>
            </a:r>
          </a:p>
          <a:p>
            <a:r>
              <a:rPr lang="uk-UA" dirty="0" smtClean="0"/>
              <a:t>- Створення методів розрахунку і взаємної ув'язки показників;  </a:t>
            </a:r>
          </a:p>
          <a:p>
            <a:r>
              <a:rPr lang="uk-UA" dirty="0" smtClean="0"/>
              <a:t>- Аналіз чинників, що обумовлюють основні тенденції розвитку; </a:t>
            </a:r>
          </a:p>
          <a:p>
            <a:r>
              <a:rPr lang="uk-UA" dirty="0" smtClean="0"/>
              <a:t>- Забезпечення спостереження і контролю за бібліотечної діяльністю з метою своєчасного виявлення проблем розвитку; </a:t>
            </a:r>
          </a:p>
          <a:p>
            <a:r>
              <a:rPr lang="uk-UA" dirty="0" smtClean="0"/>
              <a:t>- Дослідження фактичних даних для прогнозування розвитку тих чи інших напрямків і ситуацій.</a:t>
            </a:r>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3</a:t>
            </a:fld>
            <a:endParaRPr lang="uk-UA"/>
          </a:p>
        </p:txBody>
      </p:sp>
    </p:spTree>
    <p:extLst>
      <p:ext uri="{BB962C8B-B14F-4D97-AF65-F5344CB8AC3E}">
        <p14:creationId xmlns:p14="http://schemas.microsoft.com/office/powerpoint/2010/main" val="375257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використання</a:t>
            </a:r>
            <a:r>
              <a:rPr lang="ru-RU" dirty="0" smtClean="0"/>
              <a:t> </a:t>
            </a:r>
            <a:r>
              <a:rPr lang="ru-RU" dirty="0" err="1" smtClean="0"/>
              <a:t>ресурсів</a:t>
            </a:r>
            <a:r>
              <a:rPr lang="ru-RU" dirty="0" smtClean="0"/>
              <a:t> </a:t>
            </a:r>
            <a:r>
              <a:rPr lang="ru-RU" dirty="0" err="1" smtClean="0"/>
              <a:t>виявиться</a:t>
            </a:r>
            <a:r>
              <a:rPr lang="ru-RU" dirty="0" smtClean="0"/>
              <a:t> </a:t>
            </a:r>
            <a:r>
              <a:rPr lang="ru-RU" dirty="0" err="1" smtClean="0"/>
              <a:t>корисною</a:t>
            </a:r>
            <a:r>
              <a:rPr lang="ru-RU" dirty="0" smtClean="0"/>
              <a:t> для </a:t>
            </a:r>
            <a:r>
              <a:rPr lang="ru-RU" dirty="0" err="1" smtClean="0"/>
              <a:t>визначення</a:t>
            </a:r>
            <a:r>
              <a:rPr lang="ru-RU" dirty="0" smtClean="0"/>
              <a:t> </a:t>
            </a:r>
            <a:r>
              <a:rPr lang="ru-RU" dirty="0" err="1" smtClean="0"/>
              <a:t>наступних</a:t>
            </a:r>
            <a:r>
              <a:rPr lang="ru-RU" dirty="0" smtClean="0"/>
              <a:t> </a:t>
            </a:r>
            <a:r>
              <a:rPr lang="ru-RU" dirty="0" err="1" smtClean="0"/>
              <a:t>аспектів</a:t>
            </a:r>
            <a:r>
              <a:rPr lang="ru-RU" dirty="0" smtClean="0"/>
              <a:t>:</a:t>
            </a:r>
          </a:p>
          <a:p>
            <a:r>
              <a:rPr lang="uk-UA" dirty="0" smtClean="0"/>
              <a:t>- чи продовжує ресурс відповідати потребам користувачів;</a:t>
            </a:r>
          </a:p>
          <a:p>
            <a:r>
              <a:rPr lang="uk-UA" dirty="0" smtClean="0"/>
              <a:t>- зростає або спадає використання ресурсу в порівнянні з минулими роками або в порівнянні з використанням інших ресурсів схожої тематики;</a:t>
            </a:r>
          </a:p>
          <a:p>
            <a:r>
              <a:rPr lang="uk-UA" dirty="0" smtClean="0"/>
              <a:t>- чи продовжує використання ресурсу бути економічно ефективним;</a:t>
            </a:r>
          </a:p>
          <a:p>
            <a:r>
              <a:rPr lang="uk-UA" dirty="0" smtClean="0"/>
              <a:t>- як розподіляється використання свіжих випусків видань у порівнянні з архівними випусками.</a:t>
            </a:r>
          </a:p>
          <a:p>
            <a:r>
              <a:rPr lang="uk-UA" dirty="0" smtClean="0"/>
              <a:t>- чи був стабільний доступ до ресурсу в період, за який доступна статистика;</a:t>
            </a:r>
          </a:p>
          <a:p>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4</a:t>
            </a:fld>
            <a:endParaRPr lang="uk-UA"/>
          </a:p>
        </p:txBody>
      </p:sp>
    </p:spTree>
    <p:extLst>
      <p:ext uri="{BB962C8B-B14F-4D97-AF65-F5344CB8AC3E}">
        <p14:creationId xmlns:p14="http://schemas.microsoft.com/office/powerpoint/2010/main" val="9060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Статистика </a:t>
            </a:r>
            <a:r>
              <a:rPr lang="ru-RU" dirty="0" err="1" smtClean="0"/>
              <a:t>електронної</a:t>
            </a:r>
            <a:r>
              <a:rPr lang="ru-RU" dirty="0" smtClean="0"/>
              <a:t> </a:t>
            </a:r>
            <a:r>
              <a:rPr lang="ru-RU" dirty="0" err="1" smtClean="0"/>
              <a:t>бібліотеки</a:t>
            </a:r>
            <a:r>
              <a:rPr lang="ru-RU" dirty="0" smtClean="0"/>
              <a:t> НАПН </a:t>
            </a:r>
            <a:r>
              <a:rPr lang="ru-RU" dirty="0" err="1" smtClean="0"/>
              <a:t>України</a:t>
            </a:r>
            <a:r>
              <a:rPr lang="ru-RU" dirty="0" smtClean="0"/>
              <a:t> на </a:t>
            </a:r>
            <a:r>
              <a:rPr lang="ru-RU" dirty="0" err="1" smtClean="0"/>
              <a:t>базі</a:t>
            </a:r>
            <a:r>
              <a:rPr lang="ru-RU" dirty="0" smtClean="0"/>
              <a:t> IRStats2</a:t>
            </a:r>
            <a:br>
              <a:rPr lang="ru-RU" dirty="0" smtClean="0"/>
            </a:br>
            <a:r>
              <a:rPr lang="uk-UA" dirty="0" smtClean="0"/>
              <a:t>На головній сторінці електронної бібліотеки НАПН України розташовані сервіси, які доступні незареєстрованому користувачу: Останні внесення, Пошук у сховищі, Перегляд сховища, Про це сховище, Правила сховища, Статистика ЕБ.</a:t>
            </a:r>
            <a:endParaRPr lang="uk-UA" dirty="0"/>
          </a:p>
        </p:txBody>
      </p:sp>
      <p:sp>
        <p:nvSpPr>
          <p:cNvPr id="4" name="Номер слайда 3"/>
          <p:cNvSpPr>
            <a:spLocks noGrp="1"/>
          </p:cNvSpPr>
          <p:nvPr>
            <p:ph type="sldNum" sz="quarter" idx="10"/>
          </p:nvPr>
        </p:nvSpPr>
        <p:spPr/>
        <p:txBody>
          <a:bodyPr/>
          <a:lstStyle/>
          <a:p>
            <a:fld id="{38610F6D-9410-40A2-AEF7-EF796E894318}" type="slidenum">
              <a:rPr lang="uk-UA" smtClean="0"/>
              <a:t>5</a:t>
            </a:fld>
            <a:endParaRPr lang="uk-UA"/>
          </a:p>
        </p:txBody>
      </p:sp>
    </p:spTree>
    <p:extLst>
      <p:ext uri="{BB962C8B-B14F-4D97-AF65-F5344CB8AC3E}">
        <p14:creationId xmlns:p14="http://schemas.microsoft.com/office/powerpoint/2010/main" val="213280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На головній сторінці «Статистичні звіти ЕБ»</a:t>
            </a:r>
            <a:r>
              <a:rPr lang="en-US" dirty="0" smtClean="0"/>
              <a:t> </a:t>
            </a:r>
            <a:r>
              <a:rPr lang="uk-UA" dirty="0" smtClean="0"/>
              <a:t>відображаються  статистичні дані «За всіма ресурсами за всі роки» станом на 10.11.2015, а саме: діаграма залежності кількості ресурсів щомісячного завантаження повнотекстових інформаційних ресурсів, кількість ресурсів які беруть участь у </a:t>
            </a:r>
            <a:r>
              <a:rPr lang="uk-UA" dirty="0" err="1" smtClean="0"/>
              <a:t>формуванністатистики</a:t>
            </a:r>
            <a:r>
              <a:rPr lang="uk-UA" dirty="0" smtClean="0"/>
              <a:t> – 7,815, кількість у відсотках повнотекстових депозитів 100% та депозитів у вільному  доступі 91%, кількість завантажень 445,951, найпопулярніші депозити ЕБ, тобто Рейтинг ресурсів за кількістю завантажень та Рейтинг авторів за кількістю завантажень.</a:t>
            </a:r>
          </a:p>
        </p:txBody>
      </p:sp>
      <p:sp>
        <p:nvSpPr>
          <p:cNvPr id="4" name="Номер слайда 3"/>
          <p:cNvSpPr>
            <a:spLocks noGrp="1"/>
          </p:cNvSpPr>
          <p:nvPr>
            <p:ph type="sldNum" sz="quarter" idx="10"/>
          </p:nvPr>
        </p:nvSpPr>
        <p:spPr/>
        <p:txBody>
          <a:bodyPr/>
          <a:lstStyle/>
          <a:p>
            <a:fld id="{38610F6D-9410-40A2-AEF7-EF796E894318}" type="slidenum">
              <a:rPr lang="uk-UA" smtClean="0"/>
              <a:t>6</a:t>
            </a:fld>
            <a:endParaRPr lang="uk-UA"/>
          </a:p>
        </p:txBody>
      </p:sp>
    </p:spTree>
    <p:extLst>
      <p:ext uri="{BB962C8B-B14F-4D97-AF65-F5344CB8AC3E}">
        <p14:creationId xmlns:p14="http://schemas.microsoft.com/office/powerpoint/2010/main" val="249432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Можна порівняти статистичні дані за 7 місяців, знаючи раніше дані звіту за 1.04.2015:  з 1.04.2015 по 10.11.2015.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Кількість інформаційних ресурсів, які беруть участь у формуванні статистики 7, 815, а було – 6,439. Отже,  за 7 місяців кількість ресурсів, які беруть участь у формуванні статистики , збільшилась.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Кількість завантажень за весь період 445,951, а було – 262,838.  Отже, за 7 місяців кількість завантажень за весь період збільшилась.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Кількість ресурсів у вільному доступі 91%, а було – 90%. Отже, кількість ресурсів у вільному доступі зменшилась на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За кількістю завантажень ресурсу лідирує ресурс «Методичні рекомендації з організації та проведення науково-педагогічного експерименту.»  5,176, а було – 4,553, тобто за цим ресурсом завантаження збільшилось на 0,623.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На 2-му місці був ресурс «Класифікація програмних засобів навчального призначення» 3,040, а став ресурс «Сучасні форми і методи патріотичного виховання молодших школярів у позаурочній діяльності» 4,740.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На 3 місці був і залишився ресурс «Освітня політика»: було 2,918, а стало 4,061. Очевидно, завантаження цього ресурсу не зменшилось.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cap="none" spc="0" normalizeH="0" baseline="0" noProof="0" dirty="0" smtClean="0">
                <a:ln>
                  <a:noFill/>
                </a:ln>
                <a:solidFill>
                  <a:prstClr val="black"/>
                </a:solidFill>
                <a:effectLst/>
                <a:uLnTx/>
                <a:uFillTx/>
                <a:latin typeface="+mn-lt"/>
                <a:ea typeface="+mn-ea"/>
                <a:cs typeface="+mn-cs"/>
              </a:rPr>
              <a:t>На 4 місце з</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t>
            </a:r>
            <a:r>
              <a:rPr kumimoji="0" lang="uk-UA" sz="1200" b="0" i="0" u="none" strike="noStrike" kern="1200" cap="none" spc="0" normalizeH="0" baseline="0" noProof="0" dirty="0" smtClean="0">
                <a:ln>
                  <a:noFill/>
                </a:ln>
                <a:solidFill>
                  <a:prstClr val="black"/>
                </a:solidFill>
                <a:effectLst/>
                <a:uLnTx/>
                <a:uFillTx/>
                <a:latin typeface="+mn-lt"/>
                <a:ea typeface="+mn-ea"/>
                <a:cs typeface="+mn-cs"/>
              </a:rPr>
              <a:t>їхав ресурс «</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Класифікація</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програмних</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засобів</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навчального</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200" b="0" i="0" u="none" strike="noStrike" kern="1200" cap="none" spc="0" normalizeH="0" baseline="0" noProof="0" dirty="0" err="1" smtClean="0">
                <a:ln>
                  <a:noFill/>
                </a:ln>
                <a:solidFill>
                  <a:prstClr val="black"/>
                </a:solidFill>
                <a:effectLst/>
                <a:uLnTx/>
                <a:uFillTx/>
                <a:latin typeface="+mn-lt"/>
                <a:ea typeface="+mn-ea"/>
                <a:cs typeface="+mn-cs"/>
              </a:rPr>
              <a:t>призначення</a:t>
            </a:r>
            <a:r>
              <a:rPr kumimoji="0" lang="uk-UA" sz="1200" b="0" i="0" u="none" strike="noStrike" kern="1200" cap="none" spc="0" normalizeH="0" baseline="0" noProof="0" dirty="0" smtClean="0">
                <a:ln>
                  <a:noFill/>
                </a:ln>
                <a:solidFill>
                  <a:prstClr val="black"/>
                </a:solidFill>
                <a:effectLst/>
                <a:uLnTx/>
                <a:uFillTx/>
                <a:latin typeface="+mn-lt"/>
                <a:ea typeface="+mn-ea"/>
                <a:cs typeface="+mn-cs"/>
              </a:rPr>
              <a:t>» 3,431, а було - 3,040, завантаження по цьому ресурсу збільшилось, але попередні ресурси завантажували більше разів.</a:t>
            </a:r>
            <a:endParaRPr lang="uk-UA" dirty="0" smtClean="0"/>
          </a:p>
        </p:txBody>
      </p:sp>
      <p:sp>
        <p:nvSpPr>
          <p:cNvPr id="4" name="Номер слайда 3"/>
          <p:cNvSpPr>
            <a:spLocks noGrp="1"/>
          </p:cNvSpPr>
          <p:nvPr>
            <p:ph type="sldNum" sz="quarter" idx="10"/>
          </p:nvPr>
        </p:nvSpPr>
        <p:spPr/>
        <p:txBody>
          <a:bodyPr/>
          <a:lstStyle/>
          <a:p>
            <a:fld id="{38610F6D-9410-40A2-AEF7-EF796E894318}" type="slidenum">
              <a:rPr lang="uk-UA" smtClean="0"/>
              <a:t>7</a:t>
            </a:fld>
            <a:endParaRPr lang="uk-UA"/>
          </a:p>
        </p:txBody>
      </p:sp>
    </p:spTree>
    <p:extLst>
      <p:ext uri="{BB962C8B-B14F-4D97-AF65-F5344CB8AC3E}">
        <p14:creationId xmlns:p14="http://schemas.microsoft.com/office/powerpoint/2010/main" val="2273948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Можна</a:t>
            </a:r>
            <a:r>
              <a:rPr lang="ru-RU" dirty="0" smtClean="0"/>
              <a:t> автоматично </a:t>
            </a:r>
            <a:r>
              <a:rPr lang="ru-RU" dirty="0" err="1" smtClean="0"/>
              <a:t>порівняти</a:t>
            </a:r>
            <a:r>
              <a:rPr lang="ru-RU" dirty="0" smtClean="0"/>
              <a:t> </a:t>
            </a:r>
            <a:r>
              <a:rPr lang="ru-RU" dirty="0" err="1" smtClean="0"/>
              <a:t>статистичні</a:t>
            </a:r>
            <a:r>
              <a:rPr lang="ru-RU" dirty="0" smtClean="0"/>
              <a:t> </a:t>
            </a:r>
            <a:r>
              <a:rPr lang="ru-RU" dirty="0" err="1" smtClean="0"/>
              <a:t>дані</a:t>
            </a:r>
            <a:r>
              <a:rPr lang="ru-RU" dirty="0" smtClean="0"/>
              <a:t>.</a:t>
            </a:r>
            <a:r>
              <a:rPr lang="ru-RU" baseline="0" dirty="0" smtClean="0"/>
              <a:t>  Для </a:t>
            </a:r>
            <a:r>
              <a:rPr lang="ru-RU" baseline="0" dirty="0" err="1" smtClean="0"/>
              <a:t>цього</a:t>
            </a:r>
            <a:r>
              <a:rPr lang="ru-RU" baseline="0" dirty="0" smtClean="0"/>
              <a:t> </a:t>
            </a:r>
            <a:r>
              <a:rPr lang="ru-RU" baseline="0" dirty="0" err="1" smtClean="0"/>
              <a:t>потрібно</a:t>
            </a:r>
            <a:r>
              <a:rPr lang="ru-RU" baseline="0" dirty="0" smtClean="0"/>
              <a:t> </a:t>
            </a:r>
            <a:r>
              <a:rPr lang="ru-RU" baseline="0" dirty="0" err="1" smtClean="0"/>
              <a:t>відкрити</a:t>
            </a:r>
            <a:r>
              <a:rPr lang="ru-RU" baseline="0" dirty="0" smtClean="0"/>
              <a:t> вкладку «</a:t>
            </a:r>
            <a:r>
              <a:rPr lang="ru-RU" baseline="0" dirty="0" err="1" smtClean="0"/>
              <a:t>Вкажіть</a:t>
            </a:r>
            <a:r>
              <a:rPr lang="ru-RU" baseline="0" dirty="0" smtClean="0"/>
              <a:t> </a:t>
            </a:r>
            <a:r>
              <a:rPr lang="ru-RU" baseline="0" dirty="0" err="1" smtClean="0"/>
              <a:t>термін</a:t>
            </a:r>
            <a:r>
              <a:rPr lang="ru-RU" baseline="0" dirty="0" smtClean="0"/>
              <a:t> </a:t>
            </a:r>
            <a:r>
              <a:rPr lang="ru-RU" baseline="0" dirty="0" err="1" smtClean="0"/>
              <a:t>звіту</a:t>
            </a:r>
            <a:r>
              <a:rPr lang="ru-RU" baseline="0" dirty="0" smtClean="0"/>
              <a:t>» , де </a:t>
            </a:r>
            <a:r>
              <a:rPr lang="ru-RU" baseline="0" dirty="0" err="1" smtClean="0"/>
              <a:t>вводити</a:t>
            </a:r>
            <a:r>
              <a:rPr lang="ru-RU" baseline="0" dirty="0" smtClean="0"/>
              <a:t> </a:t>
            </a:r>
            <a:r>
              <a:rPr lang="ru-RU" baseline="0" dirty="0" err="1" smtClean="0"/>
              <a:t>дати</a:t>
            </a:r>
            <a:r>
              <a:rPr lang="ru-RU" baseline="0" dirty="0" smtClean="0"/>
              <a:t> початку та </a:t>
            </a:r>
            <a:r>
              <a:rPr lang="ru-RU" baseline="0" dirty="0" err="1" smtClean="0"/>
              <a:t>завершення</a:t>
            </a:r>
            <a:r>
              <a:rPr lang="ru-RU" baseline="0" dirty="0" smtClean="0"/>
              <a:t> </a:t>
            </a:r>
            <a:r>
              <a:rPr lang="ru-RU" baseline="0" dirty="0" err="1" smtClean="0"/>
              <a:t>звітності</a:t>
            </a:r>
            <a:r>
              <a:rPr lang="ru-RU" baseline="0" dirty="0" smtClean="0"/>
              <a:t> (</a:t>
            </a:r>
            <a:r>
              <a:rPr lang="ru-RU" baseline="0" dirty="0" err="1" smtClean="0"/>
              <a:t>це</a:t>
            </a:r>
            <a:r>
              <a:rPr lang="ru-RU" baseline="0" dirty="0" smtClean="0"/>
              <a:t> </a:t>
            </a:r>
            <a:r>
              <a:rPr lang="ru-RU" baseline="0" dirty="0" err="1" smtClean="0"/>
              <a:t>можна</a:t>
            </a:r>
            <a:r>
              <a:rPr lang="ru-RU" baseline="0" dirty="0" smtClean="0"/>
              <a:t> </a:t>
            </a:r>
            <a:r>
              <a:rPr lang="ru-RU" baseline="0" dirty="0" err="1" smtClean="0"/>
              <a:t>робити</a:t>
            </a:r>
            <a:r>
              <a:rPr lang="ru-RU" baseline="0" dirty="0" smtClean="0"/>
              <a:t> </a:t>
            </a:r>
            <a:r>
              <a:rPr lang="ru-RU" baseline="0" dirty="0" err="1" smtClean="0"/>
              <a:t>вибираючи</a:t>
            </a:r>
            <a:r>
              <a:rPr lang="ru-RU" baseline="0" dirty="0" smtClean="0"/>
              <a:t> дату з календаря, як </a:t>
            </a:r>
            <a:r>
              <a:rPr lang="ru-RU" baseline="0" dirty="0" err="1" smtClean="0"/>
              <a:t>це</a:t>
            </a:r>
            <a:r>
              <a:rPr lang="ru-RU" baseline="0" dirty="0" smtClean="0"/>
              <a:t> показано на  </a:t>
            </a:r>
            <a:r>
              <a:rPr lang="ru-RU" baseline="0" dirty="0" err="1" smtClean="0"/>
              <a:t>малюнку</a:t>
            </a:r>
            <a:r>
              <a:rPr lang="ru-RU" baseline="0" dirty="0" smtClean="0"/>
              <a:t>, </a:t>
            </a:r>
            <a:r>
              <a:rPr lang="ru-RU" baseline="0" dirty="0" err="1" smtClean="0"/>
              <a:t>або</a:t>
            </a:r>
            <a:r>
              <a:rPr lang="ru-RU" baseline="0" dirty="0" smtClean="0"/>
              <a:t> </a:t>
            </a:r>
            <a:r>
              <a:rPr lang="ru-RU" baseline="0" dirty="0" err="1" smtClean="0"/>
              <a:t>вводити</a:t>
            </a:r>
            <a:r>
              <a:rPr lang="ru-RU" baseline="0" dirty="0" smtClean="0"/>
              <a:t> з </a:t>
            </a:r>
            <a:r>
              <a:rPr lang="ru-RU" baseline="0" dirty="0" err="1" smtClean="0"/>
              <a:t>клавіатури</a:t>
            </a:r>
            <a:r>
              <a:rPr lang="ru-RU" baseline="0" dirty="0" smtClean="0"/>
              <a:t> через слеш: </a:t>
            </a:r>
            <a:r>
              <a:rPr lang="ru-RU" baseline="0" dirty="0" err="1" smtClean="0"/>
              <a:t>рік</a:t>
            </a:r>
            <a:r>
              <a:rPr lang="ru-RU" baseline="0" dirty="0" smtClean="0"/>
              <a:t>, </a:t>
            </a:r>
            <a:r>
              <a:rPr lang="ru-RU" baseline="0" dirty="0" err="1" smtClean="0"/>
              <a:t>місяць</a:t>
            </a:r>
            <a:r>
              <a:rPr lang="ru-RU" baseline="0" dirty="0" smtClean="0"/>
              <a:t>, число) .</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8</a:t>
            </a:fld>
            <a:endParaRPr lang="uk-UA"/>
          </a:p>
        </p:txBody>
      </p:sp>
    </p:spTree>
    <p:extLst>
      <p:ext uri="{BB962C8B-B14F-4D97-AF65-F5344CB8AC3E}">
        <p14:creationId xmlns:p14="http://schemas.microsoft.com/office/powerpoint/2010/main" val="274841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Можна вибрати період із списку запропонованих періодів: - за Минулий місяць</a:t>
            </a:r>
          </a:p>
          <a:p>
            <a:r>
              <a:rPr lang="uk-UA" dirty="0" smtClean="0"/>
              <a:t>				</a:t>
            </a:r>
            <a:r>
              <a:rPr lang="uk-UA" baseline="0" dirty="0" smtClean="0"/>
              <a:t>      - Минулі 6 місяці</a:t>
            </a:r>
          </a:p>
          <a:p>
            <a:r>
              <a:rPr lang="uk-UA" baseline="0" dirty="0" smtClean="0"/>
              <a:t>				      - Минулий рік</a:t>
            </a:r>
          </a:p>
          <a:p>
            <a:r>
              <a:rPr lang="uk-UA" baseline="0" dirty="0" smtClean="0"/>
              <a:t>				      - Всі роки</a:t>
            </a:r>
          </a:p>
          <a:p>
            <a:r>
              <a:rPr lang="uk-UA" baseline="0" dirty="0" smtClean="0"/>
              <a:t>				      - або окремо за кожен рік, починаючи з 2011 р.</a:t>
            </a:r>
            <a:endParaRPr lang="ru-RU" dirty="0"/>
          </a:p>
        </p:txBody>
      </p:sp>
      <p:sp>
        <p:nvSpPr>
          <p:cNvPr id="4" name="Номер слайда 3"/>
          <p:cNvSpPr>
            <a:spLocks noGrp="1"/>
          </p:cNvSpPr>
          <p:nvPr>
            <p:ph type="sldNum" sz="quarter" idx="10"/>
          </p:nvPr>
        </p:nvSpPr>
        <p:spPr/>
        <p:txBody>
          <a:bodyPr/>
          <a:lstStyle/>
          <a:p>
            <a:fld id="{38610F6D-9410-40A2-AEF7-EF796E894318}" type="slidenum">
              <a:rPr lang="uk-UA" smtClean="0"/>
              <a:t>9</a:t>
            </a:fld>
            <a:endParaRPr lang="uk-UA"/>
          </a:p>
        </p:txBody>
      </p:sp>
    </p:spTree>
    <p:extLst>
      <p:ext uri="{BB962C8B-B14F-4D97-AF65-F5344CB8AC3E}">
        <p14:creationId xmlns:p14="http://schemas.microsoft.com/office/powerpoint/2010/main" val="173709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415144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518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4966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40981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648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25331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30130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70801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25974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231FBA5-EF88-49E5-A8DC-9C44D5A7C173}" type="datetimeFigureOut">
              <a:rPr lang="uk-UA" smtClean="0"/>
              <a:t>13.11.2015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335025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231FBA5-EF88-49E5-A8DC-9C44D5A7C173}" type="datetimeFigureOut">
              <a:rPr lang="uk-UA" smtClean="0"/>
              <a:t>13.11.2015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84539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231FBA5-EF88-49E5-A8DC-9C44D5A7C173}" type="datetimeFigureOut">
              <a:rPr lang="uk-UA" smtClean="0"/>
              <a:t>13.11.2015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135051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231FBA5-EF88-49E5-A8DC-9C44D5A7C173}" type="datetimeFigureOut">
              <a:rPr lang="uk-UA" smtClean="0"/>
              <a:t>13.11.2015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307632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1FBA5-EF88-49E5-A8DC-9C44D5A7C173}" type="datetimeFigureOut">
              <a:rPr lang="uk-UA" smtClean="0"/>
              <a:t>13.11.2015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74432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31FBA5-EF88-49E5-A8DC-9C44D5A7C173}" type="datetimeFigureOut">
              <a:rPr lang="uk-UA" smtClean="0"/>
              <a:t>13.11.2015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32505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231FBA5-EF88-49E5-A8DC-9C44D5A7C173}" type="datetimeFigureOut">
              <a:rPr lang="uk-UA" smtClean="0"/>
              <a:t>13.11.2015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B7CAB51-8AE1-4E2A-A9C1-6A176C6AFE83}" type="slidenum">
              <a:rPr lang="uk-UA" smtClean="0"/>
              <a:t>‹#›</a:t>
            </a:fld>
            <a:endParaRPr lang="uk-UA"/>
          </a:p>
        </p:txBody>
      </p:sp>
    </p:spTree>
    <p:extLst>
      <p:ext uri="{BB962C8B-B14F-4D97-AF65-F5344CB8AC3E}">
        <p14:creationId xmlns:p14="http://schemas.microsoft.com/office/powerpoint/2010/main" val="209287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31FBA5-EF88-49E5-A8DC-9C44D5A7C173}" type="datetimeFigureOut">
              <a:rPr lang="uk-UA" smtClean="0"/>
              <a:t>13.11.2015</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7CAB51-8AE1-4E2A-A9C1-6A176C6AFE83}" type="slidenum">
              <a:rPr lang="uk-UA" smtClean="0"/>
              <a:t>‹#›</a:t>
            </a:fld>
            <a:endParaRPr lang="uk-UA"/>
          </a:p>
        </p:txBody>
      </p:sp>
    </p:spTree>
    <p:extLst>
      <p:ext uri="{BB962C8B-B14F-4D97-AF65-F5344CB8AC3E}">
        <p14:creationId xmlns:p14="http://schemas.microsoft.com/office/powerpoint/2010/main" val="290979268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Статистика </a:t>
            </a:r>
            <a:r>
              <a:rPr lang="ru-RU" dirty="0" err="1" smtClean="0"/>
              <a:t>опрацювання</a:t>
            </a:r>
            <a:r>
              <a:rPr lang="ru-RU" dirty="0" smtClean="0"/>
              <a:t> </a:t>
            </a:r>
            <a:r>
              <a:rPr lang="ru-RU" dirty="0" err="1" smtClean="0"/>
              <a:t>інформаційних</a:t>
            </a:r>
            <a:r>
              <a:rPr lang="ru-RU" dirty="0" smtClean="0"/>
              <a:t> </a:t>
            </a:r>
            <a:r>
              <a:rPr lang="ru-RU" dirty="0" err="1" smtClean="0"/>
              <a:t>ресурсів</a:t>
            </a:r>
            <a:r>
              <a:rPr lang="ru-RU" dirty="0" smtClean="0"/>
              <a:t> ЕБ НАПН </a:t>
            </a:r>
            <a:r>
              <a:rPr lang="ru-RU" dirty="0" err="1" smtClean="0"/>
              <a:t>України</a:t>
            </a:r>
            <a:endParaRPr lang="uk-UA" dirty="0"/>
          </a:p>
        </p:txBody>
      </p:sp>
      <p:sp>
        <p:nvSpPr>
          <p:cNvPr id="3" name="Подзаголовок 2"/>
          <p:cNvSpPr>
            <a:spLocks noGrp="1"/>
          </p:cNvSpPr>
          <p:nvPr>
            <p:ph type="subTitle" idx="1"/>
          </p:nvPr>
        </p:nvSpPr>
        <p:spPr/>
        <p:txBody>
          <a:bodyPr>
            <a:normAutofit lnSpcReduction="10000"/>
          </a:bodyPr>
          <a:lstStyle/>
          <a:p>
            <a:r>
              <a:rPr lang="uk-UA" dirty="0"/>
              <a:t>Новицька Т.Л., науковий співробітник </a:t>
            </a:r>
          </a:p>
          <a:p>
            <a:r>
              <a:rPr lang="uk-UA" dirty="0"/>
              <a:t>відділу відкритих </a:t>
            </a:r>
            <a:r>
              <a:rPr lang="uk-UA" dirty="0" err="1"/>
              <a:t>освітньо</a:t>
            </a:r>
            <a:r>
              <a:rPr lang="uk-UA" dirty="0"/>
              <a:t>-наукових інформаційних систем</a:t>
            </a:r>
          </a:p>
          <a:p>
            <a:r>
              <a:rPr lang="uk-UA" dirty="0"/>
              <a:t>Інституту інформаційних технологій і засобів навчання НАПН України</a:t>
            </a:r>
          </a:p>
        </p:txBody>
      </p:sp>
    </p:spTree>
    <p:extLst>
      <p:ext uri="{BB962C8B-B14F-4D97-AF65-F5344CB8AC3E}">
        <p14:creationId xmlns:p14="http://schemas.microsoft.com/office/powerpoint/2010/main" val="121193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371" y="0"/>
            <a:ext cx="8596668" cy="1084881"/>
          </a:xfrm>
        </p:spPr>
        <p:txBody>
          <a:bodyPr>
            <a:normAutofit/>
          </a:bodyPr>
          <a:lstStyle/>
          <a:p>
            <a:pPr algn="ctr"/>
            <a:r>
              <a:rPr lang="uk-UA" sz="3200" dirty="0" smtClean="0"/>
              <a:t>Звіт «За всіма ресурсами за період з 1.04.2015 по 10.11.2015»</a:t>
            </a:r>
            <a:endParaRPr lang="ru-RU" sz="3200" dirty="0"/>
          </a:p>
        </p:txBody>
      </p:sp>
      <p:pic>
        <p:nvPicPr>
          <p:cNvPr id="4" name="Объект 3"/>
          <p:cNvPicPr>
            <a:picLocks noGrp="1" noChangeAspect="1"/>
          </p:cNvPicPr>
          <p:nvPr>
            <p:ph idx="1"/>
          </p:nvPr>
        </p:nvPicPr>
        <p:blipFill rotWithShape="1">
          <a:blip r:embed="rId3"/>
          <a:srcRect l="28882" t="10219" r="28689" b="11121"/>
          <a:stretch/>
        </p:blipFill>
        <p:spPr>
          <a:xfrm>
            <a:off x="436926" y="1084881"/>
            <a:ext cx="8496113" cy="5773119"/>
          </a:xfrm>
          <a:prstGeom prst="rect">
            <a:avLst/>
          </a:prstGeom>
        </p:spPr>
      </p:pic>
      <p:sp>
        <p:nvSpPr>
          <p:cNvPr id="5" name="Овал 4"/>
          <p:cNvSpPr/>
          <p:nvPr/>
        </p:nvSpPr>
        <p:spPr>
          <a:xfrm>
            <a:off x="6261315" y="1317356"/>
            <a:ext cx="2671724" cy="418454"/>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0157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3"/>
          <a:srcRect l="28882" t="19802" r="28689" b="17110"/>
          <a:stretch/>
        </p:blipFill>
        <p:spPr>
          <a:xfrm>
            <a:off x="506853" y="0"/>
            <a:ext cx="8404672" cy="6857999"/>
          </a:xfrm>
          <a:prstGeom prst="rect">
            <a:avLst/>
          </a:prstGeom>
        </p:spPr>
      </p:pic>
      <p:grpSp>
        <p:nvGrpSpPr>
          <p:cNvPr id="7" name="Группа 6"/>
          <p:cNvGrpSpPr/>
          <p:nvPr/>
        </p:nvGrpSpPr>
        <p:grpSpPr>
          <a:xfrm>
            <a:off x="1890793" y="4618495"/>
            <a:ext cx="5455404" cy="2255003"/>
            <a:chOff x="1890793" y="4618495"/>
            <a:chExt cx="5455404" cy="2255003"/>
          </a:xfrm>
        </p:grpSpPr>
        <p:sp>
          <p:nvSpPr>
            <p:cNvPr id="5" name="Овал 4"/>
            <p:cNvSpPr/>
            <p:nvPr/>
          </p:nvSpPr>
          <p:spPr>
            <a:xfrm>
              <a:off x="1890793" y="6416299"/>
              <a:ext cx="1363851" cy="4571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214820" y="4618495"/>
              <a:ext cx="1131377" cy="37195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55208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380" y="0"/>
            <a:ext cx="8596668" cy="1653152"/>
          </a:xfrm>
        </p:spPr>
        <p:txBody>
          <a:bodyPr>
            <a:normAutofit/>
          </a:bodyPr>
          <a:lstStyle/>
          <a:p>
            <a:pPr algn="ctr"/>
            <a:r>
              <a:rPr lang="uk-UA" sz="3200" dirty="0" smtClean="0"/>
              <a:t>Відкриття інформаційного ресурсу, що є лідером завантажень у «Рейтингу ресурсів за кількістю завантажень»</a:t>
            </a:r>
            <a:endParaRPr lang="ru-RU" sz="3200" dirty="0"/>
          </a:p>
        </p:txBody>
      </p:sp>
      <p:pic>
        <p:nvPicPr>
          <p:cNvPr id="7" name="Объект 6"/>
          <p:cNvPicPr>
            <a:picLocks noGrp="1" noChangeAspect="1"/>
          </p:cNvPicPr>
          <p:nvPr>
            <p:ph idx="1"/>
          </p:nvPr>
        </p:nvPicPr>
        <p:blipFill rotWithShape="1">
          <a:blip r:embed="rId3"/>
          <a:srcRect l="29332" t="11017" r="30933" b="12318"/>
          <a:stretch/>
        </p:blipFill>
        <p:spPr>
          <a:xfrm>
            <a:off x="480446" y="1653152"/>
            <a:ext cx="8477573" cy="5222053"/>
          </a:xfrm>
          <a:prstGeom prst="rect">
            <a:avLst/>
          </a:prstGeom>
        </p:spPr>
      </p:pic>
      <p:sp>
        <p:nvSpPr>
          <p:cNvPr id="8" name="Овал 7"/>
          <p:cNvSpPr/>
          <p:nvPr/>
        </p:nvSpPr>
        <p:spPr>
          <a:xfrm>
            <a:off x="0" y="1410346"/>
            <a:ext cx="9546956" cy="945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4490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55" y="113654"/>
            <a:ext cx="8596668" cy="661261"/>
          </a:xfrm>
        </p:spPr>
        <p:txBody>
          <a:bodyPr>
            <a:normAutofit/>
          </a:bodyPr>
          <a:lstStyle/>
          <a:p>
            <a:pPr algn="ctr"/>
            <a:r>
              <a:rPr lang="uk-UA" sz="3200" dirty="0" smtClean="0"/>
              <a:t>Експорт звітів</a:t>
            </a:r>
            <a:endParaRPr lang="ru-RU" sz="3200" dirty="0"/>
          </a:p>
        </p:txBody>
      </p:sp>
      <p:pic>
        <p:nvPicPr>
          <p:cNvPr id="4" name="Объект 3"/>
          <p:cNvPicPr>
            <a:picLocks noGrp="1" noChangeAspect="1"/>
          </p:cNvPicPr>
          <p:nvPr>
            <p:ph idx="1"/>
          </p:nvPr>
        </p:nvPicPr>
        <p:blipFill rotWithShape="1">
          <a:blip r:embed="rId3"/>
          <a:srcRect l="28433" t="13015" r="28239" b="11519"/>
          <a:stretch/>
        </p:blipFill>
        <p:spPr>
          <a:xfrm>
            <a:off x="414576" y="774915"/>
            <a:ext cx="8496949" cy="6083085"/>
          </a:xfrm>
          <a:prstGeom prst="rect">
            <a:avLst/>
          </a:prstGeom>
        </p:spPr>
      </p:pic>
      <p:sp>
        <p:nvSpPr>
          <p:cNvPr id="5" name="Овал 4"/>
          <p:cNvSpPr/>
          <p:nvPr/>
        </p:nvSpPr>
        <p:spPr>
          <a:xfrm>
            <a:off x="1363851" y="4866468"/>
            <a:ext cx="2712203" cy="8679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496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53340"/>
            <a:ext cx="8596668" cy="1062228"/>
          </a:xfrm>
        </p:spPr>
        <p:txBody>
          <a:bodyPr>
            <a:noAutofit/>
          </a:bodyPr>
          <a:lstStyle/>
          <a:p>
            <a:pPr algn="ctr"/>
            <a:r>
              <a:rPr lang="ru-RU" sz="3200" dirty="0" err="1" smtClean="0"/>
              <a:t>Стислий</a:t>
            </a:r>
            <a:r>
              <a:rPr lang="ru-RU" sz="3200" dirty="0" smtClean="0"/>
              <a:t> </a:t>
            </a:r>
            <a:r>
              <a:rPr lang="ru-RU" sz="3200" dirty="0" err="1"/>
              <a:t>опис</a:t>
            </a:r>
            <a:r>
              <a:rPr lang="ru-RU" sz="3200" dirty="0"/>
              <a:t> </a:t>
            </a:r>
            <a:r>
              <a:rPr lang="ru-RU" sz="3200" dirty="0" err="1"/>
              <a:t>форматів</a:t>
            </a:r>
            <a:r>
              <a:rPr lang="ru-RU" sz="3200" dirty="0"/>
              <a:t>, </a:t>
            </a:r>
            <a:r>
              <a:rPr lang="ru-RU" sz="3200" dirty="0" err="1"/>
              <a:t>які</a:t>
            </a:r>
            <a:r>
              <a:rPr lang="ru-RU" sz="3200" dirty="0"/>
              <a:t> </a:t>
            </a:r>
            <a:r>
              <a:rPr lang="ru-RU" sz="3200" dirty="0" err="1"/>
              <a:t>використовуються</a:t>
            </a:r>
            <a:r>
              <a:rPr lang="ru-RU" sz="3200" dirty="0"/>
              <a:t> для </a:t>
            </a:r>
            <a:r>
              <a:rPr lang="ru-RU" sz="3200" dirty="0" err="1"/>
              <a:t>обробки</a:t>
            </a:r>
            <a:r>
              <a:rPr lang="ru-RU" sz="3200" dirty="0"/>
              <a:t> статистики</a:t>
            </a:r>
            <a:endParaRPr lang="uk-UA" sz="3200" dirty="0"/>
          </a:p>
        </p:txBody>
      </p:sp>
      <p:sp>
        <p:nvSpPr>
          <p:cNvPr id="3" name="Объект 2"/>
          <p:cNvSpPr>
            <a:spLocks noGrp="1"/>
          </p:cNvSpPr>
          <p:nvPr>
            <p:ph idx="1"/>
          </p:nvPr>
        </p:nvSpPr>
        <p:spPr>
          <a:xfrm>
            <a:off x="327660" y="1115568"/>
            <a:ext cx="8946342" cy="5623560"/>
          </a:xfrm>
        </p:spPr>
        <p:txBody>
          <a:bodyPr>
            <a:noAutofit/>
          </a:bodyPr>
          <a:lstStyle/>
          <a:p>
            <a:pPr marL="0" indent="360000" algn="just">
              <a:spcBef>
                <a:spcPts val="600"/>
              </a:spcBef>
            </a:pPr>
            <a:r>
              <a:rPr lang="en-US" sz="2400" dirty="0"/>
              <a:t>XML (Extensible Markup Language) </a:t>
            </a:r>
            <a:r>
              <a:rPr lang="uk-UA" sz="2400" dirty="0"/>
              <a:t>є мовою розмітки, яка визначає набір правил для кодування документів у форматі, який підходить одночасно для читання людиною і машиною. Вона призначена для обміну даними між різними комп'ютерними програмами, зокрема, через </a:t>
            </a:r>
            <a:r>
              <a:rPr lang="uk-UA" sz="2400" dirty="0" smtClean="0"/>
              <a:t>Інтернет.</a:t>
            </a:r>
            <a:endParaRPr lang="uk-UA" sz="2400" dirty="0"/>
          </a:p>
          <a:p>
            <a:pPr marL="0" indent="360000" algn="just">
              <a:spcBef>
                <a:spcPts val="600"/>
              </a:spcBef>
            </a:pPr>
            <a:r>
              <a:rPr lang="en-US" sz="2400" dirty="0"/>
              <a:t>JSON (Java Script Object Notation) – </a:t>
            </a:r>
            <a:r>
              <a:rPr lang="uk-UA" sz="2400" dirty="0"/>
              <a:t>це легкий формат обміну даними між комп'ютерами. </a:t>
            </a:r>
            <a:r>
              <a:rPr lang="en-US" sz="2400" dirty="0"/>
              <a:t>JSON </a:t>
            </a:r>
            <a:r>
              <a:rPr lang="uk-UA" sz="2400" dirty="0"/>
              <a:t>базується на тексті та може бути легко </a:t>
            </a:r>
            <a:r>
              <a:rPr lang="uk-UA" sz="2400" dirty="0" smtClean="0"/>
              <a:t>прочитаний. </a:t>
            </a:r>
            <a:r>
              <a:rPr lang="uk-UA" sz="2400" dirty="0"/>
              <a:t>Перевагою </a:t>
            </a:r>
            <a:r>
              <a:rPr lang="en-US" sz="2400" dirty="0"/>
              <a:t>JSON </a:t>
            </a:r>
            <a:r>
              <a:rPr lang="uk-UA" sz="2400" dirty="0"/>
              <a:t>перед </a:t>
            </a:r>
            <a:r>
              <a:rPr lang="en-US" sz="2400" dirty="0"/>
              <a:t>XML </a:t>
            </a:r>
            <a:r>
              <a:rPr lang="uk-UA" sz="2400" dirty="0"/>
              <a:t>є те, що він спрощує складні структури, займає менше місця і напряму інтерпретується за допомогою </a:t>
            </a:r>
            <a:r>
              <a:rPr lang="en-US" sz="2400" dirty="0"/>
              <a:t>Java Script </a:t>
            </a:r>
            <a:r>
              <a:rPr lang="uk-UA" sz="2400" dirty="0"/>
              <a:t>в </a:t>
            </a:r>
            <a:r>
              <a:rPr lang="uk-UA" sz="2400" dirty="0" smtClean="0"/>
              <a:t>об’єкти.</a:t>
            </a:r>
            <a:endParaRPr lang="uk-UA" sz="2400" dirty="0"/>
          </a:p>
          <a:p>
            <a:pPr marL="0" indent="360000" algn="just">
              <a:spcBef>
                <a:spcPts val="600"/>
              </a:spcBef>
            </a:pPr>
            <a:r>
              <a:rPr lang="en-US" sz="2400" dirty="0"/>
              <a:t>CSV (</a:t>
            </a:r>
            <a:r>
              <a:rPr lang="uk-UA" sz="2400" dirty="0"/>
              <a:t>С</a:t>
            </a:r>
            <a:r>
              <a:rPr lang="en-US" sz="2400" dirty="0" err="1"/>
              <a:t>omma</a:t>
            </a:r>
            <a:r>
              <a:rPr lang="en-US" sz="2400" dirty="0"/>
              <a:t>-separated values) – </a:t>
            </a:r>
            <a:r>
              <a:rPr lang="uk-UA" sz="2400" dirty="0"/>
              <a:t>формат, який використовується для перенесення даних між базами даних та програмами — редакторами електронних </a:t>
            </a:r>
            <a:r>
              <a:rPr lang="uk-UA" sz="2400" dirty="0" smtClean="0"/>
              <a:t>таблиць.</a:t>
            </a:r>
            <a:endParaRPr lang="uk-UA" sz="2400" dirty="0"/>
          </a:p>
          <a:p>
            <a:pPr marL="0" indent="360000" algn="just">
              <a:spcBef>
                <a:spcPts val="600"/>
              </a:spcBef>
            </a:pPr>
            <a:endParaRPr lang="uk-UA" sz="2400" dirty="0"/>
          </a:p>
        </p:txBody>
      </p:sp>
    </p:spTree>
    <p:extLst>
      <p:ext uri="{BB962C8B-B14F-4D97-AF65-F5344CB8AC3E}">
        <p14:creationId xmlns:p14="http://schemas.microsoft.com/office/powerpoint/2010/main" val="388350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0486" y="124287"/>
            <a:ext cx="8596668" cy="1071836"/>
          </a:xfrm>
        </p:spPr>
        <p:txBody>
          <a:bodyPr>
            <a:noAutofit/>
          </a:bodyPr>
          <a:lstStyle/>
          <a:p>
            <a:pPr algn="ctr"/>
            <a:r>
              <a:rPr lang="ru-RU" sz="3200" dirty="0"/>
              <a:t>Фрагмент </a:t>
            </a:r>
            <a:r>
              <a:rPr lang="ru-RU" sz="3200" dirty="0" err="1"/>
              <a:t>експорту</a:t>
            </a:r>
            <a:r>
              <a:rPr lang="ru-RU" sz="3200" dirty="0"/>
              <a:t> </a:t>
            </a:r>
            <a:r>
              <a:rPr lang="ru-RU" sz="3200" dirty="0" err="1"/>
              <a:t>діаграми</a:t>
            </a:r>
            <a:r>
              <a:rPr lang="ru-RU" sz="3200" dirty="0"/>
              <a:t> статистики з </a:t>
            </a:r>
            <a:r>
              <a:rPr lang="ru-RU" sz="3200" dirty="0" err="1"/>
              <a:t>використанням</a:t>
            </a:r>
            <a:r>
              <a:rPr lang="ru-RU" sz="3200" dirty="0"/>
              <a:t> формату XML</a:t>
            </a:r>
            <a:endParaRPr lang="uk-UA" sz="3200" dirty="0"/>
          </a:p>
        </p:txBody>
      </p:sp>
      <p:sp>
        <p:nvSpPr>
          <p:cNvPr id="3" name="Объект 2"/>
          <p:cNvSpPr>
            <a:spLocks noGrp="1"/>
          </p:cNvSpPr>
          <p:nvPr>
            <p:ph idx="1"/>
          </p:nvPr>
        </p:nvSpPr>
        <p:spPr>
          <a:xfrm>
            <a:off x="373380" y="1196124"/>
            <a:ext cx="8831580" cy="5497284"/>
          </a:xfrm>
        </p:spPr>
        <p:txBody>
          <a:bodyPr/>
          <a:lstStyle/>
          <a:p>
            <a:pPr marL="0" indent="0">
              <a:buNone/>
            </a:pPr>
            <a:endParaRPr lang="uk-UA" dirty="0"/>
          </a:p>
        </p:txBody>
      </p:sp>
      <p:pic>
        <p:nvPicPr>
          <p:cNvPr id="5" name="Рисунок 4"/>
          <p:cNvPicPr>
            <a:picLocks noChangeAspect="1"/>
          </p:cNvPicPr>
          <p:nvPr/>
        </p:nvPicPr>
        <p:blipFill rotWithShape="1">
          <a:blip r:embed="rId3"/>
          <a:srcRect r="21146"/>
          <a:stretch/>
        </p:blipFill>
        <p:spPr>
          <a:xfrm>
            <a:off x="460321" y="1196122"/>
            <a:ext cx="8744639" cy="5341837"/>
          </a:xfrm>
          <a:prstGeom prst="rect">
            <a:avLst/>
          </a:prstGeom>
        </p:spPr>
      </p:pic>
    </p:spTree>
    <p:extLst>
      <p:ext uri="{BB962C8B-B14F-4D97-AF65-F5344CB8AC3E}">
        <p14:creationId xmlns:p14="http://schemas.microsoft.com/office/powerpoint/2010/main" val="619300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97" y="175260"/>
            <a:ext cx="8596668" cy="579120"/>
          </a:xfrm>
        </p:spPr>
        <p:txBody>
          <a:bodyPr>
            <a:normAutofit/>
          </a:bodyPr>
          <a:lstStyle/>
          <a:p>
            <a:pPr algn="ctr"/>
            <a:r>
              <a:rPr lang="ru-RU" sz="3200" dirty="0" err="1" smtClean="0"/>
              <a:t>Види</a:t>
            </a:r>
            <a:r>
              <a:rPr lang="ru-RU" sz="3200" dirty="0" smtClean="0"/>
              <a:t> </a:t>
            </a:r>
            <a:r>
              <a:rPr lang="ru-RU" sz="3200" dirty="0" err="1" smtClean="0"/>
              <a:t>фільтрів</a:t>
            </a:r>
            <a:r>
              <a:rPr lang="ru-RU" sz="3200" dirty="0" smtClean="0"/>
              <a:t> статистики </a:t>
            </a:r>
            <a:endParaRPr lang="uk-UA" sz="3200" dirty="0"/>
          </a:p>
        </p:txBody>
      </p:sp>
      <p:pic>
        <p:nvPicPr>
          <p:cNvPr id="3" name="Рисунок 2"/>
          <p:cNvPicPr>
            <a:picLocks noChangeAspect="1"/>
          </p:cNvPicPr>
          <p:nvPr/>
        </p:nvPicPr>
        <p:blipFill rotWithShape="1">
          <a:blip r:embed="rId3"/>
          <a:srcRect l="24470" t="11388" r="23953" b="14883"/>
          <a:stretch/>
        </p:blipFill>
        <p:spPr>
          <a:xfrm>
            <a:off x="402956" y="754379"/>
            <a:ext cx="9066509" cy="6003751"/>
          </a:xfrm>
          <a:prstGeom prst="rect">
            <a:avLst/>
          </a:prstGeom>
        </p:spPr>
      </p:pic>
    </p:spTree>
    <p:extLst>
      <p:ext uri="{BB962C8B-B14F-4D97-AF65-F5344CB8AC3E}">
        <p14:creationId xmlns:p14="http://schemas.microsoft.com/office/powerpoint/2010/main" val="1684568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624" y="20664"/>
            <a:ext cx="8596668" cy="1856262"/>
          </a:xfrm>
        </p:spPr>
        <p:txBody>
          <a:bodyPr>
            <a:normAutofit/>
          </a:bodyPr>
          <a:lstStyle/>
          <a:p>
            <a:pPr algn="ctr"/>
            <a:r>
              <a:rPr lang="uk-UA" sz="3200" dirty="0" smtClean="0"/>
              <a:t>Приклад заповнення полів «Автор» інформаційного ресурсу, при правильній роботі статистики ЕБ</a:t>
            </a:r>
            <a:endParaRPr lang="ru-RU" sz="3200" dirty="0"/>
          </a:p>
        </p:txBody>
      </p:sp>
      <p:pic>
        <p:nvPicPr>
          <p:cNvPr id="11" name="Рисунок 10"/>
          <p:cNvPicPr>
            <a:picLocks noChangeAspect="1"/>
          </p:cNvPicPr>
          <p:nvPr/>
        </p:nvPicPr>
        <p:blipFill rotWithShape="1">
          <a:blip r:embed="rId3"/>
          <a:srcRect l="30149" t="26151" r="30150" b="46099"/>
          <a:stretch/>
        </p:blipFill>
        <p:spPr>
          <a:xfrm>
            <a:off x="403227" y="3409625"/>
            <a:ext cx="8550443" cy="3316637"/>
          </a:xfrm>
          <a:prstGeom prst="rect">
            <a:avLst/>
          </a:prstGeom>
        </p:spPr>
      </p:pic>
      <p:sp>
        <p:nvSpPr>
          <p:cNvPr id="13" name="Овал 12"/>
          <p:cNvSpPr/>
          <p:nvPr/>
        </p:nvSpPr>
        <p:spPr>
          <a:xfrm>
            <a:off x="6540285" y="5067944"/>
            <a:ext cx="1270862" cy="27897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1590527" y="1623514"/>
            <a:ext cx="5801894" cy="1491916"/>
            <a:chOff x="1683517" y="1639013"/>
            <a:chExt cx="5801894" cy="1491916"/>
          </a:xfrm>
        </p:grpSpPr>
        <p:grpSp>
          <p:nvGrpSpPr>
            <p:cNvPr id="17" name="Группа 16"/>
            <p:cNvGrpSpPr/>
            <p:nvPr/>
          </p:nvGrpSpPr>
          <p:grpSpPr>
            <a:xfrm>
              <a:off x="1683517" y="1639013"/>
              <a:ext cx="5801894" cy="1491916"/>
              <a:chOff x="1652520" y="1716504"/>
              <a:chExt cx="5801894" cy="1491916"/>
            </a:xfrm>
          </p:grpSpPr>
          <p:pic>
            <p:nvPicPr>
              <p:cNvPr id="10" name="Рисунок 9"/>
              <p:cNvPicPr>
                <a:picLocks noChangeAspect="1"/>
              </p:cNvPicPr>
              <p:nvPr/>
            </p:nvPicPr>
            <p:blipFill rotWithShape="1">
              <a:blip r:embed="rId4"/>
              <a:srcRect l="34958" t="64091" r="47781" b="28016"/>
              <a:stretch/>
            </p:blipFill>
            <p:spPr>
              <a:xfrm>
                <a:off x="1652520" y="1716504"/>
                <a:ext cx="5801894" cy="1491916"/>
              </a:xfrm>
              <a:prstGeom prst="rect">
                <a:avLst/>
              </a:prstGeom>
            </p:spPr>
          </p:pic>
          <p:sp>
            <p:nvSpPr>
              <p:cNvPr id="12" name="Овал 11"/>
              <p:cNvSpPr/>
              <p:nvPr/>
            </p:nvSpPr>
            <p:spPr>
              <a:xfrm>
                <a:off x="2712204" y="2231756"/>
                <a:ext cx="2028238" cy="480447"/>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Овал 15"/>
            <p:cNvSpPr/>
            <p:nvPr/>
          </p:nvSpPr>
          <p:spPr>
            <a:xfrm>
              <a:off x="4740442" y="1716504"/>
              <a:ext cx="2512765" cy="701232"/>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96134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3"/>
          <a:srcRect l="28658" t="13015" r="28239" b="11519"/>
          <a:stretch/>
        </p:blipFill>
        <p:spPr>
          <a:xfrm>
            <a:off x="475856" y="1100380"/>
            <a:ext cx="8596667" cy="5684486"/>
          </a:xfrm>
          <a:prstGeom prst="rect">
            <a:avLst/>
          </a:prstGeom>
        </p:spPr>
      </p:pic>
      <p:sp>
        <p:nvSpPr>
          <p:cNvPr id="5" name="Овал 4"/>
          <p:cNvSpPr/>
          <p:nvPr/>
        </p:nvSpPr>
        <p:spPr>
          <a:xfrm>
            <a:off x="635431" y="1642820"/>
            <a:ext cx="2572718" cy="294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385302" y="1472339"/>
            <a:ext cx="2687221"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75856" y="0"/>
            <a:ext cx="8596668" cy="1100380"/>
          </a:xfrm>
        </p:spPr>
        <p:txBody>
          <a:bodyPr>
            <a:normAutofit/>
          </a:bodyPr>
          <a:lstStyle/>
          <a:p>
            <a:pPr algn="ctr"/>
            <a:r>
              <a:rPr lang="uk-UA" sz="3200" dirty="0" smtClean="0"/>
              <a:t>Приклад звіту за «</a:t>
            </a:r>
            <a:r>
              <a:rPr lang="uk-UA" sz="3200" dirty="0" err="1" smtClean="0"/>
              <a:t>Авторм</a:t>
            </a:r>
            <a:r>
              <a:rPr lang="uk-UA" sz="3200" dirty="0" smtClean="0"/>
              <a:t> Новицька Т.Л. за останні 6 місяців» </a:t>
            </a:r>
            <a:endParaRPr lang="ru-RU" sz="3200" dirty="0"/>
          </a:p>
        </p:txBody>
      </p:sp>
    </p:spTree>
    <p:extLst>
      <p:ext uri="{BB962C8B-B14F-4D97-AF65-F5344CB8AC3E}">
        <p14:creationId xmlns:p14="http://schemas.microsoft.com/office/powerpoint/2010/main" val="3410144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351" y="51661"/>
            <a:ext cx="8596668" cy="1141708"/>
          </a:xfrm>
        </p:spPr>
        <p:txBody>
          <a:bodyPr>
            <a:normAutofit/>
          </a:bodyPr>
          <a:lstStyle/>
          <a:p>
            <a:pPr algn="ctr"/>
            <a:r>
              <a:rPr lang="uk-UA" sz="3200" dirty="0" smtClean="0"/>
              <a:t>Звіт за «Науковою темою за 1 листопада 2015 р.»</a:t>
            </a:r>
            <a:endParaRPr lang="ru-RU" sz="3200" dirty="0"/>
          </a:p>
        </p:txBody>
      </p:sp>
      <p:pic>
        <p:nvPicPr>
          <p:cNvPr id="6" name="Объект 5"/>
          <p:cNvPicPr>
            <a:picLocks noGrp="1" noChangeAspect="1"/>
          </p:cNvPicPr>
          <p:nvPr>
            <p:ph idx="1"/>
          </p:nvPr>
        </p:nvPicPr>
        <p:blipFill rotWithShape="1">
          <a:blip r:embed="rId3"/>
          <a:srcRect l="28209" t="13412" r="28015" b="12319"/>
          <a:stretch/>
        </p:blipFill>
        <p:spPr>
          <a:xfrm>
            <a:off x="522351" y="1055079"/>
            <a:ext cx="8596668" cy="5750584"/>
          </a:xfrm>
          <a:prstGeom prst="rect">
            <a:avLst/>
          </a:prstGeom>
        </p:spPr>
      </p:pic>
    </p:spTree>
    <p:extLst>
      <p:ext uri="{BB962C8B-B14F-4D97-AF65-F5344CB8AC3E}">
        <p14:creationId xmlns:p14="http://schemas.microsoft.com/office/powerpoint/2010/main" val="308325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0396"/>
            <a:ext cx="8596668" cy="629412"/>
          </a:xfrm>
        </p:spPr>
        <p:txBody>
          <a:bodyPr>
            <a:normAutofit fontScale="90000"/>
          </a:bodyPr>
          <a:lstStyle/>
          <a:p>
            <a:r>
              <a:rPr lang="ru-RU" dirty="0" err="1" smtClean="0"/>
              <a:t>Основні</a:t>
            </a:r>
            <a:r>
              <a:rPr lang="ru-RU" dirty="0" smtClean="0"/>
              <a:t> </a:t>
            </a:r>
            <a:r>
              <a:rPr lang="ru-RU" dirty="0" err="1" smtClean="0"/>
              <a:t>поняття</a:t>
            </a:r>
            <a:r>
              <a:rPr lang="ru-RU" dirty="0" smtClean="0"/>
              <a:t> та </a:t>
            </a:r>
            <a:r>
              <a:rPr lang="ru-RU" dirty="0" err="1" smtClean="0"/>
              <a:t>джерела</a:t>
            </a:r>
            <a:r>
              <a:rPr lang="ru-RU" dirty="0" smtClean="0"/>
              <a:t> статистики:</a:t>
            </a:r>
            <a:r>
              <a:rPr lang="ru-RU" dirty="0"/>
              <a:t/>
            </a:r>
            <a:br>
              <a:rPr lang="ru-RU" dirty="0"/>
            </a:br>
            <a:endParaRPr lang="uk-UA" dirty="0"/>
          </a:p>
        </p:txBody>
      </p:sp>
      <p:sp>
        <p:nvSpPr>
          <p:cNvPr id="3" name="Объект 2"/>
          <p:cNvSpPr>
            <a:spLocks noGrp="1"/>
          </p:cNvSpPr>
          <p:nvPr>
            <p:ph idx="1"/>
          </p:nvPr>
        </p:nvSpPr>
        <p:spPr>
          <a:xfrm>
            <a:off x="312420" y="758952"/>
            <a:ext cx="11049000" cy="5992368"/>
          </a:xfrm>
        </p:spPr>
        <p:txBody>
          <a:bodyPr>
            <a:noAutofit/>
          </a:bodyPr>
          <a:lstStyle/>
          <a:p>
            <a:pPr marL="0" indent="360000" algn="just">
              <a:spcBef>
                <a:spcPts val="600"/>
              </a:spcBef>
            </a:pPr>
            <a:r>
              <a:rPr lang="uk-UA" sz="2400" dirty="0"/>
              <a:t>Відвідування - прихід </a:t>
            </a:r>
            <a:r>
              <a:rPr lang="uk-UA" sz="2400" dirty="0" smtClean="0"/>
              <a:t>на сайт ЕБ користувача.</a:t>
            </a:r>
            <a:endParaRPr lang="uk-UA" sz="2400" dirty="0"/>
          </a:p>
          <a:p>
            <a:pPr marL="0" indent="360000" algn="just">
              <a:spcBef>
                <a:spcPts val="600"/>
              </a:spcBef>
            </a:pPr>
            <a:r>
              <a:rPr lang="uk-UA" sz="2400" dirty="0" smtClean="0"/>
              <a:t>Одиниці обліку:</a:t>
            </a:r>
          </a:p>
          <a:p>
            <a:pPr marL="400050" lvl="1" indent="360000" algn="just">
              <a:spcBef>
                <a:spcPts val="600"/>
              </a:spcBef>
            </a:pPr>
            <a:r>
              <a:rPr lang="uk-UA" sz="2400" dirty="0" smtClean="0"/>
              <a:t>Кількість унікальних користувачів</a:t>
            </a:r>
          </a:p>
          <a:p>
            <a:pPr marL="400050" lvl="1" indent="360000" algn="just">
              <a:spcBef>
                <a:spcPts val="600"/>
              </a:spcBef>
            </a:pPr>
            <a:r>
              <a:rPr lang="uk-UA" sz="2400" dirty="0" smtClean="0"/>
              <a:t>Кількість завантажень повнотекстових ресурсів </a:t>
            </a:r>
          </a:p>
          <a:p>
            <a:pPr marL="400050" lvl="1" indent="360000" algn="just">
              <a:spcBef>
                <a:spcPts val="600"/>
              </a:spcBef>
            </a:pPr>
            <a:r>
              <a:rPr lang="uk-UA" sz="2400" dirty="0" smtClean="0"/>
              <a:t>Вибірки з врахуванням </a:t>
            </a:r>
            <a:r>
              <a:rPr lang="uk-UA" sz="2400" dirty="0" err="1" smtClean="0"/>
              <a:t>групувань</a:t>
            </a:r>
            <a:r>
              <a:rPr lang="uk-UA" sz="2400" dirty="0" smtClean="0"/>
              <a:t> та фільтрів по метаданим</a:t>
            </a:r>
          </a:p>
          <a:p>
            <a:pPr marL="400050" lvl="1" indent="0" algn="just">
              <a:spcBef>
                <a:spcPts val="600"/>
              </a:spcBef>
              <a:buNone/>
            </a:pPr>
            <a:endParaRPr lang="ru-RU" sz="2800" dirty="0" smtClean="0">
              <a:solidFill>
                <a:schemeClr val="accent1"/>
              </a:solidFill>
              <a:latin typeface="+mj-lt"/>
              <a:ea typeface="+mj-ea"/>
              <a:cs typeface="+mj-cs"/>
            </a:endParaRPr>
          </a:p>
          <a:p>
            <a:pPr marL="400050" lvl="1" indent="0" algn="just">
              <a:spcBef>
                <a:spcPts val="600"/>
              </a:spcBef>
              <a:buNone/>
            </a:pPr>
            <a:r>
              <a:rPr lang="ru-RU" sz="2800" dirty="0" smtClean="0">
                <a:solidFill>
                  <a:schemeClr val="accent1"/>
                </a:solidFill>
                <a:latin typeface="+mj-lt"/>
                <a:ea typeface="+mj-ea"/>
                <a:cs typeface="+mj-cs"/>
              </a:rPr>
              <a:t>ЕБ </a:t>
            </a:r>
            <a:r>
              <a:rPr lang="ru-RU" sz="2800" dirty="0" err="1">
                <a:solidFill>
                  <a:schemeClr val="accent1"/>
                </a:solidFill>
                <a:latin typeface="+mj-lt"/>
                <a:ea typeface="+mj-ea"/>
                <a:cs typeface="+mj-cs"/>
              </a:rPr>
              <a:t>містить</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актуальну</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статичну</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інформацію</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стосовно</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власного</a:t>
            </a:r>
            <a:r>
              <a:rPr lang="ru-RU" sz="2800" dirty="0">
                <a:solidFill>
                  <a:schemeClr val="accent1"/>
                </a:solidFill>
                <a:latin typeface="+mj-lt"/>
                <a:ea typeface="+mj-ea"/>
                <a:cs typeface="+mj-cs"/>
              </a:rPr>
              <a:t> </a:t>
            </a:r>
            <a:r>
              <a:rPr lang="ru-RU" sz="2800" dirty="0" err="1">
                <a:solidFill>
                  <a:schemeClr val="accent1"/>
                </a:solidFill>
                <a:latin typeface="+mj-lt"/>
                <a:ea typeface="+mj-ea"/>
                <a:cs typeface="+mj-cs"/>
              </a:rPr>
              <a:t>функціонування</a:t>
            </a:r>
            <a:r>
              <a:rPr lang="ru-RU" sz="2800" dirty="0">
                <a:solidFill>
                  <a:schemeClr val="accent1"/>
                </a:solidFill>
                <a:latin typeface="+mj-lt"/>
                <a:ea typeface="+mj-ea"/>
                <a:cs typeface="+mj-cs"/>
              </a:rPr>
              <a:t>:</a:t>
            </a:r>
            <a:endParaRPr lang="uk-UA" sz="2800" dirty="0">
              <a:solidFill>
                <a:schemeClr val="accent1"/>
              </a:solidFill>
              <a:latin typeface="+mj-lt"/>
              <a:ea typeface="+mj-ea"/>
              <a:cs typeface="+mj-cs"/>
            </a:endParaRPr>
          </a:p>
          <a:p>
            <a:pPr marL="0" indent="360000" algn="just">
              <a:spcBef>
                <a:spcPts val="600"/>
              </a:spcBef>
            </a:pPr>
            <a:r>
              <a:rPr lang="uk-UA" sz="2400" dirty="0"/>
              <a:t>загальні статистичні дані щодо </a:t>
            </a:r>
            <a:r>
              <a:rPr lang="uk-UA" sz="2400" dirty="0" smtClean="0"/>
              <a:t>інформаційних ресурсів </a:t>
            </a:r>
            <a:r>
              <a:rPr lang="uk-UA" sz="2400" dirty="0"/>
              <a:t>ЕБ</a:t>
            </a:r>
          </a:p>
          <a:p>
            <a:pPr marL="0" indent="360000" algn="just">
              <a:spcBef>
                <a:spcPts val="600"/>
              </a:spcBef>
            </a:pPr>
            <a:r>
              <a:rPr lang="uk-UA" sz="2400" dirty="0"/>
              <a:t>статистика по користувачах </a:t>
            </a:r>
          </a:p>
          <a:p>
            <a:pPr marL="0" indent="360000" algn="just">
              <a:spcBef>
                <a:spcPts val="600"/>
              </a:spcBef>
            </a:pPr>
            <a:r>
              <a:rPr lang="uk-UA" sz="2400" dirty="0"/>
              <a:t>статистика по завантаженню інформаційних </a:t>
            </a:r>
            <a:r>
              <a:rPr lang="uk-UA" sz="2400" dirty="0" smtClean="0"/>
              <a:t>ресурсів</a:t>
            </a:r>
          </a:p>
          <a:p>
            <a:pPr marL="0" indent="360000" algn="just">
              <a:spcBef>
                <a:spcPts val="600"/>
              </a:spcBef>
            </a:pPr>
            <a:r>
              <a:rPr lang="uk-UA" sz="2400" dirty="0" smtClean="0"/>
              <a:t>персональна статистика стосовно кожного користувача </a:t>
            </a:r>
          </a:p>
          <a:p>
            <a:pPr marL="0" indent="360000" algn="just">
              <a:spcBef>
                <a:spcPts val="600"/>
              </a:spcBef>
            </a:pPr>
            <a:r>
              <a:rPr lang="uk-UA" sz="2400" dirty="0" smtClean="0"/>
              <a:t>статистика </a:t>
            </a:r>
            <a:r>
              <a:rPr lang="uk-UA" sz="2400" dirty="0"/>
              <a:t>ефективності функціонування системи </a:t>
            </a:r>
          </a:p>
          <a:p>
            <a:pPr marL="400050" lvl="1" indent="0" algn="just">
              <a:spcBef>
                <a:spcPts val="600"/>
              </a:spcBef>
              <a:buNone/>
            </a:pPr>
            <a:r>
              <a:rPr lang="uk-UA" dirty="0" smtClean="0"/>
              <a:t> </a:t>
            </a:r>
            <a:endParaRPr lang="uk-UA" dirty="0"/>
          </a:p>
        </p:txBody>
      </p:sp>
    </p:spTree>
    <p:extLst>
      <p:ext uri="{BB962C8B-B14F-4D97-AF65-F5344CB8AC3E}">
        <p14:creationId xmlns:p14="http://schemas.microsoft.com/office/powerpoint/2010/main" val="1682790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347" y="0"/>
            <a:ext cx="8596668" cy="1575661"/>
          </a:xfrm>
        </p:spPr>
        <p:txBody>
          <a:bodyPr>
            <a:noAutofit/>
          </a:bodyPr>
          <a:lstStyle/>
          <a:p>
            <a:pPr algn="ctr"/>
            <a:r>
              <a:rPr lang="uk-UA" sz="3200" dirty="0" smtClean="0"/>
              <a:t>Звіт </a:t>
            </a:r>
            <a:r>
              <a:rPr lang="uk-UA" sz="3200" dirty="0"/>
              <a:t>за Класифікатором: 004.9 ІКТ </a:t>
            </a:r>
            <a:r>
              <a:rPr lang="uk-UA" sz="3200" dirty="0" smtClean="0"/>
              <a:t>(</a:t>
            </a:r>
            <a:r>
              <a:rPr lang="en-US" sz="3200" dirty="0" smtClean="0"/>
              <a:t>Application-oriented </a:t>
            </a:r>
            <a:r>
              <a:rPr lang="en-US" sz="3200" dirty="0"/>
              <a:t>computer-based </a:t>
            </a:r>
            <a:r>
              <a:rPr lang="en-US" sz="3200" dirty="0" smtClean="0"/>
              <a:t>techniques)</a:t>
            </a:r>
            <a:endParaRPr lang="ru-RU" sz="3200" dirty="0"/>
          </a:p>
        </p:txBody>
      </p:sp>
      <p:pic>
        <p:nvPicPr>
          <p:cNvPr id="6" name="Объект 5"/>
          <p:cNvPicPr>
            <a:picLocks noGrp="1" noChangeAspect="1"/>
          </p:cNvPicPr>
          <p:nvPr>
            <p:ph idx="1"/>
          </p:nvPr>
        </p:nvPicPr>
        <p:blipFill rotWithShape="1">
          <a:blip r:embed="rId3"/>
          <a:srcRect l="28209" t="10618" r="28015" b="10721"/>
          <a:stretch/>
        </p:blipFill>
        <p:spPr>
          <a:xfrm>
            <a:off x="418453" y="1575661"/>
            <a:ext cx="8508569" cy="5204012"/>
          </a:xfrm>
          <a:prstGeom prst="rect">
            <a:avLst/>
          </a:prstGeom>
        </p:spPr>
      </p:pic>
      <p:sp>
        <p:nvSpPr>
          <p:cNvPr id="7" name="Овал 6"/>
          <p:cNvSpPr/>
          <p:nvPr/>
        </p:nvSpPr>
        <p:spPr>
          <a:xfrm>
            <a:off x="418453" y="1405181"/>
            <a:ext cx="5145438" cy="635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6757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358" y="0"/>
            <a:ext cx="8596668" cy="1472339"/>
          </a:xfrm>
        </p:spPr>
        <p:txBody>
          <a:bodyPr>
            <a:normAutofit fontScale="90000"/>
          </a:bodyPr>
          <a:lstStyle/>
          <a:p>
            <a:pPr algn="ctr"/>
            <a:r>
              <a:rPr lang="ru-RU" dirty="0" err="1" smtClean="0"/>
              <a:t>Звіт</a:t>
            </a:r>
            <a:r>
              <a:rPr lang="ru-RU" dirty="0" smtClean="0"/>
              <a:t> за «</a:t>
            </a:r>
            <a:r>
              <a:rPr lang="ru-RU" dirty="0" err="1" smtClean="0"/>
              <a:t>Установою</a:t>
            </a:r>
            <a:r>
              <a:rPr lang="ru-RU" dirty="0" smtClean="0"/>
              <a:t> </a:t>
            </a:r>
            <a:r>
              <a:rPr lang="ru-RU" dirty="0" err="1"/>
              <a:t>чи</a:t>
            </a:r>
            <a:r>
              <a:rPr lang="ru-RU" dirty="0"/>
              <a:t> </a:t>
            </a:r>
            <a:r>
              <a:rPr lang="ru-RU" dirty="0" err="1"/>
              <a:t>її</a:t>
            </a:r>
            <a:r>
              <a:rPr lang="ru-RU" dirty="0"/>
              <a:t> </a:t>
            </a:r>
            <a:r>
              <a:rPr lang="ru-RU" dirty="0" err="1"/>
              <a:t>підрозділом</a:t>
            </a:r>
            <a:r>
              <a:rPr lang="ru-RU" dirty="0"/>
              <a:t>: </a:t>
            </a:r>
            <a:r>
              <a:rPr lang="ru-RU" dirty="0" err="1"/>
              <a:t>Інститут</a:t>
            </a:r>
            <a:r>
              <a:rPr lang="ru-RU" dirty="0"/>
              <a:t> менеджменту та </a:t>
            </a:r>
            <a:r>
              <a:rPr lang="ru-RU" dirty="0" err="1" smtClean="0"/>
              <a:t>психології</a:t>
            </a:r>
            <a:r>
              <a:rPr lang="ru-RU" dirty="0" smtClean="0"/>
              <a:t>»:</a:t>
            </a:r>
            <a:br>
              <a:rPr lang="ru-RU" dirty="0" smtClean="0"/>
            </a:br>
            <a:r>
              <a:rPr lang="ru-RU" dirty="0" smtClean="0"/>
              <a:t>за роками</a:t>
            </a:r>
            <a:endParaRPr lang="ru-RU" dirty="0"/>
          </a:p>
        </p:txBody>
      </p:sp>
      <p:pic>
        <p:nvPicPr>
          <p:cNvPr id="4" name="Объект 3"/>
          <p:cNvPicPr>
            <a:picLocks noGrp="1" noChangeAspect="1"/>
          </p:cNvPicPr>
          <p:nvPr>
            <p:ph idx="1"/>
          </p:nvPr>
        </p:nvPicPr>
        <p:blipFill rotWithShape="1">
          <a:blip r:embed="rId3"/>
          <a:srcRect l="28209" t="11416" r="27117" b="18707"/>
          <a:stretch/>
        </p:blipFill>
        <p:spPr>
          <a:xfrm>
            <a:off x="7206528" y="1193370"/>
            <a:ext cx="4355208" cy="4912962"/>
          </a:xfrm>
          <a:prstGeom prst="rect">
            <a:avLst/>
          </a:prstGeom>
        </p:spPr>
      </p:pic>
      <p:grpSp>
        <p:nvGrpSpPr>
          <p:cNvPr id="10" name="Группа 9"/>
          <p:cNvGrpSpPr/>
          <p:nvPr/>
        </p:nvGrpSpPr>
        <p:grpSpPr>
          <a:xfrm>
            <a:off x="537758" y="1472339"/>
            <a:ext cx="6591371" cy="5315919"/>
            <a:chOff x="537758" y="1472339"/>
            <a:chExt cx="6591371" cy="5315919"/>
          </a:xfrm>
        </p:grpSpPr>
        <p:pic>
          <p:nvPicPr>
            <p:cNvPr id="5" name="Рисунок 4"/>
            <p:cNvPicPr>
              <a:picLocks noChangeAspect="1"/>
            </p:cNvPicPr>
            <p:nvPr/>
          </p:nvPicPr>
          <p:blipFill rotWithShape="1">
            <a:blip r:embed="rId4"/>
            <a:srcRect l="28519" t="11388" r="28480" b="11493"/>
            <a:stretch/>
          </p:blipFill>
          <p:spPr>
            <a:xfrm>
              <a:off x="537758" y="1472339"/>
              <a:ext cx="6591371" cy="5315919"/>
            </a:xfrm>
            <a:prstGeom prst="rect">
              <a:avLst/>
            </a:prstGeom>
          </p:spPr>
        </p:pic>
        <p:sp>
          <p:nvSpPr>
            <p:cNvPr id="6" name="Овал 5"/>
            <p:cNvSpPr/>
            <p:nvPr/>
          </p:nvSpPr>
          <p:spPr>
            <a:xfrm>
              <a:off x="537759" y="1472339"/>
              <a:ext cx="3228239" cy="5114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192561" y="1859797"/>
              <a:ext cx="1425844" cy="2789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51076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6163"/>
            <a:ext cx="8596668" cy="599268"/>
          </a:xfrm>
        </p:spPr>
        <p:txBody>
          <a:bodyPr>
            <a:normAutofit/>
          </a:bodyPr>
          <a:lstStyle/>
          <a:p>
            <a:pPr algn="ctr"/>
            <a:r>
              <a:rPr lang="uk-UA" sz="3200" dirty="0"/>
              <a:t>Звіт за типом ресурсу «Книга</a:t>
            </a:r>
            <a:r>
              <a:rPr lang="uk-UA" sz="3200" dirty="0" smtClean="0"/>
              <a:t>»</a:t>
            </a:r>
            <a:endParaRPr lang="ru-RU" sz="3200" dirty="0"/>
          </a:p>
        </p:txBody>
      </p:sp>
      <p:pic>
        <p:nvPicPr>
          <p:cNvPr id="4" name="Объект 3"/>
          <p:cNvPicPr>
            <a:picLocks noGrp="1" noChangeAspect="1"/>
          </p:cNvPicPr>
          <p:nvPr>
            <p:ph idx="1"/>
          </p:nvPr>
        </p:nvPicPr>
        <p:blipFill rotWithShape="1">
          <a:blip r:embed="rId3"/>
          <a:srcRect l="28533" t="11708" r="28377" b="12293"/>
          <a:stretch/>
        </p:blipFill>
        <p:spPr>
          <a:xfrm>
            <a:off x="464949" y="759417"/>
            <a:ext cx="8508570" cy="6098583"/>
          </a:xfrm>
          <a:prstGeom prst="rect">
            <a:avLst/>
          </a:prstGeom>
        </p:spPr>
      </p:pic>
    </p:spTree>
    <p:extLst>
      <p:ext uri="{BB962C8B-B14F-4D97-AF65-F5344CB8AC3E}">
        <p14:creationId xmlns:p14="http://schemas.microsoft.com/office/powerpoint/2010/main" val="287435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6371" y="0"/>
            <a:ext cx="8596668" cy="557939"/>
          </a:xfrm>
        </p:spPr>
        <p:txBody>
          <a:bodyPr>
            <a:normAutofit fontScale="90000"/>
          </a:bodyPr>
          <a:lstStyle/>
          <a:p>
            <a:r>
              <a:rPr lang="uk-UA" sz="3200" dirty="0" smtClean="0"/>
              <a:t>Звіт «За типом ресурсу «Книга» - Роботи»</a:t>
            </a:r>
            <a:endParaRPr lang="ru-RU" sz="3200" dirty="0"/>
          </a:p>
        </p:txBody>
      </p:sp>
      <p:pic>
        <p:nvPicPr>
          <p:cNvPr id="4" name="Объект 3"/>
          <p:cNvPicPr>
            <a:picLocks noGrp="1" noChangeAspect="1"/>
          </p:cNvPicPr>
          <p:nvPr>
            <p:ph idx="1"/>
          </p:nvPr>
        </p:nvPicPr>
        <p:blipFill rotWithShape="1">
          <a:blip r:embed="rId3"/>
          <a:srcRect l="30259" t="31791" r="29980" b="16477"/>
          <a:stretch/>
        </p:blipFill>
        <p:spPr>
          <a:xfrm>
            <a:off x="464949" y="557939"/>
            <a:ext cx="8468090" cy="6300061"/>
          </a:xfrm>
          <a:prstGeom prst="rect">
            <a:avLst/>
          </a:prstGeom>
        </p:spPr>
      </p:pic>
      <p:grpSp>
        <p:nvGrpSpPr>
          <p:cNvPr id="7" name="Группа 6"/>
          <p:cNvGrpSpPr/>
          <p:nvPr/>
        </p:nvGrpSpPr>
        <p:grpSpPr>
          <a:xfrm>
            <a:off x="650928" y="821410"/>
            <a:ext cx="2479729" cy="1193370"/>
            <a:chOff x="666427" y="929898"/>
            <a:chExt cx="2479729" cy="1193370"/>
          </a:xfrm>
        </p:grpSpPr>
        <p:sp>
          <p:nvSpPr>
            <p:cNvPr id="5" name="Овал 4"/>
            <p:cNvSpPr/>
            <p:nvPr/>
          </p:nvSpPr>
          <p:spPr>
            <a:xfrm>
              <a:off x="666427" y="929898"/>
              <a:ext cx="2479729" cy="340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2154264" y="1813302"/>
              <a:ext cx="914400" cy="309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83709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420" y="20664"/>
            <a:ext cx="8755596" cy="614767"/>
          </a:xfrm>
        </p:spPr>
        <p:txBody>
          <a:bodyPr>
            <a:normAutofit/>
          </a:bodyPr>
          <a:lstStyle/>
          <a:p>
            <a:r>
              <a:rPr lang="uk-UA" sz="3200" dirty="0" smtClean="0"/>
              <a:t>Звіт «За типом ресурсу «Книга»: Автори»</a:t>
            </a:r>
            <a:endParaRPr lang="ru-RU" sz="3200" dirty="0"/>
          </a:p>
        </p:txBody>
      </p:sp>
      <p:pic>
        <p:nvPicPr>
          <p:cNvPr id="6" name="Объект 5"/>
          <p:cNvPicPr>
            <a:picLocks noGrp="1" noChangeAspect="1"/>
          </p:cNvPicPr>
          <p:nvPr>
            <p:ph idx="1"/>
          </p:nvPr>
        </p:nvPicPr>
        <p:blipFill rotWithShape="1">
          <a:blip r:embed="rId3"/>
          <a:srcRect l="29780" t="12615" r="29811" b="20304"/>
          <a:stretch/>
        </p:blipFill>
        <p:spPr>
          <a:xfrm>
            <a:off x="511445" y="596169"/>
            <a:ext cx="8462074" cy="6147659"/>
          </a:xfrm>
          <a:prstGeom prst="rect">
            <a:avLst/>
          </a:prstGeom>
        </p:spPr>
      </p:pic>
      <p:grpSp>
        <p:nvGrpSpPr>
          <p:cNvPr id="9" name="Группа 8"/>
          <p:cNvGrpSpPr/>
          <p:nvPr/>
        </p:nvGrpSpPr>
        <p:grpSpPr>
          <a:xfrm>
            <a:off x="774915" y="743919"/>
            <a:ext cx="3037668" cy="1007389"/>
            <a:chOff x="774915" y="743919"/>
            <a:chExt cx="3037668" cy="1007389"/>
          </a:xfrm>
        </p:grpSpPr>
        <p:sp>
          <p:nvSpPr>
            <p:cNvPr id="7" name="Овал 6"/>
            <p:cNvSpPr/>
            <p:nvPr/>
          </p:nvSpPr>
          <p:spPr>
            <a:xfrm>
              <a:off x="3053166" y="1472339"/>
              <a:ext cx="759417" cy="2789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74915" y="743919"/>
              <a:ext cx="2433234" cy="2944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30868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54" y="36163"/>
            <a:ext cx="8596668" cy="583769"/>
          </a:xfrm>
        </p:spPr>
        <p:txBody>
          <a:bodyPr>
            <a:normAutofit/>
          </a:bodyPr>
          <a:lstStyle/>
          <a:p>
            <a:pPr algn="ctr"/>
            <a:r>
              <a:rPr lang="uk-UA" sz="3200" dirty="0" smtClean="0"/>
              <a:t>Номер інформаційного ресурсу</a:t>
            </a:r>
            <a:endParaRPr lang="ru-RU" sz="3200" dirty="0"/>
          </a:p>
        </p:txBody>
      </p:sp>
      <p:pic>
        <p:nvPicPr>
          <p:cNvPr id="12" name="Объект 11"/>
          <p:cNvPicPr>
            <a:picLocks noGrp="1" noChangeAspect="1"/>
          </p:cNvPicPr>
          <p:nvPr>
            <p:ph idx="1"/>
          </p:nvPr>
        </p:nvPicPr>
        <p:blipFill rotWithShape="1">
          <a:blip r:embed="rId3"/>
          <a:srcRect l="177" t="3863" r="-177" b="48805"/>
          <a:stretch/>
        </p:blipFill>
        <p:spPr>
          <a:xfrm>
            <a:off x="345994" y="619932"/>
            <a:ext cx="8736013" cy="2324745"/>
          </a:xfrm>
          <a:prstGeom prst="rect">
            <a:avLst/>
          </a:prstGeom>
        </p:spPr>
      </p:pic>
      <p:pic>
        <p:nvPicPr>
          <p:cNvPr id="13" name="Рисунок 12"/>
          <p:cNvPicPr>
            <a:picLocks noChangeAspect="1"/>
          </p:cNvPicPr>
          <p:nvPr/>
        </p:nvPicPr>
        <p:blipFill rotWithShape="1">
          <a:blip r:embed="rId4"/>
          <a:srcRect l="18990" t="15625" r="17522" b="74206"/>
          <a:stretch/>
        </p:blipFill>
        <p:spPr>
          <a:xfrm>
            <a:off x="824417" y="2944677"/>
            <a:ext cx="8260597" cy="743919"/>
          </a:xfrm>
          <a:prstGeom prst="rect">
            <a:avLst/>
          </a:prstGeom>
        </p:spPr>
      </p:pic>
      <p:pic>
        <p:nvPicPr>
          <p:cNvPr id="14" name="Рисунок 13"/>
          <p:cNvPicPr>
            <a:picLocks noChangeAspect="1"/>
          </p:cNvPicPr>
          <p:nvPr/>
        </p:nvPicPr>
        <p:blipFill rotWithShape="1">
          <a:blip r:embed="rId5"/>
          <a:srcRect l="16013" t="32361" r="27050" b="26326"/>
          <a:stretch/>
        </p:blipFill>
        <p:spPr>
          <a:xfrm>
            <a:off x="433952" y="3688596"/>
            <a:ext cx="7408189" cy="3022170"/>
          </a:xfrm>
          <a:prstGeom prst="rect">
            <a:avLst/>
          </a:prstGeom>
        </p:spPr>
      </p:pic>
      <p:grpSp>
        <p:nvGrpSpPr>
          <p:cNvPr id="17" name="Группа 16"/>
          <p:cNvGrpSpPr/>
          <p:nvPr/>
        </p:nvGrpSpPr>
        <p:grpSpPr>
          <a:xfrm>
            <a:off x="1642820" y="573437"/>
            <a:ext cx="2944678" cy="5563892"/>
            <a:chOff x="1642820" y="573437"/>
            <a:chExt cx="2944678" cy="5563892"/>
          </a:xfrm>
        </p:grpSpPr>
        <p:sp>
          <p:nvSpPr>
            <p:cNvPr id="15" name="Овал 14"/>
            <p:cNvSpPr/>
            <p:nvPr/>
          </p:nvSpPr>
          <p:spPr>
            <a:xfrm>
              <a:off x="1642820" y="573437"/>
              <a:ext cx="635431" cy="232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4231037" y="5858359"/>
              <a:ext cx="356461" cy="278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4221653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856" y="36163"/>
            <a:ext cx="8596668" cy="561382"/>
          </a:xfrm>
        </p:spPr>
        <p:txBody>
          <a:bodyPr>
            <a:normAutofit fontScale="90000"/>
          </a:bodyPr>
          <a:lstStyle/>
          <a:p>
            <a:pPr algn="ctr"/>
            <a:r>
              <a:rPr lang="uk-UA" sz="3200" dirty="0" smtClean="0"/>
              <a:t>Звіт «За Номером ресурсу «2066»</a:t>
            </a:r>
            <a:endParaRPr lang="ru-RU" sz="3200" dirty="0"/>
          </a:p>
        </p:txBody>
      </p:sp>
      <p:pic>
        <p:nvPicPr>
          <p:cNvPr id="6" name="Объект 5"/>
          <p:cNvPicPr>
            <a:picLocks noGrp="1"/>
          </p:cNvPicPr>
          <p:nvPr>
            <p:ph idx="1"/>
          </p:nvPr>
        </p:nvPicPr>
        <p:blipFill rotWithShape="1">
          <a:blip r:embed="rId3"/>
          <a:srcRect l="28917" t="31626" r="28540" b="55073"/>
          <a:stretch/>
        </p:blipFill>
        <p:spPr bwMode="auto">
          <a:xfrm>
            <a:off x="475856" y="520054"/>
            <a:ext cx="6110924" cy="1634209"/>
          </a:xfrm>
          <a:prstGeom prst="rect">
            <a:avLst/>
          </a:prstGeom>
          <a:ln>
            <a:noFill/>
          </a:ln>
          <a:extLst>
            <a:ext uri="{53640926-AAD7-44D8-BBD7-CCE9431645EC}">
              <a14:shadowObscured xmlns:a14="http://schemas.microsoft.com/office/drawing/2010/main"/>
            </a:ext>
          </a:extLst>
        </p:spPr>
      </p:pic>
      <p:pic>
        <p:nvPicPr>
          <p:cNvPr id="8" name="Рисунок 7"/>
          <p:cNvPicPr>
            <a:picLocks noChangeAspect="1"/>
          </p:cNvPicPr>
          <p:nvPr/>
        </p:nvPicPr>
        <p:blipFill rotWithShape="1">
          <a:blip r:embed="rId4"/>
          <a:srcRect l="29234" t="32362" r="27646" b="22935"/>
          <a:stretch/>
        </p:blipFill>
        <p:spPr>
          <a:xfrm>
            <a:off x="1886522" y="2463366"/>
            <a:ext cx="7418477" cy="4324029"/>
          </a:xfrm>
          <a:prstGeom prst="rect">
            <a:avLst/>
          </a:prstGeom>
        </p:spPr>
      </p:pic>
      <p:sp>
        <p:nvSpPr>
          <p:cNvPr id="7" name="Овал 6"/>
          <p:cNvSpPr/>
          <p:nvPr/>
        </p:nvSpPr>
        <p:spPr>
          <a:xfrm>
            <a:off x="475856" y="1596324"/>
            <a:ext cx="1817893" cy="5579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720312" y="2463367"/>
            <a:ext cx="4572000" cy="903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075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257" y="0"/>
            <a:ext cx="8596668" cy="526942"/>
          </a:xfrm>
        </p:spPr>
        <p:txBody>
          <a:bodyPr>
            <a:noAutofit/>
          </a:bodyPr>
          <a:lstStyle/>
          <a:p>
            <a:r>
              <a:rPr lang="uk-UA" sz="3200" dirty="0" smtClean="0"/>
              <a:t>Збірний звіт «Внесені ресурси»</a:t>
            </a:r>
            <a:endParaRPr lang="uk-UA" sz="3200" dirty="0"/>
          </a:p>
        </p:txBody>
      </p:sp>
      <p:pic>
        <p:nvPicPr>
          <p:cNvPr id="4" name="Рисунок 3"/>
          <p:cNvPicPr>
            <a:picLocks noChangeAspect="1"/>
          </p:cNvPicPr>
          <p:nvPr/>
        </p:nvPicPr>
        <p:blipFill rotWithShape="1">
          <a:blip r:embed="rId3"/>
          <a:srcRect l="28639" t="20709" r="28361" b="10858"/>
          <a:stretch/>
        </p:blipFill>
        <p:spPr>
          <a:xfrm>
            <a:off x="356462" y="526942"/>
            <a:ext cx="8384583" cy="6224377"/>
          </a:xfrm>
          <a:prstGeom prst="rect">
            <a:avLst/>
          </a:prstGeom>
        </p:spPr>
      </p:pic>
      <p:sp>
        <p:nvSpPr>
          <p:cNvPr id="6" name="Овал 5"/>
          <p:cNvSpPr/>
          <p:nvPr/>
        </p:nvSpPr>
        <p:spPr>
          <a:xfrm>
            <a:off x="4212170" y="1348353"/>
            <a:ext cx="1456841" cy="356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65762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557939"/>
          </a:xfrm>
        </p:spPr>
        <p:txBody>
          <a:bodyPr>
            <a:noAutofit/>
          </a:bodyPr>
          <a:lstStyle/>
          <a:p>
            <a:r>
              <a:rPr lang="uk-UA" sz="3200" dirty="0" smtClean="0"/>
              <a:t>Збірний звіт «Мапа/Джерела/Браузери»</a:t>
            </a:r>
            <a:endParaRPr lang="uk-UA" sz="3200" dirty="0"/>
          </a:p>
        </p:txBody>
      </p:sp>
      <p:sp>
        <p:nvSpPr>
          <p:cNvPr id="3" name="Объект 2"/>
          <p:cNvSpPr>
            <a:spLocks noGrp="1"/>
          </p:cNvSpPr>
          <p:nvPr>
            <p:ph idx="1"/>
          </p:nvPr>
        </p:nvSpPr>
        <p:spPr>
          <a:xfrm>
            <a:off x="266700" y="891540"/>
            <a:ext cx="9243060" cy="5882639"/>
          </a:xfrm>
        </p:spPr>
        <p:txBody>
          <a:bodyPr bIns="0">
            <a:normAutofit/>
          </a:bodyPr>
          <a:lstStyle/>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a:p>
            <a:pPr marL="0" indent="360000" algn="just">
              <a:spcBef>
                <a:spcPts val="600"/>
              </a:spcBef>
              <a:buNone/>
            </a:pPr>
            <a:endParaRPr lang="ru-RU" dirty="0"/>
          </a:p>
          <a:p>
            <a:pPr marL="0" indent="360000" algn="just">
              <a:spcBef>
                <a:spcPts val="600"/>
              </a:spcBef>
              <a:buNone/>
            </a:pPr>
            <a:endParaRPr lang="ru-RU" dirty="0" smtClean="0"/>
          </a:p>
        </p:txBody>
      </p:sp>
      <p:pic>
        <p:nvPicPr>
          <p:cNvPr id="6" name="Рисунок 5"/>
          <p:cNvPicPr>
            <a:picLocks noChangeAspect="1"/>
          </p:cNvPicPr>
          <p:nvPr/>
        </p:nvPicPr>
        <p:blipFill rotWithShape="1">
          <a:blip r:embed="rId3"/>
          <a:srcRect l="30068" t="13719" r="29790" b="12129"/>
          <a:stretch/>
        </p:blipFill>
        <p:spPr>
          <a:xfrm>
            <a:off x="469343" y="557939"/>
            <a:ext cx="8519673" cy="6216240"/>
          </a:xfrm>
          <a:prstGeom prst="rect">
            <a:avLst/>
          </a:prstGeom>
        </p:spPr>
      </p:pic>
      <p:sp>
        <p:nvSpPr>
          <p:cNvPr id="7" name="Овал 6"/>
          <p:cNvSpPr/>
          <p:nvPr/>
        </p:nvSpPr>
        <p:spPr>
          <a:xfrm>
            <a:off x="2076773" y="1735810"/>
            <a:ext cx="2541722" cy="3874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77902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uk-UA" dirty="0"/>
          </a:p>
        </p:txBody>
      </p:sp>
      <p:sp>
        <p:nvSpPr>
          <p:cNvPr id="3" name="Объект 2"/>
          <p:cNvSpPr>
            <a:spLocks noGrp="1"/>
          </p:cNvSpPr>
          <p:nvPr>
            <p:ph idx="1"/>
          </p:nvPr>
        </p:nvSpPr>
        <p:spPr>
          <a:xfrm>
            <a:off x="335280" y="1257300"/>
            <a:ext cx="8938722" cy="5425439"/>
          </a:xfrm>
        </p:spPr>
        <p:txBody>
          <a:bodyPr/>
          <a:lstStyle/>
          <a:p>
            <a:pPr marL="0" indent="0">
              <a:buNone/>
            </a:pPr>
            <a:endParaRPr lang="uk-UA" dirty="0" smtClean="0"/>
          </a:p>
          <a:p>
            <a:endParaRPr lang="uk-UA" dirty="0" smtClean="0"/>
          </a:p>
          <a:p>
            <a:pPr marL="0" indent="0">
              <a:buNone/>
            </a:pPr>
            <a:endParaRPr lang="uk-UA" dirty="0"/>
          </a:p>
        </p:txBody>
      </p:sp>
      <p:pic>
        <p:nvPicPr>
          <p:cNvPr id="5" name="Рисунок 4"/>
          <p:cNvPicPr>
            <a:picLocks noChangeAspect="1"/>
          </p:cNvPicPr>
          <p:nvPr/>
        </p:nvPicPr>
        <p:blipFill>
          <a:blip r:embed="rId2"/>
          <a:stretch>
            <a:fillRect/>
          </a:stretch>
        </p:blipFill>
        <p:spPr>
          <a:xfrm>
            <a:off x="484050" y="1257301"/>
            <a:ext cx="8866051" cy="5273040"/>
          </a:xfrm>
          <a:prstGeom prst="rect">
            <a:avLst/>
          </a:prstGeom>
        </p:spPr>
      </p:pic>
      <p:pic>
        <p:nvPicPr>
          <p:cNvPr id="9" name="Рисунок 8"/>
          <p:cNvPicPr/>
          <p:nvPr/>
        </p:nvPicPr>
        <p:blipFill rotWithShape="1">
          <a:blip r:embed="rId3"/>
          <a:srcRect l="31893" t="63270" r="59277" b="32550"/>
          <a:stretch/>
        </p:blipFill>
        <p:spPr bwMode="auto">
          <a:xfrm>
            <a:off x="5880734" y="3329940"/>
            <a:ext cx="1518286" cy="320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92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2880"/>
            <a:ext cx="8596668" cy="1320800"/>
          </a:xfrm>
        </p:spPr>
        <p:txBody>
          <a:bodyPr/>
          <a:lstStyle/>
          <a:p>
            <a:r>
              <a:rPr lang="ru-RU" dirty="0" err="1"/>
              <a:t>Основними</a:t>
            </a:r>
            <a:r>
              <a:rPr lang="ru-RU" dirty="0"/>
              <a:t> </a:t>
            </a:r>
            <a:r>
              <a:rPr lang="ru-RU" dirty="0" err="1"/>
              <a:t>завданнями</a:t>
            </a:r>
            <a:r>
              <a:rPr lang="ru-RU" dirty="0"/>
              <a:t> </a:t>
            </a:r>
            <a:r>
              <a:rPr lang="ru-RU" dirty="0" err="1"/>
              <a:t>бібліотечної</a:t>
            </a:r>
            <a:r>
              <a:rPr lang="ru-RU" dirty="0"/>
              <a:t> статистики </a:t>
            </a:r>
            <a:r>
              <a:rPr lang="ru-RU" dirty="0" smtClean="0"/>
              <a:t>є: </a:t>
            </a:r>
            <a:endParaRPr lang="uk-UA" dirty="0"/>
          </a:p>
        </p:txBody>
      </p:sp>
      <p:sp>
        <p:nvSpPr>
          <p:cNvPr id="3" name="Объект 2"/>
          <p:cNvSpPr>
            <a:spLocks noGrp="1"/>
          </p:cNvSpPr>
          <p:nvPr>
            <p:ph idx="1"/>
          </p:nvPr>
        </p:nvSpPr>
        <p:spPr>
          <a:xfrm>
            <a:off x="677334" y="1379221"/>
            <a:ext cx="8596668" cy="5387340"/>
          </a:xfrm>
        </p:spPr>
        <p:txBody>
          <a:bodyPr>
            <a:normAutofit/>
          </a:bodyPr>
          <a:lstStyle/>
          <a:p>
            <a:pPr marL="0" indent="360000" algn="just">
              <a:spcBef>
                <a:spcPts val="600"/>
              </a:spcBef>
            </a:pPr>
            <a:r>
              <a:rPr lang="uk-UA" sz="2400" dirty="0" smtClean="0"/>
              <a:t>Розробка </a:t>
            </a:r>
            <a:r>
              <a:rPr lang="uk-UA" sz="2400" dirty="0"/>
              <a:t>системи показників, що характеризують масштаби, темпи, пропорції розвитку бібліотечної діяльності;  </a:t>
            </a:r>
          </a:p>
          <a:p>
            <a:pPr marL="0" indent="360000" algn="just">
              <a:spcBef>
                <a:spcPts val="600"/>
              </a:spcBef>
            </a:pPr>
            <a:r>
              <a:rPr lang="uk-UA" sz="2400" dirty="0" smtClean="0"/>
              <a:t>Створення </a:t>
            </a:r>
            <a:r>
              <a:rPr lang="uk-UA" sz="2400" dirty="0"/>
              <a:t>методів розрахунку і взаємної ув'язки показників;  </a:t>
            </a:r>
          </a:p>
          <a:p>
            <a:pPr marL="0" indent="360000" algn="just">
              <a:spcBef>
                <a:spcPts val="600"/>
              </a:spcBef>
            </a:pPr>
            <a:r>
              <a:rPr lang="uk-UA" sz="2400" dirty="0" smtClean="0"/>
              <a:t>Аналіз </a:t>
            </a:r>
            <a:r>
              <a:rPr lang="uk-UA" sz="2400" dirty="0"/>
              <a:t>чинників, що обумовлюють основні тенденції розвитку; </a:t>
            </a:r>
          </a:p>
          <a:p>
            <a:pPr marL="0" indent="360000" algn="just">
              <a:spcBef>
                <a:spcPts val="600"/>
              </a:spcBef>
            </a:pPr>
            <a:r>
              <a:rPr lang="uk-UA" sz="2400" dirty="0" smtClean="0"/>
              <a:t>Забезпечення </a:t>
            </a:r>
            <a:r>
              <a:rPr lang="uk-UA" sz="2400" dirty="0"/>
              <a:t>спостереження і контролю за бібліотечної діяльністю з метою своєчасного виявлення проблем розвитку; </a:t>
            </a:r>
          </a:p>
          <a:p>
            <a:pPr marL="0" indent="360000" algn="just">
              <a:spcBef>
                <a:spcPts val="600"/>
              </a:spcBef>
            </a:pPr>
            <a:r>
              <a:rPr lang="uk-UA" sz="2400" dirty="0" smtClean="0"/>
              <a:t>Дослідження </a:t>
            </a:r>
            <a:r>
              <a:rPr lang="uk-UA" sz="2400" dirty="0"/>
              <a:t>фактичних даних для прогнозування розвитку тих чи інших напрямків і ситуацій</a:t>
            </a:r>
            <a:r>
              <a:rPr lang="uk-UA" sz="2400" dirty="0" smtClean="0"/>
              <a:t>.</a:t>
            </a:r>
          </a:p>
          <a:p>
            <a:pPr marL="0" indent="0">
              <a:buNone/>
            </a:pPr>
            <a:endParaRPr lang="uk-UA" sz="2400" dirty="0"/>
          </a:p>
          <a:p>
            <a:endParaRPr lang="uk-UA" sz="2400" dirty="0"/>
          </a:p>
        </p:txBody>
      </p:sp>
    </p:spTree>
    <p:extLst>
      <p:ext uri="{BB962C8B-B14F-4D97-AF65-F5344CB8AC3E}">
        <p14:creationId xmlns:p14="http://schemas.microsoft.com/office/powerpoint/2010/main" val="353329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28599"/>
            <a:ext cx="8596668" cy="1463041"/>
          </a:xfrm>
        </p:spPr>
        <p:txBody>
          <a:bodyPr>
            <a:noAutofit/>
          </a:bodyPr>
          <a:lstStyle/>
          <a:p>
            <a:r>
              <a:rPr lang="ru-RU" sz="3200" dirty="0"/>
              <a:t>Статистика </a:t>
            </a:r>
            <a:r>
              <a:rPr lang="ru-RU" sz="3200" dirty="0" err="1"/>
              <a:t>використання</a:t>
            </a:r>
            <a:r>
              <a:rPr lang="ru-RU" sz="3200" dirty="0"/>
              <a:t> </a:t>
            </a:r>
            <a:r>
              <a:rPr lang="ru-RU" sz="3200" dirty="0" err="1"/>
              <a:t>ресурсів</a:t>
            </a:r>
            <a:r>
              <a:rPr lang="ru-RU" sz="3200" dirty="0"/>
              <a:t> </a:t>
            </a:r>
            <a:r>
              <a:rPr lang="ru-RU" sz="3200" dirty="0" err="1"/>
              <a:t>виявиться</a:t>
            </a:r>
            <a:r>
              <a:rPr lang="ru-RU" sz="3200" dirty="0"/>
              <a:t> </a:t>
            </a:r>
            <a:r>
              <a:rPr lang="ru-RU" sz="3200" dirty="0" err="1"/>
              <a:t>корисною</a:t>
            </a:r>
            <a:r>
              <a:rPr lang="ru-RU" sz="3200" dirty="0"/>
              <a:t> для </a:t>
            </a:r>
            <a:r>
              <a:rPr lang="ru-RU" sz="3200" dirty="0" err="1"/>
              <a:t>визначення</a:t>
            </a:r>
            <a:r>
              <a:rPr lang="ru-RU" sz="3200" dirty="0"/>
              <a:t> </a:t>
            </a:r>
            <a:r>
              <a:rPr lang="ru-RU" sz="3200" dirty="0" err="1"/>
              <a:t>наступних</a:t>
            </a:r>
            <a:r>
              <a:rPr lang="ru-RU" sz="3200" dirty="0"/>
              <a:t> </a:t>
            </a:r>
            <a:r>
              <a:rPr lang="ru-RU" sz="3200" dirty="0" err="1"/>
              <a:t>аспектів</a:t>
            </a:r>
            <a:r>
              <a:rPr lang="ru-RU" sz="3200" dirty="0"/>
              <a:t>:</a:t>
            </a:r>
            <a:endParaRPr lang="uk-UA" sz="3200" dirty="0"/>
          </a:p>
        </p:txBody>
      </p:sp>
      <p:sp>
        <p:nvSpPr>
          <p:cNvPr id="3" name="Объект 2"/>
          <p:cNvSpPr>
            <a:spLocks noGrp="1"/>
          </p:cNvSpPr>
          <p:nvPr>
            <p:ph idx="1"/>
          </p:nvPr>
        </p:nvSpPr>
        <p:spPr>
          <a:xfrm>
            <a:off x="297180" y="1691640"/>
            <a:ext cx="9212580" cy="5166360"/>
          </a:xfrm>
        </p:spPr>
        <p:txBody>
          <a:bodyPr>
            <a:normAutofit lnSpcReduction="10000"/>
          </a:bodyPr>
          <a:lstStyle/>
          <a:p>
            <a:pPr marL="0" indent="360000" algn="just">
              <a:lnSpc>
                <a:spcPct val="110000"/>
              </a:lnSpc>
              <a:spcBef>
                <a:spcPts val="600"/>
              </a:spcBef>
            </a:pPr>
            <a:r>
              <a:rPr lang="uk-UA" sz="2600" dirty="0" smtClean="0"/>
              <a:t>чи продовжує ресурс відповідати потребам користувачів;</a:t>
            </a:r>
          </a:p>
          <a:p>
            <a:pPr marL="0" indent="360000" algn="just">
              <a:lnSpc>
                <a:spcPct val="110000"/>
              </a:lnSpc>
              <a:spcBef>
                <a:spcPts val="600"/>
              </a:spcBef>
            </a:pPr>
            <a:r>
              <a:rPr lang="uk-UA" sz="2600" dirty="0" smtClean="0"/>
              <a:t>зростає або спадає використання інформаційного ресурсу в порівнянні з минулими роками або в порівнянні з використанням інших ресурсів схожої тематики;</a:t>
            </a:r>
          </a:p>
          <a:p>
            <a:pPr marL="0" indent="360000" algn="just">
              <a:lnSpc>
                <a:spcPct val="110000"/>
              </a:lnSpc>
              <a:spcBef>
                <a:spcPts val="600"/>
              </a:spcBef>
            </a:pPr>
            <a:r>
              <a:rPr lang="uk-UA" sz="2600" dirty="0" smtClean="0"/>
              <a:t>чи продовжує використання інформаційного ресурсу бути економічно ефективним;</a:t>
            </a:r>
          </a:p>
          <a:p>
            <a:pPr marL="0" indent="360000" algn="just">
              <a:lnSpc>
                <a:spcPct val="110000"/>
              </a:lnSpc>
              <a:spcBef>
                <a:spcPts val="600"/>
              </a:spcBef>
            </a:pPr>
            <a:r>
              <a:rPr lang="uk-UA" sz="2600" dirty="0" smtClean="0"/>
              <a:t>як розподіляється використання свіжих випусків видань у порівнянні з архівними випусками.</a:t>
            </a:r>
          </a:p>
          <a:p>
            <a:pPr marL="0" indent="360000" algn="just">
              <a:lnSpc>
                <a:spcPct val="110000"/>
              </a:lnSpc>
              <a:spcBef>
                <a:spcPts val="600"/>
              </a:spcBef>
            </a:pPr>
            <a:r>
              <a:rPr lang="uk-UA" sz="2600" dirty="0" smtClean="0"/>
              <a:t>чи був стабільний доступ до інформаційних ресурсу в період, за який доступна статистика.</a:t>
            </a:r>
          </a:p>
          <a:p>
            <a:endParaRPr lang="uk-UA" dirty="0"/>
          </a:p>
        </p:txBody>
      </p:sp>
    </p:spTree>
    <p:extLst>
      <p:ext uri="{BB962C8B-B14F-4D97-AF65-F5344CB8AC3E}">
        <p14:creationId xmlns:p14="http://schemas.microsoft.com/office/powerpoint/2010/main" val="55193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174" y="68579"/>
            <a:ext cx="8596668" cy="1044457"/>
          </a:xfrm>
        </p:spPr>
        <p:txBody>
          <a:bodyPr>
            <a:noAutofit/>
          </a:bodyPr>
          <a:lstStyle/>
          <a:p>
            <a:pPr algn="ctr"/>
            <a:r>
              <a:rPr lang="ru-RU" sz="3200" dirty="0"/>
              <a:t>Статистика </a:t>
            </a:r>
            <a:r>
              <a:rPr lang="uk-UA" sz="3200" dirty="0" smtClean="0"/>
              <a:t>електронної</a:t>
            </a:r>
            <a:r>
              <a:rPr lang="ru-RU" sz="3200" dirty="0" smtClean="0"/>
              <a:t> </a:t>
            </a:r>
            <a:r>
              <a:rPr lang="uk-UA" sz="3200" dirty="0" smtClean="0"/>
              <a:t>бібліотеки</a:t>
            </a:r>
            <a:r>
              <a:rPr lang="ru-RU" sz="3200" dirty="0" smtClean="0"/>
              <a:t> НАПН </a:t>
            </a:r>
            <a:r>
              <a:rPr lang="uk-UA" sz="3200" dirty="0" smtClean="0"/>
              <a:t>України</a:t>
            </a:r>
            <a:r>
              <a:rPr lang="ru-RU" sz="3200" dirty="0" smtClean="0"/>
              <a:t> на </a:t>
            </a:r>
            <a:r>
              <a:rPr lang="uk-UA" sz="3200" dirty="0" smtClean="0"/>
              <a:t>базі</a:t>
            </a:r>
            <a:r>
              <a:rPr lang="ru-RU" sz="3200" dirty="0" smtClean="0"/>
              <a:t> </a:t>
            </a:r>
            <a:r>
              <a:rPr lang="en-US" sz="3200" b="1" dirty="0"/>
              <a:t>IRStats2</a:t>
            </a:r>
            <a:r>
              <a:rPr lang="en-US" sz="2800" b="1" dirty="0"/>
              <a:t/>
            </a:r>
            <a:br>
              <a:rPr lang="en-US" sz="2800" b="1" dirty="0"/>
            </a:br>
            <a:endParaRPr lang="uk-UA" sz="2800" dirty="0"/>
          </a:p>
        </p:txBody>
      </p:sp>
      <p:sp>
        <p:nvSpPr>
          <p:cNvPr id="3" name="Объект 2"/>
          <p:cNvSpPr>
            <a:spLocks noGrp="1"/>
          </p:cNvSpPr>
          <p:nvPr>
            <p:ph idx="1"/>
          </p:nvPr>
        </p:nvSpPr>
        <p:spPr>
          <a:xfrm>
            <a:off x="540174" y="1021080"/>
            <a:ext cx="8596668" cy="4488180"/>
          </a:xfrm>
        </p:spPr>
        <p:txBody>
          <a:bodyPr>
            <a:noAutofit/>
          </a:bodyPr>
          <a:lstStyle/>
          <a:p>
            <a:pPr marL="0" indent="180000">
              <a:buNone/>
            </a:pPr>
            <a:endParaRPr lang="en-US" sz="2400" dirty="0"/>
          </a:p>
          <a:p>
            <a:pPr marL="0" indent="180000">
              <a:buNone/>
            </a:pPr>
            <a:endParaRPr lang="en-US" sz="2400" dirty="0" smtClean="0"/>
          </a:p>
          <a:p>
            <a:pPr marL="0" indent="180000">
              <a:buNone/>
            </a:pPr>
            <a:endParaRPr lang="en-US" sz="2400" dirty="0"/>
          </a:p>
          <a:p>
            <a:pPr marL="0" indent="180000">
              <a:buNone/>
            </a:pPr>
            <a:endParaRPr lang="en-US" sz="2400" dirty="0" smtClean="0"/>
          </a:p>
          <a:p>
            <a:pPr marL="0" indent="180000">
              <a:buNone/>
            </a:pPr>
            <a:endParaRPr lang="en-US" sz="2400" dirty="0"/>
          </a:p>
          <a:p>
            <a:pPr marL="0" indent="180000">
              <a:buNone/>
            </a:pPr>
            <a:endParaRPr lang="en-US" sz="2400" dirty="0" smtClean="0"/>
          </a:p>
          <a:p>
            <a:pPr marL="0" indent="180000">
              <a:buNone/>
            </a:pPr>
            <a:endParaRPr lang="en-US" sz="2400" dirty="0"/>
          </a:p>
          <a:p>
            <a:pPr marL="0" indent="180000">
              <a:buNone/>
            </a:pPr>
            <a:endParaRPr lang="en-US" sz="2400" dirty="0" smtClean="0"/>
          </a:p>
          <a:p>
            <a:pPr marL="0" indent="180000">
              <a:buNone/>
            </a:pPr>
            <a:endParaRPr lang="uk-UA" sz="2400" dirty="0"/>
          </a:p>
        </p:txBody>
      </p:sp>
      <p:pic>
        <p:nvPicPr>
          <p:cNvPr id="4" name="Рисунок 3"/>
          <p:cNvPicPr>
            <a:picLocks noChangeAspect="1"/>
          </p:cNvPicPr>
          <p:nvPr/>
        </p:nvPicPr>
        <p:blipFill rotWithShape="1">
          <a:blip r:embed="rId3"/>
          <a:srcRect r="890"/>
          <a:stretch/>
        </p:blipFill>
        <p:spPr>
          <a:xfrm>
            <a:off x="420624" y="1113037"/>
            <a:ext cx="9518904" cy="5680955"/>
          </a:xfrm>
          <a:prstGeom prst="rect">
            <a:avLst/>
          </a:prstGeom>
        </p:spPr>
      </p:pic>
    </p:spTree>
    <p:extLst>
      <p:ext uri="{BB962C8B-B14F-4D97-AF65-F5344CB8AC3E}">
        <p14:creationId xmlns:p14="http://schemas.microsoft.com/office/powerpoint/2010/main" val="229505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6461" y="0"/>
            <a:ext cx="8973519" cy="1077218"/>
          </a:xfrm>
          <a:prstGeom prst="rect">
            <a:avLst/>
          </a:prstGeom>
          <a:noFill/>
        </p:spPr>
        <p:txBody>
          <a:bodyPr wrap="square" rtlCol="0">
            <a:spAutoFit/>
          </a:bodyPr>
          <a:lstStyle/>
          <a:p>
            <a:pPr lvl="0" algn="ctr"/>
            <a:r>
              <a:rPr lang="uk-UA" sz="3200" dirty="0">
                <a:solidFill>
                  <a:srgbClr val="B4DCFA">
                    <a:lumMod val="50000"/>
                  </a:srgbClr>
                </a:solidFill>
              </a:rPr>
              <a:t>Статистичні </a:t>
            </a:r>
            <a:r>
              <a:rPr lang="uk-UA" sz="3200" dirty="0" smtClean="0">
                <a:solidFill>
                  <a:srgbClr val="B4DCFA">
                    <a:lumMod val="50000"/>
                  </a:srgbClr>
                </a:solidFill>
              </a:rPr>
              <a:t>звіти ЕБ </a:t>
            </a:r>
            <a:r>
              <a:rPr lang="uk-UA" sz="3200" dirty="0">
                <a:solidFill>
                  <a:srgbClr val="B4DCFA">
                    <a:lumMod val="50000"/>
                  </a:srgbClr>
                </a:solidFill>
              </a:rPr>
              <a:t>«За всіма ресурсами за всі роки</a:t>
            </a:r>
            <a:r>
              <a:rPr lang="uk-UA" sz="3200" dirty="0" smtClean="0">
                <a:solidFill>
                  <a:srgbClr val="B4DCFA">
                    <a:lumMod val="50000"/>
                  </a:srgbClr>
                </a:solidFill>
              </a:rPr>
              <a:t>» станом </a:t>
            </a:r>
            <a:r>
              <a:rPr lang="uk-UA" sz="3200" dirty="0">
                <a:solidFill>
                  <a:srgbClr val="B4DCFA">
                    <a:lumMod val="50000"/>
                  </a:srgbClr>
                </a:solidFill>
              </a:rPr>
              <a:t>на </a:t>
            </a:r>
            <a:r>
              <a:rPr lang="uk-UA" sz="3200" dirty="0" smtClean="0">
                <a:solidFill>
                  <a:srgbClr val="B4DCFA">
                    <a:lumMod val="50000"/>
                  </a:srgbClr>
                </a:solidFill>
              </a:rPr>
              <a:t>10.11.2015</a:t>
            </a:r>
            <a:endParaRPr lang="ru-RU" sz="3200" dirty="0">
              <a:solidFill>
                <a:srgbClr val="B4DCFA">
                  <a:lumMod val="50000"/>
                </a:srgbClr>
              </a:solidFill>
            </a:endParaRPr>
          </a:p>
        </p:txBody>
      </p:sp>
      <p:pic>
        <p:nvPicPr>
          <p:cNvPr id="7" name="Объект 6"/>
          <p:cNvPicPr>
            <a:picLocks noGrp="1" noChangeAspect="1"/>
          </p:cNvPicPr>
          <p:nvPr>
            <p:ph idx="1"/>
          </p:nvPr>
        </p:nvPicPr>
        <p:blipFill rotWithShape="1">
          <a:blip r:embed="rId3"/>
          <a:srcRect l="28209" t="13015" r="28015" b="11919"/>
          <a:stretch/>
        </p:blipFill>
        <p:spPr>
          <a:xfrm>
            <a:off x="495946" y="1037036"/>
            <a:ext cx="8539565" cy="5782536"/>
          </a:xfrm>
          <a:prstGeom prst="rect">
            <a:avLst/>
          </a:prstGeom>
        </p:spPr>
      </p:pic>
    </p:spTree>
    <p:extLst>
      <p:ext uri="{BB962C8B-B14F-4D97-AF65-F5344CB8AC3E}">
        <p14:creationId xmlns:p14="http://schemas.microsoft.com/office/powerpoint/2010/main" val="187287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451" y="0"/>
            <a:ext cx="8896027" cy="1077218"/>
          </a:xfrm>
          <a:prstGeom prst="rect">
            <a:avLst/>
          </a:prstGeom>
          <a:noFill/>
          <a:ln>
            <a:noFill/>
          </a:ln>
        </p:spPr>
        <p:txBody>
          <a:bodyPr wrap="square" rtlCol="0">
            <a:spAutoFit/>
          </a:bodyPr>
          <a:lstStyle/>
          <a:p>
            <a:pPr algn="ctr"/>
            <a:r>
              <a:rPr lang="uk-UA" sz="3200" dirty="0" smtClean="0">
                <a:solidFill>
                  <a:schemeClr val="bg2">
                    <a:lumMod val="50000"/>
                  </a:schemeClr>
                </a:solidFill>
              </a:rPr>
              <a:t>Статистичні звіти ЕБ «За всіма ресурсами за всі роки» станом на 1.04.2015</a:t>
            </a:r>
            <a:endParaRPr lang="ru-RU" sz="3200" dirty="0">
              <a:solidFill>
                <a:schemeClr val="bg2">
                  <a:lumMod val="50000"/>
                </a:schemeClr>
              </a:solidFill>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063" t="13312" r="26472" b="4709"/>
          <a:stretch/>
        </p:blipFill>
        <p:spPr bwMode="auto">
          <a:xfrm>
            <a:off x="449450" y="1077218"/>
            <a:ext cx="8586062" cy="570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7"/>
          <p:cNvSpPr>
            <a:spLocks noChangeArrowheads="1"/>
          </p:cNvSpPr>
          <p:nvPr/>
        </p:nvSpPr>
        <p:spPr bwMode="auto">
          <a:xfrm>
            <a:off x="3035300" y="2292351"/>
            <a:ext cx="1612900"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26" name="Rectangle 32"/>
          <p:cNvSpPr>
            <a:spLocks noChangeArrowheads="1"/>
          </p:cNvSpPr>
          <p:nvPr/>
        </p:nvSpPr>
        <p:spPr bwMode="auto">
          <a:xfrm>
            <a:off x="6573838" y="4929189"/>
            <a:ext cx="1582738" cy="355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38" name="Rectangle 43"/>
          <p:cNvSpPr>
            <a:spLocks noChangeArrowheads="1"/>
          </p:cNvSpPr>
          <p:nvPr/>
        </p:nvSpPr>
        <p:spPr bwMode="auto">
          <a:xfrm>
            <a:off x="3987800" y="1285876"/>
            <a:ext cx="1095375"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41" name="Rectangle 46"/>
          <p:cNvSpPr>
            <a:spLocks noChangeArrowheads="1"/>
          </p:cNvSpPr>
          <p:nvPr/>
        </p:nvSpPr>
        <p:spPr bwMode="auto">
          <a:xfrm>
            <a:off x="5491163" y="1473201"/>
            <a:ext cx="1206500" cy="17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253019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7849" y="144651"/>
            <a:ext cx="8596668" cy="1033220"/>
          </a:xfrm>
        </p:spPr>
        <p:txBody>
          <a:bodyPr>
            <a:noAutofit/>
          </a:bodyPr>
          <a:lstStyle/>
          <a:p>
            <a:pPr algn="ctr"/>
            <a:r>
              <a:rPr lang="uk-UA" sz="3200" dirty="0" smtClean="0">
                <a:solidFill>
                  <a:schemeClr val="bg2">
                    <a:lumMod val="50000"/>
                  </a:schemeClr>
                </a:solidFill>
              </a:rPr>
              <a:t>Вибір терміну звіту «За всіма ресурсами по даті»</a:t>
            </a:r>
            <a:endParaRPr lang="ru-RU" sz="3200" dirty="0">
              <a:solidFill>
                <a:schemeClr val="bg2">
                  <a:lumMod val="50000"/>
                </a:schemeClr>
              </a:solidFill>
            </a:endParaRPr>
          </a:p>
        </p:txBody>
      </p:sp>
      <p:pic>
        <p:nvPicPr>
          <p:cNvPr id="8" name="Объект 7"/>
          <p:cNvPicPr>
            <a:picLocks noGrp="1" noChangeAspect="1"/>
          </p:cNvPicPr>
          <p:nvPr>
            <p:ph idx="1"/>
          </p:nvPr>
        </p:nvPicPr>
        <p:blipFill rotWithShape="1">
          <a:blip r:embed="rId3"/>
          <a:srcRect l="31128" t="11018" r="30933" b="13516"/>
          <a:stretch/>
        </p:blipFill>
        <p:spPr>
          <a:xfrm>
            <a:off x="537849" y="1177871"/>
            <a:ext cx="8807629" cy="5587460"/>
          </a:xfrm>
          <a:prstGeom prst="rect">
            <a:avLst/>
          </a:prstGeom>
        </p:spPr>
      </p:pic>
      <p:sp>
        <p:nvSpPr>
          <p:cNvPr id="9" name="Овал 8"/>
          <p:cNvSpPr/>
          <p:nvPr/>
        </p:nvSpPr>
        <p:spPr>
          <a:xfrm>
            <a:off x="2123268" y="1611824"/>
            <a:ext cx="2247254" cy="356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898902" y="1968285"/>
            <a:ext cx="1518834" cy="247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59124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9361" y="113654"/>
            <a:ext cx="8596668" cy="1002223"/>
          </a:xfrm>
        </p:spPr>
        <p:txBody>
          <a:bodyPr>
            <a:noAutofit/>
          </a:bodyPr>
          <a:lstStyle/>
          <a:p>
            <a:pPr algn="ctr"/>
            <a:r>
              <a:rPr lang="ru-RU" sz="3200" dirty="0" err="1">
                <a:solidFill>
                  <a:schemeClr val="bg2">
                    <a:lumMod val="50000"/>
                  </a:schemeClr>
                </a:solidFill>
              </a:rPr>
              <a:t>Вибір</a:t>
            </a:r>
            <a:r>
              <a:rPr lang="ru-RU" sz="3200" dirty="0">
                <a:solidFill>
                  <a:schemeClr val="bg2">
                    <a:lumMod val="50000"/>
                  </a:schemeClr>
                </a:solidFill>
              </a:rPr>
              <a:t> </a:t>
            </a:r>
            <a:r>
              <a:rPr lang="ru-RU" sz="3200" dirty="0" err="1">
                <a:solidFill>
                  <a:schemeClr val="bg2">
                    <a:lumMod val="50000"/>
                  </a:schemeClr>
                </a:solidFill>
              </a:rPr>
              <a:t>терміну</a:t>
            </a:r>
            <a:r>
              <a:rPr lang="ru-RU" sz="3200" dirty="0">
                <a:solidFill>
                  <a:schemeClr val="bg2">
                    <a:lumMod val="50000"/>
                  </a:schemeClr>
                </a:solidFill>
              </a:rPr>
              <a:t> </a:t>
            </a:r>
            <a:r>
              <a:rPr lang="ru-RU" sz="3200" dirty="0" err="1">
                <a:solidFill>
                  <a:schemeClr val="bg2">
                    <a:lumMod val="50000"/>
                  </a:schemeClr>
                </a:solidFill>
              </a:rPr>
              <a:t>звіту</a:t>
            </a:r>
            <a:r>
              <a:rPr lang="ru-RU" sz="3200" dirty="0">
                <a:solidFill>
                  <a:schemeClr val="bg2">
                    <a:lumMod val="50000"/>
                  </a:schemeClr>
                </a:solidFill>
              </a:rPr>
              <a:t> </a:t>
            </a:r>
            <a:r>
              <a:rPr lang="ru-RU" sz="3200" dirty="0" smtClean="0">
                <a:solidFill>
                  <a:schemeClr val="bg2">
                    <a:lumMod val="50000"/>
                  </a:schemeClr>
                </a:solidFill>
              </a:rPr>
              <a:t>«За </a:t>
            </a:r>
            <a:r>
              <a:rPr lang="ru-RU" sz="3200" dirty="0" err="1">
                <a:solidFill>
                  <a:schemeClr val="bg2">
                    <a:lumMod val="50000"/>
                  </a:schemeClr>
                </a:solidFill>
              </a:rPr>
              <a:t>всіма</a:t>
            </a:r>
            <a:r>
              <a:rPr lang="ru-RU" sz="3200" dirty="0">
                <a:solidFill>
                  <a:schemeClr val="bg2">
                    <a:lumMod val="50000"/>
                  </a:schemeClr>
                </a:solidFill>
              </a:rPr>
              <a:t> ресурсами </a:t>
            </a:r>
            <a:r>
              <a:rPr lang="ru-RU" sz="3200" dirty="0" smtClean="0">
                <a:solidFill>
                  <a:schemeClr val="bg2">
                    <a:lumMod val="50000"/>
                  </a:schemeClr>
                </a:solidFill>
              </a:rPr>
              <a:t>за </a:t>
            </a:r>
            <a:r>
              <a:rPr lang="ru-RU" sz="3200" dirty="0" err="1" smtClean="0">
                <a:solidFill>
                  <a:schemeClr val="bg2">
                    <a:lumMod val="50000"/>
                  </a:schemeClr>
                </a:solidFill>
              </a:rPr>
              <a:t>період</a:t>
            </a:r>
            <a:r>
              <a:rPr lang="ru-RU" sz="3200" dirty="0" smtClean="0">
                <a:solidFill>
                  <a:schemeClr val="bg2">
                    <a:lumMod val="50000"/>
                  </a:schemeClr>
                </a:solidFill>
              </a:rPr>
              <a:t>»</a:t>
            </a:r>
            <a:endParaRPr lang="ru-RU" sz="3200" dirty="0">
              <a:solidFill>
                <a:schemeClr val="bg2">
                  <a:lumMod val="50000"/>
                </a:schemeClr>
              </a:solidFill>
            </a:endParaRPr>
          </a:p>
        </p:txBody>
      </p:sp>
      <p:pic>
        <p:nvPicPr>
          <p:cNvPr id="4" name="Объект 3"/>
          <p:cNvPicPr>
            <a:picLocks noGrp="1" noChangeAspect="1"/>
          </p:cNvPicPr>
          <p:nvPr>
            <p:ph idx="1"/>
          </p:nvPr>
        </p:nvPicPr>
        <p:blipFill rotWithShape="1">
          <a:blip r:embed="rId3"/>
          <a:srcRect l="24168" t="10618" r="24199" b="11121"/>
          <a:stretch/>
        </p:blipFill>
        <p:spPr>
          <a:xfrm>
            <a:off x="429361" y="1239863"/>
            <a:ext cx="8466666" cy="5354665"/>
          </a:xfrm>
          <a:prstGeom prst="rect">
            <a:avLst/>
          </a:prstGeom>
        </p:spPr>
      </p:pic>
      <p:grpSp>
        <p:nvGrpSpPr>
          <p:cNvPr id="7" name="Группа 6"/>
          <p:cNvGrpSpPr/>
          <p:nvPr/>
        </p:nvGrpSpPr>
        <p:grpSpPr>
          <a:xfrm>
            <a:off x="867905" y="1859797"/>
            <a:ext cx="2975675" cy="1053884"/>
            <a:chOff x="867905" y="1859797"/>
            <a:chExt cx="2975675" cy="1053884"/>
          </a:xfrm>
        </p:grpSpPr>
        <p:sp>
          <p:nvSpPr>
            <p:cNvPr id="5" name="Овал 4"/>
            <p:cNvSpPr/>
            <p:nvPr/>
          </p:nvSpPr>
          <p:spPr>
            <a:xfrm>
              <a:off x="2061275" y="1859797"/>
              <a:ext cx="1782305" cy="3409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867905" y="2557220"/>
              <a:ext cx="1952787" cy="3564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910847337"/>
      </p:ext>
    </p:extLst>
  </p:cSld>
  <p:clrMapOvr>
    <a:masterClrMapping/>
  </p:clrMapOvr>
</p:sld>
</file>

<file path=ppt/theme/theme1.xml><?xml version="1.0" encoding="utf-8"?>
<a:theme xmlns:a="http://schemas.openxmlformats.org/drawingml/2006/main" name="Грань">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3957</TotalTime>
  <Words>2262</Words>
  <Application>Microsoft Office PowerPoint</Application>
  <PresentationFormat>Широкоэкранный</PresentationFormat>
  <Paragraphs>177</Paragraphs>
  <Slides>29</Slides>
  <Notes>28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Trebuchet MS</vt:lpstr>
      <vt:lpstr>Verdana</vt:lpstr>
      <vt:lpstr>Wingdings 3</vt:lpstr>
      <vt:lpstr>Грань</vt:lpstr>
      <vt:lpstr>Статистика опрацювання інформаційних ресурсів ЕБ НАПН України</vt:lpstr>
      <vt:lpstr>Основні поняття та джерела статистики: </vt:lpstr>
      <vt:lpstr>Основними завданнями бібліотечної статистики є: </vt:lpstr>
      <vt:lpstr>Статистика використання ресурсів виявиться корисною для визначення наступних аспектів:</vt:lpstr>
      <vt:lpstr>Статистика електронної бібліотеки НАПН України на базі IRStats2 </vt:lpstr>
      <vt:lpstr>Презентация PowerPoint</vt:lpstr>
      <vt:lpstr>Презентация PowerPoint</vt:lpstr>
      <vt:lpstr>Вибір терміну звіту «За всіма ресурсами по даті»</vt:lpstr>
      <vt:lpstr>Вибір терміну звіту «За всіма ресурсами за період»</vt:lpstr>
      <vt:lpstr>Звіт «За всіма ресурсами за період з 1.04.2015 по 10.11.2015»</vt:lpstr>
      <vt:lpstr>Презентация PowerPoint</vt:lpstr>
      <vt:lpstr>Відкриття інформаційного ресурсу, що є лідером завантажень у «Рейтингу ресурсів за кількістю завантажень»</vt:lpstr>
      <vt:lpstr>Експорт звітів</vt:lpstr>
      <vt:lpstr>Стислий опис форматів, які використовуються для обробки статистики</vt:lpstr>
      <vt:lpstr>Фрагмент експорту діаграми статистики з використанням формату XML</vt:lpstr>
      <vt:lpstr>Види фільтрів статистики </vt:lpstr>
      <vt:lpstr>Приклад заповнення полів «Автор» інформаційного ресурсу, при правильній роботі статистики ЕБ</vt:lpstr>
      <vt:lpstr>Приклад звіту за «Авторм Новицька Т.Л. за останні 6 місяців» </vt:lpstr>
      <vt:lpstr>Звіт за «Науковою темою за 1 листопада 2015 р.»</vt:lpstr>
      <vt:lpstr>Звіт за Класифікатором: 004.9 ІКТ (Application-oriented computer-based techniques)</vt:lpstr>
      <vt:lpstr>Звіт за «Установою чи її підрозділом: Інститут менеджменту та психології»: за роками</vt:lpstr>
      <vt:lpstr>Звіт за типом ресурсу «Книга»</vt:lpstr>
      <vt:lpstr>Звіт «За типом ресурсу «Книга» - Роботи»</vt:lpstr>
      <vt:lpstr>Звіт «За типом ресурсу «Книга»: Автори»</vt:lpstr>
      <vt:lpstr>Номер інформаційного ресурсу</vt:lpstr>
      <vt:lpstr>Звіт «За Номером ресурсу «2066»</vt:lpstr>
      <vt:lpstr>Збірний звіт «Внесені ресурси»</vt:lpstr>
      <vt:lpstr>Збірний звіт «Мапа/Джерела/Браузери»</vt:lpstr>
      <vt:lpstr>Дякую за увагу!</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Статистика мережі електронних бібліотек установ НАПН України</dc:title>
  <dc:creator>222222222 11111111111</dc:creator>
  <cp:lastModifiedBy>user</cp:lastModifiedBy>
  <cp:revision>329</cp:revision>
  <dcterms:created xsi:type="dcterms:W3CDTF">2015-04-04T15:22:37Z</dcterms:created>
  <dcterms:modified xsi:type="dcterms:W3CDTF">2015-11-13T13:34:16Z</dcterms:modified>
</cp:coreProperties>
</file>