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07296-FA93-2C79-D9CC-C7CECAC47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8571A3-B04B-9A52-D771-F563BC64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B53F49-A629-B5C7-A257-FE5CACC5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D660C-BB06-14E1-2C3A-86C387C3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B6E732-D04D-3483-8424-F50F742C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08DE5-8E73-46C0-87A0-AF118199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CC819C-DD21-0F72-9175-CA0463C7D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90E1D4-E8EC-BCF9-133E-BF7055A9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3819BD-7379-7C5A-AD76-B4CD82E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36F06F-5B2D-9EA0-F81E-619ECCC0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20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D17AC02-1D8F-B02F-B22E-338154743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132BAF-3E28-0369-1050-288A79A8F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772460-0351-79CE-C9F7-2E2DA241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163CAA-16AA-2B96-77B1-C027E143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13F678E-7BEA-47BE-85BA-9D69D954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9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52D93-D481-6D29-A1B6-3C804A1C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1A68DA-9141-0CC4-6053-C28E3E0F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41C6AC-5C69-FF75-D7D0-07C944BA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A2B493-1BC0-0F04-6200-CEBEB615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E3A78-6DDB-D678-7FF3-62C48CB6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025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EA27B-CEE4-5B68-469A-04F8FBBC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AABD4A-B597-AAF0-0922-AF056FE8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E645BE-CBEF-DDEB-F595-CE2CD460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2B861E-021F-483D-2801-6E6193D4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A59231-BC74-39F2-E2EF-D5271445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762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E0AC-9DBD-3449-B3B2-28D7B24B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387F7B-577F-2E72-F4B3-DC8F91E4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2FFEA6-3723-53CD-6A10-D854D4456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CD9400-439C-08E4-0C85-FF2EC43C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03CB1A-12FB-FE52-B20A-9BF5F7D8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5769B86-0EAB-5243-9E38-481089AF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0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C35B9-011A-9ECB-A0CB-5FA5421F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A3D5C0-7159-AAD0-49C1-0838A6FA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81DF95-CA57-69AF-E055-D20539009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CBE519A-F818-0BDB-97D7-A046D77C5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F8AF18B-AA7B-D963-6B89-965008ACB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3FD8DDF-7263-6706-CF5F-64398738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3A4ABB1-8653-582F-05EC-8ED6E3AA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D3B11A-AED6-B9E7-D8D7-DFFE6105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987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F1B6A-7482-B994-F653-8B4A0AE9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A221A9E-220D-1DF5-6E2B-67256E2A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F4F214-C7A7-EF5C-D46C-3317C738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74A210-5B8C-7888-C053-225695E0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15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588D5E9-22F5-5B5B-0D73-0B1B4410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1809EC-1BFF-93A2-5A87-E9EBFF3A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43283C-F302-372A-BBE3-F5B28992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316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7C80D-EA75-D44F-4106-49CA47A0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CCD0F7-1517-C68A-2CD7-1DC699CC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268909-5CF9-7339-CE4D-055FDA2E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A414B8-F251-3F4E-9907-6CFFF6D1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AAFE99-7D87-3D16-9CDB-C1A755D2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82B2BC-1FD1-5938-1394-28CDD246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97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D390-405E-0111-40CA-3CF8FFAB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29F1AA-4AC4-84E6-EFF7-E8402AD6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136E8F-7588-5F73-C66F-6BB51B3EF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13C7A7-4181-C0BC-0F01-4D82EF77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569493-E6D2-A515-3DFC-F8F46B2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F11417-4771-B06D-DAC2-397E14D8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604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ECC17C-5A6A-76EA-899E-761CA6E5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CE4DC6-3267-E380-09FA-F660A45F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EED4FA-4365-B695-89C6-1F94017DD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9686-80DF-46E7-B1A8-90B1E8D56DDA}" type="datetimeFigureOut">
              <a:rPr lang="ru-UA" smtClean="0"/>
              <a:t>30.01.2025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CE7B19-51AC-688F-0AD6-C7001CF9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376AA6-CD74-997B-339A-1C8ECFD93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EF1D-2B3D-48BB-8831-D408594CDEB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knikkvinnor.se/om-teknikkvinn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45D36-DDE0-0D9F-D8D8-103AD8576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8" b="7896"/>
          <a:stretch/>
        </p:blipFill>
        <p:spPr>
          <a:xfrm>
            <a:off x="0" y="-326563"/>
            <a:ext cx="12192000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761625-9C6C-E6CC-0FE0-6DC19326F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046" y="958400"/>
            <a:ext cx="6708710" cy="16141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UA" sz="18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ВПРОВАДЖЕННЯ STEM ОСВІТИ ДЛЯ ЖІНОК: ЗАРУБІЖНИЙ ДОСВІД ТА ЙОГО ЗНАЧЕННЯ В УКРАЇНІ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52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4F909F-63D8-6960-968A-0448B22F23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16423" y="2505975"/>
            <a:ext cx="8853877" cy="1282700"/>
          </a:xfrm>
        </p:spPr>
        <p:txBody>
          <a:bodyPr>
            <a:normAutofit/>
          </a:bodyPr>
          <a:lstStyle/>
          <a:p>
            <a:pPr marR="0" algn="l" eaLnBrk="1" hangingPunct="1">
              <a:spcBef>
                <a:spcPct val="0"/>
              </a:spcBef>
            </a:pPr>
            <a:r>
              <a:rPr lang="uk-UA" altLang="ru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СОРОКО Наталія Володимирівна,</a:t>
            </a:r>
            <a:endParaRPr lang="uk-UA" alt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>
              <a:spcBef>
                <a:spcPct val="0"/>
              </a:spcBef>
            </a:pPr>
            <a:r>
              <a:rPr lang="uk-UA" alt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педагогічних наук, провідний співробітник відділу</a:t>
            </a:r>
            <a:r>
              <a:rPr lang="en-US" alt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компаративістики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інформаційно-освітніх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endParaRPr lang="uk-UA" alt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>
              <a:spcBef>
                <a:spcPct val="0"/>
              </a:spcBef>
            </a:pPr>
            <a:r>
              <a:rPr lang="uk-UA" alt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</a:t>
            </a:r>
            <a:r>
              <a:rPr lang="uk-UA" altLang="ru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uk-UA" alt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НАПН України</a:t>
            </a:r>
          </a:p>
          <a:p>
            <a:pPr marR="0" algn="l" eaLnBrk="1" hangingPunct="1"/>
            <a:endParaRPr lang="ru-RU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04301-B728-C980-61B2-83C56065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51" y="823114"/>
            <a:ext cx="16764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7976F-1A17-B392-7059-C2108B3ED37A}"/>
              </a:ext>
            </a:extLst>
          </p:cNvPr>
          <p:cNvSpPr txBox="1"/>
          <p:nvPr/>
        </p:nvSpPr>
        <p:spPr>
          <a:xfrm>
            <a:off x="167951" y="4214368"/>
            <a:ext cx="828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«STEM </a:t>
            </a:r>
            <a:r>
              <a:rPr lang="ru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здобувачів вищої освіти 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«Доктор філософії»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«011 Освітні, педагогічні науки»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Освітньо-наукова програма «Інформаційно-комунікаційні технології в освіті»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4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F687-2477-9E6E-0F62-55DECFCF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Дякую за увагу!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0B856-6402-C411-A6A2-ED3CFC31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40" y="578999"/>
            <a:ext cx="2423863" cy="20382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F287A-237B-A7A1-022E-57BAB7E82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5"/>
            <a:ext cx="5203990" cy="736735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Актуальність</a:t>
            </a:r>
            <a:endParaRPr lang="ru-UA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3B6F7A-5033-AE6C-DDC3-C6FE64F8B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8172" y="4632441"/>
            <a:ext cx="6657120" cy="1936059"/>
          </a:xfrm>
        </p:spPr>
        <p:txBody>
          <a:bodyPr anchor="t">
            <a:normAutofit/>
          </a:bodyPr>
          <a:lstStyle/>
          <a:p>
            <a:pPr algn="just"/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Впровадження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STEM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жінок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актуальним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питанням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багатьох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країнах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світу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включаючи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Україну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Зарубіжний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досвід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корисним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розуміння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впровадження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STEM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Україні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UA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AB135-DCA1-95D3-A12E-10F31B8B02A4}"/>
              </a:ext>
            </a:extLst>
          </p:cNvPr>
          <p:cNvSpPr txBox="1"/>
          <p:nvPr/>
        </p:nvSpPr>
        <p:spPr>
          <a:xfrm>
            <a:off x="808379" y="1607015"/>
            <a:ext cx="8133688" cy="316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STEM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освіта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важливим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кроком до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гендерної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рівності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інноваційного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сектору.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STEM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освіта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базується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інтерактивному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практичному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навчанні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допомагає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формувати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креативне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логічне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проблемне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мислення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багатьох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країнах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світу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вже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впроваджують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STEM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освіту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жінок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допомагає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залучати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більше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жінок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STEM </a:t>
            </a:r>
            <a:r>
              <a:rPr lang="ru-UA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професій</a:t>
            </a:r>
            <a:r>
              <a:rPr lang="ru-UA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61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DFCD15-E3CC-40F8-242C-A272BF6F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1900"/>
            <a:ext cx="5935980" cy="382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4A69186-D81B-63AB-4E29-A7C4C23F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35" y="138705"/>
            <a:ext cx="9153330" cy="1727835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ПРОГРАМИ </a:t>
            </a:r>
            <a:r>
              <a:rPr lang="ru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ВПРОВАДЖЕННЯ STEM ОСВІТИ ДЛЯ ЖІНОК</a:t>
            </a:r>
            <a:endParaRPr lang="ru-U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C1D2F9-420C-6F3F-F1FE-890B6226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1" y="1686560"/>
            <a:ext cx="5177389" cy="50327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3567A-188B-F3E7-279B-A8BD1DEC5206}"/>
              </a:ext>
            </a:extLst>
          </p:cNvPr>
          <p:cNvSpPr txBox="1"/>
          <p:nvPr/>
        </p:nvSpPr>
        <p:spPr>
          <a:xfrm>
            <a:off x="7088933" y="6488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https://www.aauw.org/</a:t>
            </a:r>
          </a:p>
        </p:txBody>
      </p:sp>
    </p:spTree>
    <p:extLst>
      <p:ext uri="{BB962C8B-B14F-4D97-AF65-F5344CB8AC3E}">
        <p14:creationId xmlns:p14="http://schemas.microsoft.com/office/powerpoint/2010/main" val="9339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7E2CA-1D8D-A51C-66D0-B16287C7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7" y="375285"/>
            <a:ext cx="4861664" cy="1727835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ПРОГРАМИ </a:t>
            </a:r>
            <a:r>
              <a:rPr lang="ru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ВПРОВАДЖЕННЯ STEM ОСВІТИ ДЛЯ ЖІНОК</a:t>
            </a:r>
            <a:r>
              <a:rPr lang="uk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(1)</a:t>
            </a:r>
            <a:endParaRPr lang="ru-U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4A0BE7-A910-E637-B956-DA679216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01" y="1847182"/>
            <a:ext cx="3816096" cy="3694373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США та Канада</a:t>
            </a:r>
            <a:endParaRPr lang="ru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31BD0-EED8-513F-3364-27910531C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2" r="-1" b="-1"/>
          <a:stretch/>
        </p:blipFill>
        <p:spPr>
          <a:xfrm>
            <a:off x="5262880" y="-4"/>
            <a:ext cx="6929119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26556-8CC0-ADB2-0492-A3BB02AA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57" y="3493634"/>
            <a:ext cx="5872162" cy="2479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D1925-1B08-3045-1588-A4098176C5B8}"/>
              </a:ext>
            </a:extLst>
          </p:cNvPr>
          <p:cNvSpPr txBox="1"/>
          <p:nvPr/>
        </p:nvSpPr>
        <p:spPr>
          <a:xfrm>
            <a:off x="90974" y="2320704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Girls Who Code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пропонує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широкий спектр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розроблених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підтримки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коледжу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професіоналів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початку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кар’єри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(18-25)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наполегливому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інформатики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успішному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проходженні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першого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стажування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DF649-C324-EE4F-4C62-EC9C397A0BCE}"/>
              </a:ext>
            </a:extLst>
          </p:cNvPr>
          <p:cNvSpPr txBox="1"/>
          <p:nvPr/>
        </p:nvSpPr>
        <p:spPr>
          <a:xfrm>
            <a:off x="123039" y="3813798"/>
            <a:ext cx="6158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тренінги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також доступно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французькою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гінді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іспанською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італійською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німецькою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японською</a:t>
            </a:r>
            <a:r>
              <a:rPr lang="ru-RU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мовах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FFD3D5-E115-7BC1-182C-B535A23A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83" y="4782515"/>
            <a:ext cx="881147" cy="6479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C78E85-B157-DD50-8C71-1F9BABDF6388}"/>
              </a:ext>
            </a:extLst>
          </p:cNvPr>
          <p:cNvSpPr txBox="1"/>
          <p:nvPr/>
        </p:nvSpPr>
        <p:spPr>
          <a:xfrm>
            <a:off x="2138465" y="5066606"/>
            <a:ext cx="43299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Місія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Women@SCS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полягає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створенні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заохоченні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підтримці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академічних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соціальних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професійних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можливостей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жінок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сфері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комп’ютерних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наук, а також у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сприянні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розширенню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її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різноманітній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спільноті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754BC-E9E6-743B-1E70-EB3057B02514}"/>
              </a:ext>
            </a:extLst>
          </p:cNvPr>
          <p:cNvSpPr txBox="1"/>
          <p:nvPr/>
        </p:nvSpPr>
        <p:spPr>
          <a:xfrm>
            <a:off x="3220803" y="4635022"/>
            <a:ext cx="1799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 err="1">
                <a:latin typeface="Cambria" panose="02040503050406030204" pitchFamily="18" charset="0"/>
                <a:ea typeface="Cambria" panose="02040503050406030204" pitchFamily="18" charset="0"/>
              </a:rPr>
              <a:t>Women@SCS</a:t>
            </a:r>
            <a:r>
              <a:rPr lang="ru-UA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UA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2CD809-90AC-5E76-D4DE-B5DC817C1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06" y="5791026"/>
            <a:ext cx="1943802" cy="6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B17E2D-BAFC-9B99-1540-4958A407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8440"/>
          </a:xfrm>
        </p:spPr>
        <p:txBody>
          <a:bodyPr/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Швеція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B5097-DA9C-3A24-4C96-1AC3C7BFE5B7}"/>
              </a:ext>
            </a:extLst>
          </p:cNvPr>
          <p:cNvSpPr txBox="1"/>
          <p:nvPr/>
        </p:nvSpPr>
        <p:spPr>
          <a:xfrm>
            <a:off x="851034" y="2371237"/>
            <a:ext cx="70873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Technikvinnor</a:t>
            </a:r>
            <a:r>
              <a:rPr lang="de-DE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створено як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групу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de-DE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Facebook 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вересні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2017 року. За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п’ять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днів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групи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приєдналися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5000 людей, яка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сьогодні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налічує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майже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31 000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членів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всій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Швеції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На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основі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потреб і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побажань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учасників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засновано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дві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сестринські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мережі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de-DE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Technikvinnor</a:t>
            </a:r>
            <a:r>
              <a:rPr lang="de-DE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Boss </a:t>
            </a:r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і </a:t>
            </a:r>
            <a:r>
              <a:rPr lang="de-DE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Technikvinnor</a:t>
            </a:r>
            <a:r>
              <a:rPr lang="de-DE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Job. 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6594C-199E-E5E5-BA37-D4F03E19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86" y="1509849"/>
            <a:ext cx="2625013" cy="27199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8FD4309-03B1-E876-CF1C-52E4009C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1325563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ПРОГРАМИ </a:t>
            </a:r>
            <a:r>
              <a:rPr lang="ru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ВПРОВАДЖЕННЯ STEM ОСВІТИ ДЛЯ ЖІНОК</a:t>
            </a:r>
            <a:r>
              <a:rPr lang="uk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(2)</a:t>
            </a:r>
            <a:endParaRPr lang="ru-U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5C69C-48E3-AF2C-2FE8-391201FDC496}"/>
              </a:ext>
            </a:extLst>
          </p:cNvPr>
          <p:cNvSpPr txBox="1"/>
          <p:nvPr/>
        </p:nvSpPr>
        <p:spPr>
          <a:xfrm>
            <a:off x="7193902" y="4306682"/>
            <a:ext cx="54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https://www.teknikkvinnor.se/om-teknikkvinnor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A37763-3750-7ACB-602A-370BDFB8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82" y="4796000"/>
            <a:ext cx="1668945" cy="1644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CDEDC-8079-2793-B0E8-6E3480F78F4B}"/>
              </a:ext>
            </a:extLst>
          </p:cNvPr>
          <p:cNvSpPr txBox="1"/>
          <p:nvPr/>
        </p:nvSpPr>
        <p:spPr>
          <a:xfrm>
            <a:off x="754225" y="4796000"/>
            <a:ext cx="6335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Tekla Festival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заснована у 2003 році та 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спрямована на підтримку і мотивацію дівчат для вибору кар'єри в галузях STEM. Програма організовує технічні заходи та заняття для дівчат і проводить інформаційну роботу серед школярок.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348F6-9A43-26E5-7EE9-8F9F7DFBFF3D}"/>
              </a:ext>
            </a:extLst>
          </p:cNvPr>
          <p:cNvSpPr txBox="1"/>
          <p:nvPr/>
        </p:nvSpPr>
        <p:spPr>
          <a:xfrm>
            <a:off x="3020008" y="6464559"/>
            <a:ext cx="9171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https://support.tekla.com/doc/tekla-structures/2019/modtool_51_help_stem_mesh</a:t>
            </a:r>
          </a:p>
        </p:txBody>
      </p:sp>
    </p:spTree>
    <p:extLst>
      <p:ext uri="{BB962C8B-B14F-4D97-AF65-F5344CB8AC3E}">
        <p14:creationId xmlns:p14="http://schemas.microsoft.com/office/powerpoint/2010/main" val="81746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FA9CA7-D513-E370-D4F0-185CA0FA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7" y="1541424"/>
            <a:ext cx="488696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UA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MINT </a:t>
            </a:r>
            <a:r>
              <a:rPr lang="ru-UA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Zukunft</a:t>
            </a:r>
            <a:r>
              <a:rPr lang="ru-UA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schaffen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направлена на середню освіту,  аналіз стану зацікавленості школярок у </a:t>
            </a:r>
            <a:r>
              <a:rPr lang="ru-RU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STEM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освіти та ініціатив щодо їхньої мотивації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 кар’єрі в цих галузях.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Програма "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MINT Zukunft schaffen" 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була заснована в Німеччині у 2008 році. Вона була створена з метою підтримки та розвитку 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STEM-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освіти та наукових галузей у країні, а також для підвищення інтересу молоді до математики, інформатики, науки та технологій. Протягом років програма активно співпрацювала з університетами, школами, компаніями та іншими партнерами для досягнення своїх цілей у розвитку 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STEM-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освіти та наукових досліджень у Німеччині. 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FFA71-2E62-97EA-2633-690EDE44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365125"/>
            <a:ext cx="1152525" cy="88582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30E338-475A-ADF4-4E3D-953724D6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040" y="212724"/>
            <a:ext cx="7951237" cy="1325563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ПРОГРАМИ </a:t>
            </a:r>
            <a:r>
              <a:rPr lang="ru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ВПРОВАДЖЕННЯ STEM ОСВІТИ ДЛЯ ЖІНОК</a:t>
            </a:r>
            <a:r>
              <a:rPr lang="uk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(3)</a:t>
            </a:r>
            <a:endParaRPr lang="ru-U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F514C-7894-F908-AB75-68F82F7F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60" y="1329653"/>
            <a:ext cx="6902702" cy="4146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007EE-8D9F-5F9F-E7D0-090E1934826B}"/>
              </a:ext>
            </a:extLst>
          </p:cNvPr>
          <p:cNvSpPr txBox="1"/>
          <p:nvPr/>
        </p:nvSpPr>
        <p:spPr>
          <a:xfrm>
            <a:off x="817937" y="5892762"/>
            <a:ext cx="11606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MINT-Fachkräfte (i.d.R. Ausbildungsberufe)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Спеціалісти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MINT (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стажування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Spezialistentätigkeiten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(i.d.R. Meister und Techniker)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спеціалістів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MINT (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майстри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техніки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MINT-Expertentätigkeiten (i.d.R. Akademiker)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Діяльність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експертів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МІНТ (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UA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науковців</a:t>
            </a:r>
            <a:r>
              <a:rPr lang="ru-U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8E273163-8A51-7A2D-63F4-C416B2627F90}"/>
              </a:ext>
            </a:extLst>
          </p:cNvPr>
          <p:cNvSpPr txBox="1">
            <a:spLocks/>
          </p:cNvSpPr>
          <p:nvPr/>
        </p:nvSpPr>
        <p:spPr>
          <a:xfrm>
            <a:off x="838199" y="1320202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latin typeface="Cambria" panose="02040503050406030204" pitchFamily="18" charset="0"/>
                <a:ea typeface="Cambria" panose="02040503050406030204" pitchFamily="18" charset="0"/>
              </a:rPr>
              <a:t>Німеччина</a:t>
            </a:r>
            <a:endParaRPr lang="ru-UA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173E-84AF-7D3F-3407-D3F39156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056"/>
            <a:ext cx="10515600" cy="92249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Проєкт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Horizon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Europe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Women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STEM </a:t>
            </a:r>
            <a:endParaRPr lang="ru-U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8DD71-AFA2-08C2-E06C-1876682B0040}"/>
              </a:ext>
            </a:extLst>
          </p:cNvPr>
          <p:cNvSpPr txBox="1"/>
          <p:nvPr/>
        </p:nvSpPr>
        <p:spPr>
          <a:xfrm>
            <a:off x="213438" y="1071990"/>
            <a:ext cx="11765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є частиною програми Європейського Союзу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Horizon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Europe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спрямованої на подолання гендерної нерівності в галузях науки, технологій, інженерії та математики (STEM). 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A5D43-D004-7245-E4FE-83C8A388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63" y="4144006"/>
            <a:ext cx="6836228" cy="2713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FD22E6-3A46-F53C-4F3B-4AD29439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6" y="2051010"/>
            <a:ext cx="2435289" cy="3449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EBF9D5-D140-DA7D-5AC9-72D01096BFEC}"/>
              </a:ext>
            </a:extLst>
          </p:cNvPr>
          <p:cNvSpPr txBox="1"/>
          <p:nvPr/>
        </p:nvSpPr>
        <p:spPr>
          <a:xfrm>
            <a:off x="1794" y="5934670"/>
            <a:ext cx="6094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European Commission. (2021). </a:t>
            </a:r>
            <a:r>
              <a:rPr lang="en-US" sz="1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She Figures 2021 – Gender in research and innovation: statistics and indicators</a:t>
            </a:r>
            <a:r>
              <a:rPr lang="en-US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. Retrieved from https://data.europa.eu/doi/10.2777/06090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31DA2-45D4-26DD-C125-E0E90AB7C6C8}"/>
              </a:ext>
            </a:extLst>
          </p:cNvPr>
          <p:cNvSpPr txBox="1"/>
          <p:nvPr/>
        </p:nvSpPr>
        <p:spPr>
          <a:xfrm>
            <a:off x="2591966" y="1617343"/>
            <a:ext cx="96000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Основні напрямки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U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підтримка наставництва та мережевих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створення програм наставництва для поєднання молодих жінок з досвідченими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фахівчинями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STEM, що сприяє побудові впевненості, професійних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зв'язків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 розвитку навичок, необхідних для кар’єрного росту;</a:t>
            </a:r>
            <a:endParaRPr lang="ru-U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сприяння політичним і структурним змінам: ініціювання політичних змін на рівні установ та уряду для підтримки гендерної рівності, наприклад, забезпечення збалансованого представництва в наукових комісіях і справедливого доступу до наукових грантів;</a:t>
            </a:r>
            <a:endParaRPr lang="ru-U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популяризація STEM-освіти серед дівчат: програми, що залучають дівчат до STEM-напрямків з раннього віку, сприяючи їх постійному інтересу до науки і технологій протягом усього освітнього шляху.</a:t>
            </a:r>
            <a:endParaRPr lang="ru-U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6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CC6EE-4DDA-061D-C9DD-B3476A6C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-55984"/>
            <a:ext cx="10515600" cy="1325563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ЗАГАЛЬНІ АСПЕКТИ ПРОГРАМ STEM ОСВІТИ ДЛЯ ЖІНОК </a:t>
            </a:r>
            <a:endParaRPr lang="ru-U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48EEC04-4AA6-60D9-48D7-7DFEC163519D}"/>
              </a:ext>
            </a:extLst>
          </p:cNvPr>
          <p:cNvSpPr/>
          <p:nvPr/>
        </p:nvSpPr>
        <p:spPr>
          <a:xfrm>
            <a:off x="335902" y="3289349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Аспекти програм STEM освіти для жінок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DC2C4D4D-0F7F-9F99-9E3B-5224E83209ED}"/>
              </a:ext>
            </a:extLst>
          </p:cNvPr>
          <p:cNvSpPr/>
          <p:nvPr/>
        </p:nvSpPr>
        <p:spPr>
          <a:xfrm>
            <a:off x="3956180" y="3531992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Фінансова підтримка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2CA1C62-8225-A6D2-4A4B-E36BC19F376D}"/>
              </a:ext>
            </a:extLst>
          </p:cNvPr>
          <p:cNvSpPr/>
          <p:nvPr/>
        </p:nvSpPr>
        <p:spPr>
          <a:xfrm>
            <a:off x="3956180" y="2415397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Стимулювання інтересу</a:t>
            </a:r>
            <a:endParaRPr lang="ru-UA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2B7FF99-729D-5F7E-51D8-13A9E015E1D7}"/>
              </a:ext>
            </a:extLst>
          </p:cNvPr>
          <p:cNvSpPr/>
          <p:nvPr/>
        </p:nvSpPr>
        <p:spPr>
          <a:xfrm>
            <a:off x="3956180" y="1390261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Менторинг</a:t>
            </a:r>
            <a:r>
              <a:rPr lang="uk-UA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 рольові моделі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F1CC04CF-8CFD-1D37-6C5A-B4D392684D51}"/>
              </a:ext>
            </a:extLst>
          </p:cNvPr>
          <p:cNvSpPr/>
          <p:nvPr/>
        </p:nvSpPr>
        <p:spPr>
          <a:xfrm>
            <a:off x="3956180" y="4648587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Онлайн-ресур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9F4B9D-2527-B680-961E-3DC6CDACFF22}"/>
              </a:ext>
            </a:extLst>
          </p:cNvPr>
          <p:cNvSpPr/>
          <p:nvPr/>
        </p:nvSpPr>
        <p:spPr>
          <a:xfrm>
            <a:off x="3956180" y="5709103"/>
            <a:ext cx="2612572" cy="783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Спільноти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F8F7ABEB-1F06-F851-5F01-EDD16C7D8BB4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948474" y="1782147"/>
            <a:ext cx="1007706" cy="1899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6C5A18F9-B5BD-6148-9EDF-AB34E9FFCC0A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948474" y="2807283"/>
            <a:ext cx="1007706" cy="873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122F853B-07ED-D3B8-DA20-E86512E4C26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948474" y="3681235"/>
            <a:ext cx="1007706" cy="242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A91177C-6F4F-3DED-4532-39676E147A9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948474" y="3681235"/>
            <a:ext cx="1007706" cy="1359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C1E48867-557F-E248-5F05-3D407A2AA880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948474" y="3681235"/>
            <a:ext cx="1007706" cy="2419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3BDAFEB-498A-651F-6DAA-F3D89D0410B1}"/>
              </a:ext>
            </a:extLst>
          </p:cNvPr>
          <p:cNvSpPr txBox="1"/>
          <p:nvPr/>
        </p:nvSpPr>
        <p:spPr>
          <a:xfrm>
            <a:off x="6822234" y="1173981"/>
            <a:ext cx="5139611" cy="1848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Багато програм включають елемент </a:t>
            </a:r>
            <a:r>
              <a:rPr lang="uk-UA" sz="1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менторингу</a:t>
            </a:r>
            <a:r>
              <a:rPr lang="uk-UA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де досвідчені жінки-професіонали в STEM діляться своїм досвідом і знаннями з молодшими поколіннями. Рольові моделі можуть надихати молодих дівчат прагнути досягти висот у STEM галузях.</a:t>
            </a:r>
            <a:endParaRPr lang="ru-UA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C55306-1CEB-56E0-2B31-29D0F5870224}"/>
              </a:ext>
            </a:extLst>
          </p:cNvPr>
          <p:cNvSpPr txBox="1"/>
          <p:nvPr/>
        </p:nvSpPr>
        <p:spPr>
          <a:xfrm>
            <a:off x="6891045" y="5292546"/>
            <a:ext cx="5208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 багатьох країнах створюються спеціальні громадські організації і спільноти, які об'єднують жінок у STEM галузях для обміну досвідом та підтримки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5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87757-E49F-F224-CC50-AA0847FC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Висновки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531AA1-65A2-29EA-90B0-5C5C8D90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STEM-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освіти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для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жінок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може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більшу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кількість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жінок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 STEM-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професіях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допомогти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зменшити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гендерні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цього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необхідно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STEM-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освіти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для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всіх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студенток,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зокрема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шляхом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курсів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які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будуть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привертати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жінок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до STEM-</a:t>
            </a:r>
            <a:r>
              <a:rPr lang="ru-UA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галузей</a:t>
            </a:r>
            <a:r>
              <a:rPr lang="ru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69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849</Words>
  <Application>Microsoft Office PowerPoint</Application>
  <PresentationFormat>Широкий екран</PresentationFormat>
  <Paragraphs>55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</vt:lpstr>
      <vt:lpstr>Times New Roman</vt:lpstr>
      <vt:lpstr>Тема Office</vt:lpstr>
      <vt:lpstr>ВПРОВАДЖЕННЯ STEM ОСВІТИ ДЛЯ ЖІНОК: ЗАРУБІЖНИЙ ДОСВІД ТА ЙОГО ЗНАЧЕННЯ В УКРАЇНІ </vt:lpstr>
      <vt:lpstr>Актуальність</vt:lpstr>
      <vt:lpstr>ПРОГРАМИ ВПРОВАДЖЕННЯ STEM ОСВІТИ ДЛЯ ЖІНОК</vt:lpstr>
      <vt:lpstr>ПРОГРАМИ ВПРОВАДЖЕННЯ STEM ОСВІТИ ДЛЯ ЖІНОК (1)</vt:lpstr>
      <vt:lpstr>ПРОГРАМИ ВПРОВАДЖЕННЯ STEM ОСВІТИ ДЛЯ ЖІНОК (2)</vt:lpstr>
      <vt:lpstr>ПРОГРАМИ ВПРОВАДЖЕННЯ STEM ОСВІТИ ДЛЯ ЖІНОК (3)</vt:lpstr>
      <vt:lpstr>Проєкт Horizon Europe Women in STEM </vt:lpstr>
      <vt:lpstr>ЗАГАЛЬНІ АСПЕКТИ ПРОГРАМ STEM ОСВІТИ ДЛЯ ЖІНОК 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STEM ОСВІТИ ДЛЯ ЖІНОК: ЗАРУБІЖНИЙ ДОСВІД ТА ЙОГО ЗНАЧЕННЯ В УКРАЇНІ</dc:title>
  <dc:creator>Маша Суворова</dc:creator>
  <cp:lastModifiedBy>Маша Суворова</cp:lastModifiedBy>
  <cp:revision>43</cp:revision>
  <dcterms:created xsi:type="dcterms:W3CDTF">2023-10-03T13:42:57Z</dcterms:created>
  <dcterms:modified xsi:type="dcterms:W3CDTF">2025-01-30T19:46:37Z</dcterms:modified>
</cp:coreProperties>
</file>