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comments/comment2.xml" ContentType="application/vnd.openxmlformats-officedocument.presentationml.comments+xml"/>
  <Override PartName="/ppt/notesSlides/notesSlide11.xml" ContentType="application/vnd.openxmlformats-officedocument.presentationml.notesSlide+xml"/>
  <Override PartName="/ppt/comments/comment3.xml" ContentType="application/vnd.openxmlformats-officedocument.presentationml.comments+xml"/>
  <Override PartName="/ppt/notesSlides/notesSlide12.xml" ContentType="application/vnd.openxmlformats-officedocument.presentationml.notesSlide+xml"/>
  <Override PartName="/ppt/comments/comment4.xml" ContentType="application/vnd.openxmlformats-officedocument.presentationml.comments+xml"/>
  <Override PartName="/ppt/notesSlides/notesSlide13.xml" ContentType="application/vnd.openxmlformats-officedocument.presentationml.notesSlide+xml"/>
  <Override PartName="/ppt/comments/comment5.xml" ContentType="application/vnd.openxmlformats-officedocument.presentationml.comments+xml"/>
  <Override PartName="/ppt/notesSlides/notesSlide14.xml" ContentType="application/vnd.openxmlformats-officedocument.presentationml.notesSlide+xml"/>
  <Override PartName="/ppt/comments/comment6.xml" ContentType="application/vnd.openxmlformats-officedocument.presentationml.comments+xml"/>
  <Override PartName="/ppt/notesSlides/notesSlide15.xml" ContentType="application/vnd.openxmlformats-officedocument.presentationml.notesSlide+xml"/>
  <Override PartName="/ppt/comments/comment7.xml" ContentType="application/vnd.openxmlformats-officedocument.presentationml.comments+xml"/>
  <Override PartName="/ppt/notesSlides/notesSlide16.xml" ContentType="application/vnd.openxmlformats-officedocument.presentationml.notesSlide+xml"/>
  <Override PartName="/ppt/comments/comment8.xml" ContentType="application/vnd.openxmlformats-officedocument.presentationml.comments+xml"/>
  <Override PartName="/ppt/notesSlides/notesSlide17.xml" ContentType="application/vnd.openxmlformats-officedocument.presentationml.notesSlide+xml"/>
  <Override PartName="/ppt/comments/comment9.xml" ContentType="application/vnd.openxmlformats-officedocument.presentationml.comments+xml"/>
  <Override PartName="/ppt/notesSlides/notesSlide18.xml" ContentType="application/vnd.openxmlformats-officedocument.presentationml.notesSlide+xml"/>
  <Override PartName="/ppt/comments/comment10.xml" ContentType="application/vnd.openxmlformats-officedocument.presentationml.comments+xml"/>
  <Override PartName="/ppt/notesSlides/notesSlide19.xml" ContentType="application/vnd.openxmlformats-officedocument.presentationml.notesSlide+xml"/>
  <Override PartName="/ppt/comments/comment11.xml" ContentType="application/vnd.openxmlformats-officedocument.presentationml.comments+xml"/>
  <Override PartName="/ppt/notesSlides/notesSlide20.xml" ContentType="application/vnd.openxmlformats-officedocument.presentationml.notesSlide+xml"/>
  <Override PartName="/ppt/comments/comment12.xml" ContentType="application/vnd.openxmlformats-officedocument.presentationml.comments+xml"/>
  <Override PartName="/ppt/notesSlides/notesSlide21.xml" ContentType="application/vnd.openxmlformats-officedocument.presentationml.notesSlide+xml"/>
  <Override PartName="/ppt/comments/comment13.xml" ContentType="application/vnd.openxmlformats-officedocument.presentationml.comments+xml"/>
  <Override PartName="/ppt/notesSlides/notesSlide22.xml" ContentType="application/vnd.openxmlformats-officedocument.presentationml.notesSlide+xml"/>
  <Override PartName="/ppt/comments/comment14.xml" ContentType="application/vnd.openxmlformats-officedocument.presentationml.comments+xml"/>
  <Override PartName="/ppt/notesSlides/notesSlide23.xml" ContentType="application/vnd.openxmlformats-officedocument.presentationml.notesSlide+xml"/>
  <Override PartName="/ppt/comments/comment15.xml" ContentType="application/vnd.openxmlformats-officedocument.presentationml.comments+xml"/>
  <Override PartName="/ppt/notesSlides/notesSlide24.xml" ContentType="application/vnd.openxmlformats-officedocument.presentationml.notesSlide+xml"/>
  <Override PartName="/ppt/comments/comment16.xml" ContentType="application/vnd.openxmlformats-officedocument.presentationml.comments+xml"/>
  <Override PartName="/ppt/notesSlides/notesSlide25.xml" ContentType="application/vnd.openxmlformats-officedocument.presentationml.notesSlide+xml"/>
  <Override PartName="/ppt/comments/comment17.xml" ContentType="application/vnd.openxmlformats-officedocument.presentationml.comments+xml"/>
  <Override PartName="/ppt/notesSlides/notesSlide26.xml" ContentType="application/vnd.openxmlformats-officedocument.presentationml.notesSlide+xml"/>
  <Override PartName="/ppt/comments/comment18.xml" ContentType="application/vnd.openxmlformats-officedocument.presentationml.comments+xml"/>
  <Override PartName="/ppt/notesSlides/notesSlide27.xml" ContentType="application/vnd.openxmlformats-officedocument.presentationml.notesSlide+xml"/>
  <Override PartName="/ppt/comments/comment19.xml" ContentType="application/vnd.openxmlformats-officedocument.presentationml.comments+xml"/>
  <Override PartName="/ppt/notesSlides/notesSlide28.xml" ContentType="application/vnd.openxmlformats-officedocument.presentationml.notesSlide+xml"/>
  <Override PartName="/ppt/comments/comment20.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4" r:id="rId1"/>
  </p:sldMasterIdLst>
  <p:notesMasterIdLst>
    <p:notesMasterId r:id="rId31"/>
  </p:notesMasterIdLst>
  <p:sldIdLst>
    <p:sldId id="256" r:id="rId2"/>
    <p:sldId id="286" r:id="rId3"/>
    <p:sldId id="265" r:id="rId4"/>
    <p:sldId id="260" r:id="rId5"/>
    <p:sldId id="261" r:id="rId6"/>
    <p:sldId id="289" r:id="rId7"/>
    <p:sldId id="290" r:id="rId8"/>
    <p:sldId id="291" r:id="rId9"/>
    <p:sldId id="262" r:id="rId10"/>
    <p:sldId id="287"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222222222 11111111111" initials="21" lastIdx="21" clrIdx="0">
    <p:extLst>
      <p:ext uri="{19B8F6BF-5375-455C-9EA6-DF929625EA0E}">
        <p15:presenceInfo xmlns:p15="http://schemas.microsoft.com/office/powerpoint/2012/main" userId="19fdb6a1820d18f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22" autoAdjust="0"/>
    <p:restoredTop sz="83726" autoAdjust="0"/>
  </p:normalViewPr>
  <p:slideViewPr>
    <p:cSldViewPr snapToGrid="0">
      <p:cViewPr varScale="1">
        <p:scale>
          <a:sx n="105" d="100"/>
          <a:sy n="105" d="100"/>
        </p:scale>
        <p:origin x="109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04-06T00:45:09.438" idx="1">
    <p:pos x="10" y="10"/>
    <p:text/>
    <p:extLst mod="1">
      <p:ext uri="{C676402C-5697-4E1C-873F-D02D1690AC5C}">
        <p15:threadingInfo xmlns:p15="http://schemas.microsoft.com/office/powerpoint/2012/main" timeZoneBias="-18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15-04-06T02:24:14.714" idx="11">
    <p:pos x="5838" y="576"/>
    <p:text/>
    <p:extLst mod="1">
      <p:ext uri="{C676402C-5697-4E1C-873F-D02D1690AC5C}">
        <p15:threadingInfo xmlns:p15="http://schemas.microsoft.com/office/powerpoint/2012/main" timeZoneBias="-18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15-04-06T02:24:38.226" idx="12">
    <p:pos x="5715" y="984"/>
    <p:text/>
    <p:extLst mod="1">
      <p:ext uri="{C676402C-5697-4E1C-873F-D02D1690AC5C}">
        <p15:threadingInfo xmlns:p15="http://schemas.microsoft.com/office/powerpoint/2012/main" timeZoneBias="-18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1" dt="2015-04-06T02:25:18.187" idx="13">
    <p:pos x="593" y="453"/>
    <p:text/>
    <p:extLst mod="1">
      <p:ext uri="{C676402C-5697-4E1C-873F-D02D1690AC5C}">
        <p15:threadingInfo xmlns:p15="http://schemas.microsoft.com/office/powerpoint/2012/main" timeZoneBias="-180"/>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1" dt="2015-04-06T02:28:25.930" idx="14">
    <p:pos x="503" y="682"/>
    <p:text/>
    <p:extLst mod="1">
      <p:ext uri="{C676402C-5697-4E1C-873F-D02D1690AC5C}">
        <p15:threadingInfo xmlns:p15="http://schemas.microsoft.com/office/powerpoint/2012/main" timeZoneBias="-180"/>
      </p:ext>
    </p:extLst>
  </p:cm>
</p:cmLst>
</file>

<file path=ppt/comments/comment14.xml><?xml version="1.0" encoding="utf-8"?>
<p:cmLst xmlns:a="http://schemas.openxmlformats.org/drawingml/2006/main" xmlns:r="http://schemas.openxmlformats.org/officeDocument/2006/relationships" xmlns:p="http://schemas.openxmlformats.org/presentationml/2006/main">
  <p:cm authorId="1" dt="2015-04-06T02:29:14.019" idx="15">
    <p:pos x="492" y="442"/>
    <p:text/>
    <p:extLst mod="1">
      <p:ext uri="{C676402C-5697-4E1C-873F-D02D1690AC5C}">
        <p15:threadingInfo xmlns:p15="http://schemas.microsoft.com/office/powerpoint/2012/main" timeZoneBias="-180"/>
      </p:ext>
    </p:extLst>
  </p:cm>
</p:cmLst>
</file>

<file path=ppt/comments/comment15.xml><?xml version="1.0" encoding="utf-8"?>
<p:cmLst xmlns:a="http://schemas.openxmlformats.org/drawingml/2006/main" xmlns:r="http://schemas.openxmlformats.org/officeDocument/2006/relationships" xmlns:p="http://schemas.openxmlformats.org/presentationml/2006/main">
  <p:cm authorId="1" dt="2015-04-06T02:30:00.682" idx="16">
    <p:pos x="554" y="621"/>
    <p:text/>
    <p:extLst mod="1">
      <p:ext uri="{C676402C-5697-4E1C-873F-D02D1690AC5C}">
        <p15:threadingInfo xmlns:p15="http://schemas.microsoft.com/office/powerpoint/2012/main" timeZoneBias="-180"/>
      </p:ext>
    </p:extLst>
  </p:cm>
</p:cmLst>
</file>

<file path=ppt/comments/comment16.xml><?xml version="1.0" encoding="utf-8"?>
<p:cmLst xmlns:a="http://schemas.openxmlformats.org/drawingml/2006/main" xmlns:r="http://schemas.openxmlformats.org/officeDocument/2006/relationships" xmlns:p="http://schemas.openxmlformats.org/presentationml/2006/main">
  <p:cm authorId="1" dt="2015-04-06T02:32:22.986" idx="17">
    <p:pos x="509" y="431"/>
    <p:text/>
    <p:extLst mod="1">
      <p:ext uri="{C676402C-5697-4E1C-873F-D02D1690AC5C}">
        <p15:threadingInfo xmlns:p15="http://schemas.microsoft.com/office/powerpoint/2012/main" timeZoneBias="-180"/>
      </p:ext>
    </p:extLst>
  </p:cm>
</p:cmLst>
</file>

<file path=ppt/comments/comment17.xml><?xml version="1.0" encoding="utf-8"?>
<p:cmLst xmlns:a="http://schemas.openxmlformats.org/drawingml/2006/main" xmlns:r="http://schemas.openxmlformats.org/officeDocument/2006/relationships" xmlns:p="http://schemas.openxmlformats.org/presentationml/2006/main">
  <p:cm authorId="1" dt="2015-04-06T02:33:37.481" idx="18">
    <p:pos x="514" y="610"/>
    <p:text/>
    <p:extLst mod="1">
      <p:ext uri="{C676402C-5697-4E1C-873F-D02D1690AC5C}">
        <p15:threadingInfo xmlns:p15="http://schemas.microsoft.com/office/powerpoint/2012/main" timeZoneBias="-180"/>
      </p:ext>
    </p:extLst>
  </p:cm>
</p:cmLst>
</file>

<file path=ppt/comments/comment18.xml><?xml version="1.0" encoding="utf-8"?>
<p:cmLst xmlns:a="http://schemas.openxmlformats.org/drawingml/2006/main" xmlns:r="http://schemas.openxmlformats.org/officeDocument/2006/relationships" xmlns:p="http://schemas.openxmlformats.org/presentationml/2006/main">
  <p:cm authorId="1" dt="2015-04-06T02:34:38.770" idx="19">
    <p:pos x="5967" y="604"/>
    <p:text/>
    <p:extLst mod="1">
      <p:ext uri="{C676402C-5697-4E1C-873F-D02D1690AC5C}">
        <p15:threadingInfo xmlns:p15="http://schemas.microsoft.com/office/powerpoint/2012/main" timeZoneBias="-180"/>
      </p:ext>
    </p:extLst>
  </p:cm>
</p:cmLst>
</file>

<file path=ppt/comments/comment19.xml><?xml version="1.0" encoding="utf-8"?>
<p:cmLst xmlns:a="http://schemas.openxmlformats.org/drawingml/2006/main" xmlns:r="http://schemas.openxmlformats.org/officeDocument/2006/relationships" xmlns:p="http://schemas.openxmlformats.org/presentationml/2006/main">
  <p:cm authorId="1" dt="2015-04-06T02:35:35.515" idx="20">
    <p:pos x="5933" y="665"/>
    <p:text/>
    <p:extLst mod="1">
      <p:ext uri="{C676402C-5697-4E1C-873F-D02D1690AC5C}">
        <p15:threadingInfo xmlns:p15="http://schemas.microsoft.com/office/powerpoint/2012/main" timeZoneBias="-1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5-04-06T01:44:10.041" idx="3">
    <p:pos x="10" y="10"/>
    <p:text/>
    <p:extLst mod="1">
      <p:ext uri="{C676402C-5697-4E1C-873F-D02D1690AC5C}">
        <p15:threadingInfo xmlns:p15="http://schemas.microsoft.com/office/powerpoint/2012/main" timeZoneBias="-180"/>
      </p:ext>
    </p:extLst>
  </p:cm>
</p:cmLst>
</file>

<file path=ppt/comments/comment20.xml><?xml version="1.0" encoding="utf-8"?>
<p:cmLst xmlns:a="http://schemas.openxmlformats.org/drawingml/2006/main" xmlns:r="http://schemas.openxmlformats.org/officeDocument/2006/relationships" xmlns:p="http://schemas.openxmlformats.org/presentationml/2006/main">
  <p:cm authorId="1" dt="2015-04-06T02:37:29.243" idx="21">
    <p:pos x="4580" y="587"/>
    <p:text/>
    <p:extLst mod="1">
      <p:ext uri="{C676402C-5697-4E1C-873F-D02D1690AC5C}">
        <p15:threadingInfo xmlns:p15="http://schemas.microsoft.com/office/powerpoint/2012/main" timeZoneBias="-1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5-04-06T01:50:53.699" idx="4">
    <p:pos x="593" y="447"/>
    <p:text/>
    <p:extLst mod="1">
      <p:ext uri="{C676402C-5697-4E1C-873F-D02D1690AC5C}">
        <p15:threadingInfo xmlns:p15="http://schemas.microsoft.com/office/powerpoint/2012/main" timeZoneBias="-18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5-04-06T01:53:55.314" idx="5">
    <p:pos x="559" y="453"/>
    <p:text/>
    <p:extLst mod="1">
      <p:ext uri="{C676402C-5697-4E1C-873F-D02D1690AC5C}">
        <p15:threadingInfo xmlns:p15="http://schemas.microsoft.com/office/powerpoint/2012/main" timeZoneBias="-18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5-04-06T02:04:59.458" idx="6">
    <p:pos x="509" y="363"/>
    <p:text/>
    <p:extLst mod="1">
      <p:ext uri="{C676402C-5697-4E1C-873F-D02D1690AC5C}">
        <p15:threadingInfo xmlns:p15="http://schemas.microsoft.com/office/powerpoint/2012/main" timeZoneBias="-18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5-04-06T02:07:25.793" idx="7">
    <p:pos x="10" y="10"/>
    <p:text/>
    <p:extLst mod="1">
      <p:ext uri="{C676402C-5697-4E1C-873F-D02D1690AC5C}">
        <p15:threadingInfo xmlns:p15="http://schemas.microsoft.com/office/powerpoint/2012/main" timeZoneBias="-18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5-04-06T02:11:21.954" idx="8">
    <p:pos x="10" y="10"/>
    <p:text/>
    <p:extLst mod="1">
      <p:ext uri="{C676402C-5697-4E1C-873F-D02D1690AC5C}">
        <p15:threadingInfo xmlns:p15="http://schemas.microsoft.com/office/powerpoint/2012/main" timeZoneBias="-18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5-04-06T02:18:26.849" idx="9">
    <p:pos x="10" y="10"/>
    <p:text/>
    <p:extLst mod="1">
      <p:ext uri="{C676402C-5697-4E1C-873F-D02D1690AC5C}">
        <p15:threadingInfo xmlns:p15="http://schemas.microsoft.com/office/powerpoint/2012/main" timeZoneBias="-18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15-04-06T02:23:23.058" idx="10">
    <p:pos x="548" y="380"/>
    <p:text/>
    <p:extLst mod="1">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7C6146-626A-4375-A6FE-22C24416C2EB}" type="datetimeFigureOut">
              <a:rPr lang="uk-UA" smtClean="0"/>
              <a:t>10.04.2015</a:t>
            </a:fld>
            <a:endParaRPr lang="uk-UA"/>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610F6D-9410-40A2-AEF7-EF796E894318}" type="slidenum">
              <a:rPr lang="uk-UA" smtClean="0"/>
              <a:t>‹#›</a:t>
            </a:fld>
            <a:endParaRPr lang="uk-UA"/>
          </a:p>
        </p:txBody>
      </p:sp>
    </p:spTree>
    <p:extLst>
      <p:ext uri="{BB962C8B-B14F-4D97-AF65-F5344CB8AC3E}">
        <p14:creationId xmlns:p14="http://schemas.microsoft.com/office/powerpoint/2010/main" val="2000204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Статистика </a:t>
            </a:r>
            <a:r>
              <a:rPr lang="ru-RU" dirty="0" err="1" smtClean="0"/>
              <a:t>мережі</a:t>
            </a:r>
            <a:r>
              <a:rPr lang="ru-RU" dirty="0" smtClean="0"/>
              <a:t> </a:t>
            </a:r>
            <a:r>
              <a:rPr lang="ru-RU" dirty="0" err="1" smtClean="0"/>
              <a:t>електронних</a:t>
            </a:r>
            <a:r>
              <a:rPr lang="ru-RU" dirty="0" smtClean="0"/>
              <a:t> </a:t>
            </a:r>
            <a:r>
              <a:rPr lang="ru-RU" dirty="0" err="1" smtClean="0"/>
              <a:t>бібліотек</a:t>
            </a:r>
            <a:r>
              <a:rPr lang="ru-RU" dirty="0" smtClean="0"/>
              <a:t> </a:t>
            </a:r>
            <a:r>
              <a:rPr lang="ru-RU" dirty="0" err="1" smtClean="0"/>
              <a:t>установ</a:t>
            </a:r>
            <a:r>
              <a:rPr lang="ru-RU" dirty="0" smtClean="0"/>
              <a:t> НАПН </a:t>
            </a:r>
            <a:r>
              <a:rPr lang="ru-RU" dirty="0" err="1" smtClean="0"/>
              <a:t>України</a:t>
            </a:r>
            <a:endParaRPr lang="uk-UA" dirty="0"/>
          </a:p>
        </p:txBody>
      </p:sp>
      <p:sp>
        <p:nvSpPr>
          <p:cNvPr id="4" name="Номер слайда 3"/>
          <p:cNvSpPr>
            <a:spLocks noGrp="1"/>
          </p:cNvSpPr>
          <p:nvPr>
            <p:ph type="sldNum" sz="quarter" idx="10"/>
          </p:nvPr>
        </p:nvSpPr>
        <p:spPr/>
        <p:txBody>
          <a:bodyPr/>
          <a:lstStyle/>
          <a:p>
            <a:fld id="{38610F6D-9410-40A2-AEF7-EF796E894318}" type="slidenum">
              <a:rPr lang="uk-UA" smtClean="0"/>
              <a:t>1</a:t>
            </a:fld>
            <a:endParaRPr lang="uk-UA"/>
          </a:p>
        </p:txBody>
      </p:sp>
    </p:spTree>
    <p:extLst>
      <p:ext uri="{BB962C8B-B14F-4D97-AF65-F5344CB8AC3E}">
        <p14:creationId xmlns:p14="http://schemas.microsoft.com/office/powerpoint/2010/main" val="3714921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smtClean="0"/>
              <a:t>На головній сторінці </a:t>
            </a:r>
            <a:r>
              <a:rPr lang="en-US" dirty="0" smtClean="0"/>
              <a:t>Statistics </a:t>
            </a:r>
            <a:r>
              <a:rPr lang="uk-UA" dirty="0" smtClean="0"/>
              <a:t>відображаються діаграма залежності кількості депозитів щомісячного завантаження повнотекстових депозитів, кількість ресурсів які беруть участь у формування статистики - 6..., кількість у відсотках повнотекстових депозитів та депозитів відкритого доступу, кількість завантажень за весь період, найпопулярніші депозити ЕБ та кращих авторів.</a:t>
            </a:r>
            <a:endParaRPr lang="uk-UA" dirty="0"/>
          </a:p>
        </p:txBody>
      </p:sp>
      <p:sp>
        <p:nvSpPr>
          <p:cNvPr id="4" name="Номер слайда 3"/>
          <p:cNvSpPr>
            <a:spLocks noGrp="1"/>
          </p:cNvSpPr>
          <p:nvPr>
            <p:ph type="sldNum" sz="quarter" idx="10"/>
          </p:nvPr>
        </p:nvSpPr>
        <p:spPr/>
        <p:txBody>
          <a:bodyPr/>
          <a:lstStyle/>
          <a:p>
            <a:fld id="{38610F6D-9410-40A2-AEF7-EF796E894318}" type="slidenum">
              <a:rPr lang="uk-UA" smtClean="0"/>
              <a:t>10</a:t>
            </a:fld>
            <a:endParaRPr lang="uk-UA"/>
          </a:p>
        </p:txBody>
      </p:sp>
    </p:spTree>
    <p:extLst>
      <p:ext uri="{BB962C8B-B14F-4D97-AF65-F5344CB8AC3E}">
        <p14:creationId xmlns:p14="http://schemas.microsoft.com/office/powerpoint/2010/main" val="2273948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dirty="0" err="1" smtClean="0"/>
              <a:t>Види</a:t>
            </a:r>
            <a:r>
              <a:rPr lang="ru-RU" sz="1200" dirty="0" smtClean="0"/>
              <a:t> </a:t>
            </a:r>
            <a:r>
              <a:rPr lang="ru-RU" sz="1200" dirty="0" err="1" smtClean="0"/>
              <a:t>фільтрів</a:t>
            </a:r>
            <a:r>
              <a:rPr lang="ru-RU" sz="1200" dirty="0" smtClean="0"/>
              <a:t> статистики </a:t>
            </a:r>
          </a:p>
          <a:p>
            <a:r>
              <a:rPr lang="uk-UA" dirty="0" smtClean="0"/>
              <a:t>Можна скористатися пунктами фільтра для встановлення діаграми відповідно заданим даним. Доступні наступні:</a:t>
            </a:r>
          </a:p>
          <a:p>
            <a:r>
              <a:rPr lang="uk-UA" dirty="0" smtClean="0"/>
              <a:t>за Автором (</a:t>
            </a:r>
            <a:r>
              <a:rPr lang="en-US" dirty="0" smtClean="0"/>
              <a:t>Authors) </a:t>
            </a:r>
          </a:p>
          <a:p>
            <a:r>
              <a:rPr lang="uk-UA" dirty="0" smtClean="0"/>
              <a:t>за Науковою темою (</a:t>
            </a:r>
            <a:r>
              <a:rPr lang="en-US" dirty="0" smtClean="0"/>
              <a:t>Scientific </a:t>
            </a:r>
            <a:r>
              <a:rPr lang="en-US" dirty="0" err="1" smtClean="0"/>
              <a:t>subjact</a:t>
            </a:r>
            <a:r>
              <a:rPr lang="en-US" dirty="0" smtClean="0"/>
              <a:t>) </a:t>
            </a:r>
          </a:p>
          <a:p>
            <a:r>
              <a:rPr lang="uk-UA" dirty="0" smtClean="0"/>
              <a:t>за Темою класифікатора (</a:t>
            </a:r>
            <a:r>
              <a:rPr lang="en-US" dirty="0" err="1" smtClean="0"/>
              <a:t>Subjacts</a:t>
            </a:r>
            <a:r>
              <a:rPr lang="en-US" dirty="0" smtClean="0"/>
              <a:t>) </a:t>
            </a:r>
          </a:p>
          <a:p>
            <a:r>
              <a:rPr lang="uk-UA" dirty="0" smtClean="0"/>
              <a:t>за Науковою установою (</a:t>
            </a:r>
            <a:r>
              <a:rPr lang="en-US" dirty="0" smtClean="0"/>
              <a:t>University structure) </a:t>
            </a:r>
          </a:p>
          <a:p>
            <a:r>
              <a:rPr lang="uk-UA" dirty="0" smtClean="0"/>
              <a:t>за Типом ресурсу (</a:t>
            </a:r>
            <a:r>
              <a:rPr lang="en-US" dirty="0" smtClean="0"/>
              <a:t>Item type) </a:t>
            </a:r>
          </a:p>
          <a:p>
            <a:r>
              <a:rPr lang="uk-UA" dirty="0" smtClean="0"/>
              <a:t>за </a:t>
            </a:r>
            <a:r>
              <a:rPr lang="uk-UA" dirty="0" err="1" smtClean="0"/>
              <a:t>індетифікатором</a:t>
            </a:r>
            <a:r>
              <a:rPr lang="uk-UA" dirty="0" smtClean="0"/>
              <a:t> (</a:t>
            </a:r>
            <a:r>
              <a:rPr lang="en-US" dirty="0" err="1" smtClean="0"/>
              <a:t>EPrint</a:t>
            </a:r>
            <a:r>
              <a:rPr lang="en-US" dirty="0" smtClean="0"/>
              <a:t> ID)</a:t>
            </a:r>
            <a:endParaRPr lang="uk-UA" dirty="0"/>
          </a:p>
        </p:txBody>
      </p:sp>
      <p:sp>
        <p:nvSpPr>
          <p:cNvPr id="4" name="Номер слайда 3"/>
          <p:cNvSpPr>
            <a:spLocks noGrp="1"/>
          </p:cNvSpPr>
          <p:nvPr>
            <p:ph type="sldNum" sz="quarter" idx="10"/>
          </p:nvPr>
        </p:nvSpPr>
        <p:spPr/>
        <p:txBody>
          <a:bodyPr/>
          <a:lstStyle/>
          <a:p>
            <a:fld id="{38610F6D-9410-40A2-AEF7-EF796E894318}" type="slidenum">
              <a:rPr lang="uk-UA" smtClean="0"/>
              <a:t>11</a:t>
            </a:fld>
            <a:endParaRPr lang="uk-UA"/>
          </a:p>
        </p:txBody>
      </p:sp>
    </p:spTree>
    <p:extLst>
      <p:ext uri="{BB962C8B-B14F-4D97-AF65-F5344CB8AC3E}">
        <p14:creationId xmlns:p14="http://schemas.microsoft.com/office/powerpoint/2010/main" val="351892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smtClean="0"/>
              <a:t>Статистика за Автором</a:t>
            </a:r>
          </a:p>
          <a:p>
            <a:r>
              <a:rPr lang="uk-UA" dirty="0" smtClean="0"/>
              <a:t>Якщо вибрати фільтр за Автором, тоді на діаграмі відобразиться кількість завантажень депозитів щомісяця, починаючи з 2014 р. по 2015 р. введеного автора. Показано кількість завантажень даного автора - 115, кількість найбільш </a:t>
            </a:r>
            <a:r>
              <a:rPr lang="uk-UA" dirty="0" err="1" smtClean="0"/>
              <a:t>популярніих</a:t>
            </a:r>
            <a:r>
              <a:rPr lang="uk-UA" baseline="0" dirty="0" smtClean="0"/>
              <a:t> </a:t>
            </a:r>
            <a:r>
              <a:rPr lang="uk-UA" dirty="0" smtClean="0"/>
              <a:t> завантажень – 105, і назви найпопулярніших депозитів ЕБ автора і кількість скачувань кожного депозиту. Для того, щоб відкрити один з найпопулярніших депозитів, необхідно натиснути по назві.</a:t>
            </a:r>
            <a:endParaRPr lang="uk-UA" dirty="0"/>
          </a:p>
        </p:txBody>
      </p:sp>
      <p:sp>
        <p:nvSpPr>
          <p:cNvPr id="4" name="Номер слайда 3"/>
          <p:cNvSpPr>
            <a:spLocks noGrp="1"/>
          </p:cNvSpPr>
          <p:nvPr>
            <p:ph type="sldNum" sz="quarter" idx="10"/>
          </p:nvPr>
        </p:nvSpPr>
        <p:spPr/>
        <p:txBody>
          <a:bodyPr/>
          <a:lstStyle/>
          <a:p>
            <a:fld id="{38610F6D-9410-40A2-AEF7-EF796E894318}" type="slidenum">
              <a:rPr lang="uk-UA" smtClean="0"/>
              <a:t>12</a:t>
            </a:fld>
            <a:endParaRPr lang="uk-UA"/>
          </a:p>
        </p:txBody>
      </p:sp>
    </p:spTree>
    <p:extLst>
      <p:ext uri="{BB962C8B-B14F-4D97-AF65-F5344CB8AC3E}">
        <p14:creationId xmlns:p14="http://schemas.microsoft.com/office/powerpoint/2010/main" val="584670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smtClean="0"/>
              <a:t>Статистика за Науковою темою</a:t>
            </a:r>
          </a:p>
          <a:p>
            <a:r>
              <a:rPr lang="uk-UA" dirty="0" smtClean="0"/>
              <a:t>Можна застосувати фільтр за Науковою темою, на діаграмі видно кількість завантажень депозитів щомісяця, починаючи з 2014 р. по 2015 р., вибраної наукової теми. Червоною лінією позначається середня кількість завантажених депозитів, написаних по вибраній науковій темі. Також видно кількість праць за даною науковою темою – 25, кількість завантажень - 814, кількість у відсотках повнотекстових депозитів та депозитів відкритого доступу – 100%,  написані найпопулярніші депозити, а під назвою </a:t>
            </a:r>
            <a:r>
              <a:rPr lang="en-US" dirty="0" smtClean="0"/>
              <a:t>Top Authors  - </a:t>
            </a:r>
            <a:r>
              <a:rPr lang="uk-UA" dirty="0" smtClean="0"/>
              <a:t>кращі автори вибраної наукової теми.</a:t>
            </a:r>
            <a:endParaRPr lang="uk-UA" dirty="0"/>
          </a:p>
        </p:txBody>
      </p:sp>
      <p:sp>
        <p:nvSpPr>
          <p:cNvPr id="4" name="Номер слайда 3"/>
          <p:cNvSpPr>
            <a:spLocks noGrp="1"/>
          </p:cNvSpPr>
          <p:nvPr>
            <p:ph type="sldNum" sz="quarter" idx="10"/>
          </p:nvPr>
        </p:nvSpPr>
        <p:spPr/>
        <p:txBody>
          <a:bodyPr/>
          <a:lstStyle/>
          <a:p>
            <a:fld id="{38610F6D-9410-40A2-AEF7-EF796E894318}" type="slidenum">
              <a:rPr lang="uk-UA" smtClean="0"/>
              <a:t>13</a:t>
            </a:fld>
            <a:endParaRPr lang="uk-UA"/>
          </a:p>
        </p:txBody>
      </p:sp>
    </p:spTree>
    <p:extLst>
      <p:ext uri="{BB962C8B-B14F-4D97-AF65-F5344CB8AC3E}">
        <p14:creationId xmlns:p14="http://schemas.microsoft.com/office/powerpoint/2010/main" val="36540161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Статистика за Темою </a:t>
            </a:r>
            <a:r>
              <a:rPr lang="ru-RU" dirty="0" err="1" smtClean="0"/>
              <a:t>класифікатора</a:t>
            </a:r>
            <a:r>
              <a:rPr lang="ru-RU" dirty="0" smtClean="0"/>
              <a:t>  35. </a:t>
            </a:r>
            <a:r>
              <a:rPr lang="ru-RU" dirty="0" err="1" smtClean="0"/>
              <a:t>Державне</a:t>
            </a:r>
            <a:r>
              <a:rPr lang="ru-RU" dirty="0" smtClean="0"/>
              <a:t> </a:t>
            </a:r>
            <a:r>
              <a:rPr lang="ru-RU" dirty="0" err="1" smtClean="0"/>
              <a:t>адміністративне</a:t>
            </a:r>
            <a:r>
              <a:rPr lang="ru-RU" dirty="0" smtClean="0"/>
              <a:t> </a:t>
            </a:r>
            <a:r>
              <a:rPr lang="ru-RU" dirty="0" err="1" smtClean="0"/>
              <a:t>управління</a:t>
            </a:r>
            <a:endParaRPr lang="uk-UA" dirty="0" smtClean="0"/>
          </a:p>
          <a:p>
            <a:r>
              <a:rPr lang="uk-UA" dirty="0" smtClean="0"/>
              <a:t>Якщо застосувати фільтр за Темою класифікатора, наприклад  Державне адміністративне управління, тоді на діаграмі видно кількість завантажень депозитів щомісяця, починаючи з 2014 р. по 2015 р., вибраної Теми класифікатора. Червоною лінією позначається середня кількість завантажених депозитів, написаних по вибраній Темі класифікатора. Також видно кількість праць за даною Темою класифікатора – 14, кількість завантажень - 493, кількість у відсотках повнотекстових депозитів та депозитів відкритого доступу – 100%,  написані найпопулярніші депозити за даною Темою класифікатора, і кращі автори вибраної Темою класифікатора.</a:t>
            </a:r>
            <a:endParaRPr lang="uk-UA" dirty="0"/>
          </a:p>
        </p:txBody>
      </p:sp>
      <p:sp>
        <p:nvSpPr>
          <p:cNvPr id="4" name="Номер слайда 3"/>
          <p:cNvSpPr>
            <a:spLocks noGrp="1"/>
          </p:cNvSpPr>
          <p:nvPr>
            <p:ph type="sldNum" sz="quarter" idx="10"/>
          </p:nvPr>
        </p:nvSpPr>
        <p:spPr/>
        <p:txBody>
          <a:bodyPr/>
          <a:lstStyle/>
          <a:p>
            <a:fld id="{38610F6D-9410-40A2-AEF7-EF796E894318}" type="slidenum">
              <a:rPr lang="uk-UA" smtClean="0"/>
              <a:t>14</a:t>
            </a:fld>
            <a:endParaRPr lang="uk-UA"/>
          </a:p>
        </p:txBody>
      </p:sp>
    </p:spTree>
    <p:extLst>
      <p:ext uri="{BB962C8B-B14F-4D97-AF65-F5344CB8AC3E}">
        <p14:creationId xmlns:p14="http://schemas.microsoft.com/office/powerpoint/2010/main" val="2601245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Статистика за </a:t>
            </a:r>
            <a:r>
              <a:rPr lang="ru-RU" dirty="0" err="1" smtClean="0"/>
              <a:t>Науковою</a:t>
            </a:r>
            <a:r>
              <a:rPr lang="ru-RU" dirty="0" smtClean="0"/>
              <a:t> </a:t>
            </a:r>
            <a:r>
              <a:rPr lang="ru-RU" dirty="0" err="1" smtClean="0"/>
              <a:t>установою</a:t>
            </a:r>
            <a:r>
              <a:rPr lang="ru-RU" dirty="0" smtClean="0"/>
              <a:t> «Центр </a:t>
            </a:r>
            <a:r>
              <a:rPr lang="ru-RU" dirty="0" err="1" smtClean="0"/>
              <a:t>енергоефективності</a:t>
            </a:r>
            <a:r>
              <a:rPr lang="ru-RU" dirty="0" smtClean="0"/>
              <a:t>»</a:t>
            </a:r>
            <a:br>
              <a:rPr lang="ru-RU" dirty="0" smtClean="0"/>
            </a:br>
            <a:r>
              <a:rPr lang="uk-UA" dirty="0" smtClean="0"/>
              <a:t>Якщо застосувати фільтр за Науковою установою, наприклад  Центр енергоефективності», тоді на діаграмі видно кількість завантажень депозитів щомісяця, починаючи з квітня 2014 р. по березень 2015 р., вибраної Наукової установи. Червоною лінією позначається середня кількість завантажених депозитів, написаних науковцями Наукової установи. Також видно кількість праць даної Наукової установи – 2, кількість завантажень - 11, кількість у відсотках повнотекстових депозитів та депозитів відкритого доступу – 100%,  написані найпопулярніші депозити Наукової установи, і кращі автори.</a:t>
            </a:r>
            <a:endParaRPr lang="uk-UA" dirty="0"/>
          </a:p>
        </p:txBody>
      </p:sp>
      <p:sp>
        <p:nvSpPr>
          <p:cNvPr id="4" name="Номер слайда 3"/>
          <p:cNvSpPr>
            <a:spLocks noGrp="1"/>
          </p:cNvSpPr>
          <p:nvPr>
            <p:ph type="sldNum" sz="quarter" idx="10"/>
          </p:nvPr>
        </p:nvSpPr>
        <p:spPr/>
        <p:txBody>
          <a:bodyPr/>
          <a:lstStyle/>
          <a:p>
            <a:fld id="{38610F6D-9410-40A2-AEF7-EF796E894318}" type="slidenum">
              <a:rPr lang="uk-UA" smtClean="0"/>
              <a:t>15</a:t>
            </a:fld>
            <a:endParaRPr lang="uk-UA"/>
          </a:p>
        </p:txBody>
      </p:sp>
    </p:spTree>
    <p:extLst>
      <p:ext uri="{BB962C8B-B14F-4D97-AF65-F5344CB8AC3E}">
        <p14:creationId xmlns:p14="http://schemas.microsoft.com/office/powerpoint/2010/main" val="8146556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Статистика за типом ресурсу «Книга»</a:t>
            </a:r>
            <a:br>
              <a:rPr lang="ru-RU" dirty="0" smtClean="0"/>
            </a:br>
            <a:r>
              <a:rPr lang="uk-UA" dirty="0" smtClean="0"/>
              <a:t>Якщо застосувати фільтр за типом ресурсу «Книга», тоді на діаграмі видно кількість завантажень депозитів щомісяця, починаючи з жовтня 2011р. по лютий 2015 р., типом ресурсу «Книга». Червоною лінією позначається середня кількість завантажених «Книг». Також видно кількість книг – 364, кількість завантажень книг - 51, кількість у відсотках повнотекстових депозитів 100%  та з них депозитів відкритого доступу – 96%,  написані найпопулярніші книги , і кращі автори.</a:t>
            </a:r>
            <a:endParaRPr lang="uk-UA" dirty="0"/>
          </a:p>
        </p:txBody>
      </p:sp>
      <p:sp>
        <p:nvSpPr>
          <p:cNvPr id="4" name="Номер слайда 3"/>
          <p:cNvSpPr>
            <a:spLocks noGrp="1"/>
          </p:cNvSpPr>
          <p:nvPr>
            <p:ph type="sldNum" sz="quarter" idx="10"/>
          </p:nvPr>
        </p:nvSpPr>
        <p:spPr/>
        <p:txBody>
          <a:bodyPr/>
          <a:lstStyle/>
          <a:p>
            <a:fld id="{38610F6D-9410-40A2-AEF7-EF796E894318}" type="slidenum">
              <a:rPr lang="uk-UA" smtClean="0"/>
              <a:t>16</a:t>
            </a:fld>
            <a:endParaRPr lang="uk-UA"/>
          </a:p>
        </p:txBody>
      </p:sp>
    </p:spTree>
    <p:extLst>
      <p:ext uri="{BB962C8B-B14F-4D97-AF65-F5344CB8AC3E}">
        <p14:creationId xmlns:p14="http://schemas.microsoft.com/office/powerpoint/2010/main" val="1078307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smtClean="0"/>
              <a:t>Експорт статистичних даних</a:t>
            </a:r>
          </a:p>
          <a:p>
            <a:r>
              <a:rPr lang="uk-UA" dirty="0" smtClean="0"/>
              <a:t>Отримавши такі сформовані статистичні дані депозитів, їх можна експортувати, вибравши у спливаючому вікні один із запропонованих форматів.</a:t>
            </a:r>
            <a:endParaRPr lang="uk-UA" dirty="0"/>
          </a:p>
        </p:txBody>
      </p:sp>
      <p:sp>
        <p:nvSpPr>
          <p:cNvPr id="4" name="Номер слайда 3"/>
          <p:cNvSpPr>
            <a:spLocks noGrp="1"/>
          </p:cNvSpPr>
          <p:nvPr>
            <p:ph type="sldNum" sz="quarter" idx="10"/>
          </p:nvPr>
        </p:nvSpPr>
        <p:spPr/>
        <p:txBody>
          <a:bodyPr/>
          <a:lstStyle/>
          <a:p>
            <a:fld id="{38610F6D-9410-40A2-AEF7-EF796E894318}" type="slidenum">
              <a:rPr lang="uk-UA" smtClean="0"/>
              <a:t>17</a:t>
            </a:fld>
            <a:endParaRPr lang="uk-UA"/>
          </a:p>
        </p:txBody>
      </p:sp>
    </p:spTree>
    <p:extLst>
      <p:ext uri="{BB962C8B-B14F-4D97-AF65-F5344CB8AC3E}">
        <p14:creationId xmlns:p14="http://schemas.microsoft.com/office/powerpoint/2010/main" val="9595877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err="1" smtClean="0"/>
              <a:t>Стислий</a:t>
            </a:r>
            <a:r>
              <a:rPr lang="ru-RU" dirty="0" smtClean="0"/>
              <a:t> </a:t>
            </a:r>
            <a:r>
              <a:rPr lang="ru-RU" dirty="0" err="1" smtClean="0"/>
              <a:t>опис</a:t>
            </a:r>
            <a:r>
              <a:rPr lang="ru-RU" dirty="0" smtClean="0"/>
              <a:t> </a:t>
            </a:r>
            <a:r>
              <a:rPr lang="ru-RU" dirty="0" err="1" smtClean="0"/>
              <a:t>форматів</a:t>
            </a:r>
            <a:r>
              <a:rPr lang="ru-RU" dirty="0" smtClean="0"/>
              <a:t>, </a:t>
            </a:r>
            <a:r>
              <a:rPr lang="ru-RU" dirty="0" err="1" smtClean="0"/>
              <a:t>які</a:t>
            </a:r>
            <a:r>
              <a:rPr lang="ru-RU" dirty="0" smtClean="0"/>
              <a:t> </a:t>
            </a:r>
            <a:r>
              <a:rPr lang="ru-RU" dirty="0" err="1" smtClean="0"/>
              <a:t>використовуються</a:t>
            </a:r>
            <a:r>
              <a:rPr lang="ru-RU" dirty="0" smtClean="0"/>
              <a:t> для </a:t>
            </a:r>
            <a:r>
              <a:rPr lang="ru-RU" dirty="0" err="1" smtClean="0"/>
              <a:t>обробки</a:t>
            </a:r>
            <a:r>
              <a:rPr lang="ru-RU" dirty="0" smtClean="0"/>
              <a:t> статистики</a:t>
            </a:r>
            <a:endParaRPr lang="uk-UA" dirty="0" smtClean="0"/>
          </a:p>
          <a:p>
            <a:r>
              <a:rPr lang="en-US" dirty="0" smtClean="0"/>
              <a:t>XML (Extensible Markup Language) </a:t>
            </a:r>
            <a:r>
              <a:rPr lang="uk-UA" dirty="0" smtClean="0"/>
              <a:t>є мовою розмітки, яка визначає набір правил для кодування документів у форматі, який підходить одночасно для читання людиною і машиною. Вона призначена для обміну даними між різними комп'ютерними програмами, зокрема, через Інтернет.</a:t>
            </a:r>
          </a:p>
          <a:p>
            <a:r>
              <a:rPr lang="en-US" dirty="0" smtClean="0"/>
              <a:t>JSON (Java Script Object Notation) – </a:t>
            </a:r>
            <a:r>
              <a:rPr lang="uk-UA" dirty="0" smtClean="0"/>
              <a:t>це легкий формат обміну даними між комп'ютерами. </a:t>
            </a:r>
            <a:r>
              <a:rPr lang="en-US" dirty="0" smtClean="0"/>
              <a:t>JSON </a:t>
            </a:r>
            <a:r>
              <a:rPr lang="uk-UA" dirty="0" smtClean="0"/>
              <a:t>базується на тексті та може бути легко прочитаний. Перевагою </a:t>
            </a:r>
            <a:r>
              <a:rPr lang="en-US" dirty="0" smtClean="0"/>
              <a:t>JSON </a:t>
            </a:r>
            <a:r>
              <a:rPr lang="uk-UA" dirty="0" smtClean="0"/>
              <a:t>перед </a:t>
            </a:r>
            <a:r>
              <a:rPr lang="en-US" dirty="0" smtClean="0"/>
              <a:t>XML </a:t>
            </a:r>
            <a:r>
              <a:rPr lang="uk-UA" dirty="0" smtClean="0"/>
              <a:t>є те, що він спрощує складні структури, займає менше місця і напряму інтерпретується за допомогою </a:t>
            </a:r>
            <a:r>
              <a:rPr lang="en-US" dirty="0" smtClean="0"/>
              <a:t>Java Script </a:t>
            </a:r>
            <a:r>
              <a:rPr lang="uk-UA" dirty="0" smtClean="0"/>
              <a:t>в об’єкти.</a:t>
            </a:r>
          </a:p>
          <a:p>
            <a:r>
              <a:rPr lang="en-US" dirty="0" smtClean="0"/>
              <a:t>CSV (</a:t>
            </a:r>
            <a:r>
              <a:rPr lang="uk-UA" dirty="0" smtClean="0"/>
              <a:t>С</a:t>
            </a:r>
            <a:r>
              <a:rPr lang="en-US" dirty="0" err="1" smtClean="0"/>
              <a:t>omma</a:t>
            </a:r>
            <a:r>
              <a:rPr lang="en-US" dirty="0" smtClean="0"/>
              <a:t>-separated values) – </a:t>
            </a:r>
            <a:r>
              <a:rPr lang="uk-UA" dirty="0" smtClean="0"/>
              <a:t>формат, який використовується для перенесення даних між базами даних та програмами — редакторами електронних таблиць.</a:t>
            </a:r>
            <a:endParaRPr lang="uk-UA" dirty="0"/>
          </a:p>
        </p:txBody>
      </p:sp>
      <p:sp>
        <p:nvSpPr>
          <p:cNvPr id="4" name="Номер слайда 3"/>
          <p:cNvSpPr>
            <a:spLocks noGrp="1"/>
          </p:cNvSpPr>
          <p:nvPr>
            <p:ph type="sldNum" sz="quarter" idx="10"/>
          </p:nvPr>
        </p:nvSpPr>
        <p:spPr/>
        <p:txBody>
          <a:bodyPr/>
          <a:lstStyle/>
          <a:p>
            <a:fld id="{38610F6D-9410-40A2-AEF7-EF796E894318}" type="slidenum">
              <a:rPr lang="uk-UA" smtClean="0"/>
              <a:t>18</a:t>
            </a:fld>
            <a:endParaRPr lang="uk-UA"/>
          </a:p>
        </p:txBody>
      </p:sp>
    </p:spTree>
    <p:extLst>
      <p:ext uri="{BB962C8B-B14F-4D97-AF65-F5344CB8AC3E}">
        <p14:creationId xmlns:p14="http://schemas.microsoft.com/office/powerpoint/2010/main" val="11322331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Фрагмент </a:t>
            </a:r>
            <a:r>
              <a:rPr lang="ru-RU" dirty="0" err="1" smtClean="0"/>
              <a:t>експорту</a:t>
            </a:r>
            <a:r>
              <a:rPr lang="ru-RU" dirty="0" smtClean="0"/>
              <a:t> </a:t>
            </a:r>
            <a:r>
              <a:rPr lang="ru-RU" dirty="0" err="1" smtClean="0"/>
              <a:t>діаграми</a:t>
            </a:r>
            <a:r>
              <a:rPr lang="ru-RU" dirty="0" smtClean="0"/>
              <a:t> статистики з </a:t>
            </a:r>
            <a:r>
              <a:rPr lang="ru-RU" dirty="0" err="1" smtClean="0"/>
              <a:t>використанням</a:t>
            </a:r>
            <a:r>
              <a:rPr lang="ru-RU" dirty="0" smtClean="0"/>
              <a:t> формату XML</a:t>
            </a:r>
          </a:p>
          <a:p>
            <a:r>
              <a:rPr lang="ru-RU" dirty="0" err="1" smtClean="0"/>
              <a:t>Експортований</a:t>
            </a:r>
            <a:r>
              <a:rPr lang="ru-RU" dirty="0" smtClean="0"/>
              <a:t> список буде представлений в </a:t>
            </a:r>
            <a:r>
              <a:rPr lang="ru-RU" dirty="0" err="1" smtClean="0"/>
              <a:t>окремому</a:t>
            </a:r>
            <a:r>
              <a:rPr lang="ru-RU" dirty="0" smtClean="0"/>
              <a:t> </a:t>
            </a:r>
            <a:r>
              <a:rPr lang="ru-RU" dirty="0" err="1" smtClean="0"/>
              <a:t>вікні</a:t>
            </a:r>
            <a:r>
              <a:rPr lang="ru-RU" dirty="0" smtClean="0"/>
              <a:t>. </a:t>
            </a:r>
            <a:r>
              <a:rPr lang="ru-RU" dirty="0" err="1" smtClean="0"/>
              <a:t>Аналогічно</a:t>
            </a:r>
            <a:r>
              <a:rPr lang="ru-RU" dirty="0" smtClean="0"/>
              <a:t> </a:t>
            </a:r>
            <a:r>
              <a:rPr lang="ru-RU" dirty="0" err="1" smtClean="0"/>
              <a:t>можна</a:t>
            </a:r>
            <a:r>
              <a:rPr lang="ru-RU" dirty="0" smtClean="0"/>
              <a:t> </a:t>
            </a:r>
            <a:r>
              <a:rPr lang="ru-RU" dirty="0" err="1" smtClean="0"/>
              <a:t>експортувати</a:t>
            </a:r>
            <a:r>
              <a:rPr lang="ru-RU" dirty="0" smtClean="0"/>
              <a:t> </a:t>
            </a:r>
            <a:r>
              <a:rPr lang="ru-RU" dirty="0" err="1" smtClean="0"/>
              <a:t>найпопулярніші</a:t>
            </a:r>
            <a:r>
              <a:rPr lang="ru-RU" dirty="0" smtClean="0"/>
              <a:t> </a:t>
            </a:r>
            <a:r>
              <a:rPr lang="ru-RU" dirty="0" err="1" smtClean="0"/>
              <a:t>депозити</a:t>
            </a:r>
            <a:r>
              <a:rPr lang="ru-RU" dirty="0" smtClean="0"/>
              <a:t> та список </a:t>
            </a:r>
            <a:r>
              <a:rPr lang="ru-RU" dirty="0" err="1" smtClean="0"/>
              <a:t>кращих</a:t>
            </a:r>
            <a:r>
              <a:rPr lang="ru-RU" dirty="0" smtClean="0"/>
              <a:t> </a:t>
            </a:r>
            <a:r>
              <a:rPr lang="ru-RU" dirty="0" err="1" smtClean="0"/>
              <a:t>авторів</a:t>
            </a:r>
            <a:r>
              <a:rPr lang="ru-RU" dirty="0" smtClean="0"/>
              <a:t>.</a:t>
            </a:r>
            <a:endParaRPr lang="uk-UA" dirty="0"/>
          </a:p>
        </p:txBody>
      </p:sp>
      <p:sp>
        <p:nvSpPr>
          <p:cNvPr id="4" name="Номер слайда 3"/>
          <p:cNvSpPr>
            <a:spLocks noGrp="1"/>
          </p:cNvSpPr>
          <p:nvPr>
            <p:ph type="sldNum" sz="quarter" idx="10"/>
          </p:nvPr>
        </p:nvSpPr>
        <p:spPr/>
        <p:txBody>
          <a:bodyPr/>
          <a:lstStyle/>
          <a:p>
            <a:fld id="{38610F6D-9410-40A2-AEF7-EF796E894318}" type="slidenum">
              <a:rPr lang="uk-UA" smtClean="0"/>
              <a:t>19</a:t>
            </a:fld>
            <a:endParaRPr lang="uk-UA"/>
          </a:p>
        </p:txBody>
      </p:sp>
    </p:spTree>
    <p:extLst>
      <p:ext uri="{BB962C8B-B14F-4D97-AF65-F5344CB8AC3E}">
        <p14:creationId xmlns:p14="http://schemas.microsoft.com/office/powerpoint/2010/main" val="2730718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smtClean="0"/>
              <a:t>План</a:t>
            </a:r>
          </a:p>
          <a:p>
            <a:r>
              <a:rPr lang="uk-UA" dirty="0" smtClean="0"/>
              <a:t>1. Основні поняття та терміни </a:t>
            </a:r>
          </a:p>
          <a:p>
            <a:r>
              <a:rPr lang="uk-UA" dirty="0" smtClean="0"/>
              <a:t>2. Цілі та завдання статистичних досліджень ЕБ</a:t>
            </a:r>
          </a:p>
          <a:p>
            <a:r>
              <a:rPr lang="uk-UA" dirty="0" smtClean="0"/>
              <a:t>3. Порівняльні характеристики </a:t>
            </a:r>
            <a:r>
              <a:rPr lang="en-US" dirty="0" smtClean="0"/>
              <a:t>IRStats2 </a:t>
            </a:r>
            <a:r>
              <a:rPr lang="uk-UA" dirty="0" smtClean="0"/>
              <a:t>та </a:t>
            </a:r>
            <a:r>
              <a:rPr lang="en-US" dirty="0" smtClean="0"/>
              <a:t>Google Analytics </a:t>
            </a:r>
          </a:p>
          <a:p>
            <a:r>
              <a:rPr lang="en-US" dirty="0" smtClean="0"/>
              <a:t>4. </a:t>
            </a:r>
            <a:r>
              <a:rPr lang="uk-UA" dirty="0" smtClean="0"/>
              <a:t>Порівняння аналітики</a:t>
            </a:r>
          </a:p>
          <a:p>
            <a:r>
              <a:rPr lang="uk-UA" dirty="0" smtClean="0"/>
              <a:t>5. </a:t>
            </a:r>
          </a:p>
          <a:p>
            <a:endParaRPr lang="uk-UA" dirty="0"/>
          </a:p>
        </p:txBody>
      </p:sp>
      <p:sp>
        <p:nvSpPr>
          <p:cNvPr id="4" name="Номер слайда 3"/>
          <p:cNvSpPr>
            <a:spLocks noGrp="1"/>
          </p:cNvSpPr>
          <p:nvPr>
            <p:ph type="sldNum" sz="quarter" idx="10"/>
          </p:nvPr>
        </p:nvSpPr>
        <p:spPr/>
        <p:txBody>
          <a:bodyPr/>
          <a:lstStyle/>
          <a:p>
            <a:fld id="{38610F6D-9410-40A2-AEF7-EF796E894318}" type="slidenum">
              <a:rPr lang="uk-UA" smtClean="0"/>
              <a:t>2</a:t>
            </a:fld>
            <a:endParaRPr lang="uk-UA"/>
          </a:p>
        </p:txBody>
      </p:sp>
    </p:spTree>
    <p:extLst>
      <p:ext uri="{BB962C8B-B14F-4D97-AF65-F5344CB8AC3E}">
        <p14:creationId xmlns:p14="http://schemas.microsoft.com/office/powerpoint/2010/main" val="25503928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Статистика </a:t>
            </a:r>
            <a:r>
              <a:rPr lang="ru-RU" dirty="0" err="1" smtClean="0"/>
              <a:t>завантажень</a:t>
            </a:r>
            <a:r>
              <a:rPr lang="ru-RU" dirty="0" smtClean="0"/>
              <a:t> </a:t>
            </a:r>
            <a:r>
              <a:rPr lang="ru-RU" dirty="0" err="1" smtClean="0"/>
              <a:t>депозитів</a:t>
            </a:r>
            <a:r>
              <a:rPr lang="ru-RU" dirty="0" smtClean="0"/>
              <a:t> за автором </a:t>
            </a:r>
            <a:endParaRPr lang="uk-UA" dirty="0" smtClean="0"/>
          </a:p>
          <a:p>
            <a:r>
              <a:rPr lang="uk-UA" dirty="0" smtClean="0"/>
              <a:t>Можна відфільтрувати депозити за датою завантаження, ввівши відповідно у поля дату початку та дату кінця досліджуваного періоду. Якщо навести курсор на діаграму, тоді показано, що у січні 2015 року завантажувалися депозити даного автора 4 рази, у лютому десь у 2 рази більше завантажень,  а у березні вже набагато більше. Можна проаналізувати чому в березні було багато завантажень, можливо це стосується звітності або ще щось.</a:t>
            </a:r>
            <a:endParaRPr lang="uk-UA" dirty="0"/>
          </a:p>
        </p:txBody>
      </p:sp>
      <p:sp>
        <p:nvSpPr>
          <p:cNvPr id="4" name="Номер слайда 3"/>
          <p:cNvSpPr>
            <a:spLocks noGrp="1"/>
          </p:cNvSpPr>
          <p:nvPr>
            <p:ph type="sldNum" sz="quarter" idx="10"/>
          </p:nvPr>
        </p:nvSpPr>
        <p:spPr/>
        <p:txBody>
          <a:bodyPr/>
          <a:lstStyle/>
          <a:p>
            <a:fld id="{38610F6D-9410-40A2-AEF7-EF796E894318}" type="slidenum">
              <a:rPr lang="uk-UA" smtClean="0"/>
              <a:t>20</a:t>
            </a:fld>
            <a:endParaRPr lang="uk-UA"/>
          </a:p>
        </p:txBody>
      </p:sp>
    </p:spTree>
    <p:extLst>
      <p:ext uri="{BB962C8B-B14F-4D97-AF65-F5344CB8AC3E}">
        <p14:creationId xmlns:p14="http://schemas.microsoft.com/office/powerpoint/2010/main" val="167435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Статистика </a:t>
            </a:r>
            <a:r>
              <a:rPr lang="ru-RU" dirty="0" err="1" smtClean="0"/>
              <a:t>завантажень</a:t>
            </a:r>
            <a:r>
              <a:rPr lang="ru-RU" dirty="0" smtClean="0"/>
              <a:t> за автором за </a:t>
            </a:r>
            <a:r>
              <a:rPr lang="ru-RU" dirty="0" err="1" smtClean="0"/>
              <a:t>досліджуваний</a:t>
            </a:r>
            <a:r>
              <a:rPr lang="ru-RU" dirty="0" smtClean="0"/>
              <a:t> </a:t>
            </a:r>
            <a:r>
              <a:rPr lang="ru-RU" dirty="0" err="1" smtClean="0"/>
              <a:t>проміжок</a:t>
            </a:r>
            <a:r>
              <a:rPr lang="ru-RU" dirty="0" smtClean="0"/>
              <a:t> часу</a:t>
            </a:r>
          </a:p>
          <a:p>
            <a:r>
              <a:rPr lang="ru-RU" dirty="0" err="1" smtClean="0"/>
              <a:t>Можна</a:t>
            </a:r>
            <a:r>
              <a:rPr lang="ru-RU" dirty="0" smtClean="0"/>
              <a:t> автоматично </a:t>
            </a:r>
            <a:r>
              <a:rPr lang="ru-RU" dirty="0" err="1" smtClean="0"/>
              <a:t>вибрати</a:t>
            </a:r>
            <a:r>
              <a:rPr lang="ru-RU" dirty="0" smtClean="0"/>
              <a:t> </a:t>
            </a:r>
            <a:r>
              <a:rPr lang="ru-RU" dirty="0" err="1" smtClean="0"/>
              <a:t>проміжок</a:t>
            </a:r>
            <a:r>
              <a:rPr lang="ru-RU" dirty="0" smtClean="0"/>
              <a:t> часу за </a:t>
            </a:r>
            <a:r>
              <a:rPr lang="ru-RU" dirty="0" err="1" smtClean="0"/>
              <a:t>який</a:t>
            </a:r>
            <a:r>
              <a:rPr lang="ru-RU" dirty="0" smtClean="0"/>
              <a:t> </a:t>
            </a:r>
            <a:r>
              <a:rPr lang="ru-RU" dirty="0" err="1" smtClean="0"/>
              <a:t>завантажувались</a:t>
            </a:r>
            <a:r>
              <a:rPr lang="ru-RU" dirty="0" smtClean="0"/>
              <a:t> </a:t>
            </a:r>
            <a:r>
              <a:rPr lang="ru-RU" dirty="0" err="1" smtClean="0"/>
              <a:t>депозити</a:t>
            </a:r>
            <a:r>
              <a:rPr lang="ru-RU" dirty="0" smtClean="0"/>
              <a:t>: за </a:t>
            </a:r>
            <a:r>
              <a:rPr lang="ru-RU" dirty="0" err="1" smtClean="0"/>
              <a:t>останній</a:t>
            </a:r>
            <a:r>
              <a:rPr lang="ru-RU" dirty="0" smtClean="0"/>
              <a:t> </a:t>
            </a:r>
            <a:r>
              <a:rPr lang="ru-RU" dirty="0" err="1" smtClean="0"/>
              <a:t>місяць</a:t>
            </a:r>
            <a:r>
              <a:rPr lang="ru-RU" dirty="0" smtClean="0"/>
              <a:t>, за </a:t>
            </a:r>
            <a:r>
              <a:rPr lang="ru-RU" dirty="0" err="1" smtClean="0"/>
              <a:t>останні</a:t>
            </a:r>
            <a:r>
              <a:rPr lang="ru-RU" dirty="0" smtClean="0"/>
              <a:t> 6 </a:t>
            </a:r>
            <a:r>
              <a:rPr lang="ru-RU" dirty="0" err="1" smtClean="0"/>
              <a:t>місяців</a:t>
            </a:r>
            <a:r>
              <a:rPr lang="ru-RU" dirty="0" smtClean="0"/>
              <a:t>, за </a:t>
            </a:r>
            <a:r>
              <a:rPr lang="ru-RU" dirty="0" err="1" smtClean="0"/>
              <a:t>рік</a:t>
            </a:r>
            <a:r>
              <a:rPr lang="ru-RU" dirty="0" smtClean="0"/>
              <a:t>, за весь час </a:t>
            </a:r>
            <a:r>
              <a:rPr lang="ru-RU" dirty="0" err="1" smtClean="0"/>
              <a:t>або</a:t>
            </a:r>
            <a:r>
              <a:rPr lang="ru-RU" dirty="0" smtClean="0"/>
              <a:t> по </a:t>
            </a:r>
            <a:r>
              <a:rPr lang="ru-RU" dirty="0" err="1" smtClean="0"/>
              <a:t>конкретних</a:t>
            </a:r>
            <a:r>
              <a:rPr lang="ru-RU" dirty="0" smtClean="0"/>
              <a:t> роках.</a:t>
            </a:r>
            <a:endParaRPr lang="uk-UA" dirty="0"/>
          </a:p>
        </p:txBody>
      </p:sp>
      <p:sp>
        <p:nvSpPr>
          <p:cNvPr id="4" name="Номер слайда 3"/>
          <p:cNvSpPr>
            <a:spLocks noGrp="1"/>
          </p:cNvSpPr>
          <p:nvPr>
            <p:ph type="sldNum" sz="quarter" idx="10"/>
          </p:nvPr>
        </p:nvSpPr>
        <p:spPr/>
        <p:txBody>
          <a:bodyPr/>
          <a:lstStyle/>
          <a:p>
            <a:fld id="{38610F6D-9410-40A2-AEF7-EF796E894318}" type="slidenum">
              <a:rPr lang="uk-UA" smtClean="0"/>
              <a:t>21</a:t>
            </a:fld>
            <a:endParaRPr lang="uk-UA"/>
          </a:p>
        </p:txBody>
      </p:sp>
    </p:spTree>
    <p:extLst>
      <p:ext uri="{BB962C8B-B14F-4D97-AF65-F5344CB8AC3E}">
        <p14:creationId xmlns:p14="http://schemas.microsoft.com/office/powerpoint/2010/main" val="21843196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smtClean="0"/>
              <a:t>Звіти</a:t>
            </a:r>
          </a:p>
          <a:p>
            <a:r>
              <a:rPr lang="uk-UA" dirty="0" smtClean="0"/>
              <a:t>Доступні наступні звіти: Загальне порівняння по роках (</a:t>
            </a:r>
            <a:r>
              <a:rPr lang="en-US" dirty="0" smtClean="0"/>
              <a:t>General Comparison per year), </a:t>
            </a:r>
            <a:r>
              <a:rPr lang="uk-UA" dirty="0" smtClean="0"/>
              <a:t>Загальне Резюме (</a:t>
            </a:r>
            <a:r>
              <a:rPr lang="en-US" dirty="0" smtClean="0"/>
              <a:t>General Summary), </a:t>
            </a:r>
            <a:r>
              <a:rPr lang="uk-UA" dirty="0" smtClean="0"/>
              <a:t>Найпопулярніші депозити (</a:t>
            </a:r>
            <a:r>
              <a:rPr lang="en-US" dirty="0" smtClean="0"/>
              <a:t>Most popular Works), </a:t>
            </a:r>
            <a:r>
              <a:rPr lang="uk-UA" dirty="0" smtClean="0"/>
              <a:t>Найпопулярніші автори (</a:t>
            </a:r>
            <a:r>
              <a:rPr lang="en-US" dirty="0" smtClean="0"/>
              <a:t>Most popular</a:t>
            </a:r>
            <a:r>
              <a:rPr lang="uk-UA" dirty="0" smtClean="0"/>
              <a:t> </a:t>
            </a:r>
            <a:r>
              <a:rPr lang="en-US" dirty="0" smtClean="0"/>
              <a:t> Authors), </a:t>
            </a:r>
            <a:r>
              <a:rPr lang="uk-UA" dirty="0" smtClean="0"/>
              <a:t>розширені статистичні дані запитів (</a:t>
            </a:r>
            <a:r>
              <a:rPr lang="en-US" dirty="0" smtClean="0"/>
              <a:t>Advanced Requests), </a:t>
            </a:r>
            <a:r>
              <a:rPr lang="uk-UA" dirty="0" smtClean="0"/>
              <a:t>розширені статистичні дані депозитів (</a:t>
            </a:r>
            <a:r>
              <a:rPr lang="en-US" dirty="0" smtClean="0"/>
              <a:t>Advanced Deposits).</a:t>
            </a:r>
            <a:endParaRPr lang="uk-UA" dirty="0"/>
          </a:p>
        </p:txBody>
      </p:sp>
      <p:sp>
        <p:nvSpPr>
          <p:cNvPr id="4" name="Номер слайда 3"/>
          <p:cNvSpPr>
            <a:spLocks noGrp="1"/>
          </p:cNvSpPr>
          <p:nvPr>
            <p:ph type="sldNum" sz="quarter" idx="10"/>
          </p:nvPr>
        </p:nvSpPr>
        <p:spPr/>
        <p:txBody>
          <a:bodyPr/>
          <a:lstStyle/>
          <a:p>
            <a:fld id="{38610F6D-9410-40A2-AEF7-EF796E894318}" type="slidenum">
              <a:rPr lang="uk-UA" smtClean="0"/>
              <a:t>22</a:t>
            </a:fld>
            <a:endParaRPr lang="uk-UA"/>
          </a:p>
        </p:txBody>
      </p:sp>
    </p:spTree>
    <p:extLst>
      <p:ext uri="{BB962C8B-B14F-4D97-AF65-F5344CB8AC3E}">
        <p14:creationId xmlns:p14="http://schemas.microsoft.com/office/powerpoint/2010/main" val="28113644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smtClean="0"/>
              <a:t>Фрагмент сторінки </a:t>
            </a:r>
            <a:r>
              <a:rPr lang="en-US" dirty="0" smtClean="0"/>
              <a:t>Comparison per year - </a:t>
            </a:r>
            <a:r>
              <a:rPr lang="uk-UA" dirty="0" smtClean="0"/>
              <a:t>порівняння по роках</a:t>
            </a:r>
          </a:p>
          <a:p>
            <a:r>
              <a:rPr lang="uk-UA" dirty="0" smtClean="0"/>
              <a:t>Якщо порівняти кількість завантажень за 2 і більше років, тоді на фрагменті сторінки зображені діаграми завантажень депозитів за 2011 та 2012 років. Можна комбінувати вид фільтру та порівняння по роках, наприклад, відфільтрувати за конкретним автором і порівняти кількість завантажень по роках. Також можна комбінувати за датою завантаження або проміжком часу та порівняння по роках.</a:t>
            </a:r>
            <a:endParaRPr lang="uk-UA" dirty="0"/>
          </a:p>
        </p:txBody>
      </p:sp>
      <p:sp>
        <p:nvSpPr>
          <p:cNvPr id="4" name="Номер слайда 3"/>
          <p:cNvSpPr>
            <a:spLocks noGrp="1"/>
          </p:cNvSpPr>
          <p:nvPr>
            <p:ph type="sldNum" sz="quarter" idx="10"/>
          </p:nvPr>
        </p:nvSpPr>
        <p:spPr/>
        <p:txBody>
          <a:bodyPr/>
          <a:lstStyle/>
          <a:p>
            <a:fld id="{38610F6D-9410-40A2-AEF7-EF796E894318}" type="slidenum">
              <a:rPr lang="uk-UA" smtClean="0"/>
              <a:t>23</a:t>
            </a:fld>
            <a:endParaRPr lang="uk-UA"/>
          </a:p>
        </p:txBody>
      </p:sp>
    </p:spTree>
    <p:extLst>
      <p:ext uri="{BB962C8B-B14F-4D97-AF65-F5344CB8AC3E}">
        <p14:creationId xmlns:p14="http://schemas.microsoft.com/office/powerpoint/2010/main" val="23711345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err="1" smtClean="0"/>
              <a:t>Загальна</a:t>
            </a:r>
            <a:r>
              <a:rPr lang="ru-RU" dirty="0" smtClean="0"/>
              <a:t> статистика</a:t>
            </a:r>
          </a:p>
          <a:p>
            <a:r>
              <a:rPr lang="ru-RU" dirty="0" smtClean="0"/>
              <a:t>Можно </a:t>
            </a:r>
            <a:r>
              <a:rPr lang="ru-RU" dirty="0" err="1" smtClean="0"/>
              <a:t>переглянути</a:t>
            </a:r>
            <a:r>
              <a:rPr lang="ru-RU" dirty="0" smtClean="0"/>
              <a:t> </a:t>
            </a:r>
            <a:r>
              <a:rPr lang="ru-RU" dirty="0" err="1" smtClean="0"/>
              <a:t>загальну</a:t>
            </a:r>
            <a:r>
              <a:rPr lang="ru-RU" dirty="0" smtClean="0"/>
              <a:t> статистику.</a:t>
            </a:r>
            <a:endParaRPr lang="uk-UA" dirty="0"/>
          </a:p>
        </p:txBody>
      </p:sp>
      <p:sp>
        <p:nvSpPr>
          <p:cNvPr id="4" name="Номер слайда 3"/>
          <p:cNvSpPr>
            <a:spLocks noGrp="1"/>
          </p:cNvSpPr>
          <p:nvPr>
            <p:ph type="sldNum" sz="quarter" idx="10"/>
          </p:nvPr>
        </p:nvSpPr>
        <p:spPr/>
        <p:txBody>
          <a:bodyPr/>
          <a:lstStyle/>
          <a:p>
            <a:fld id="{38610F6D-9410-40A2-AEF7-EF796E894318}" type="slidenum">
              <a:rPr lang="uk-UA" smtClean="0"/>
              <a:t>24</a:t>
            </a:fld>
            <a:endParaRPr lang="uk-UA"/>
          </a:p>
        </p:txBody>
      </p:sp>
    </p:spTree>
    <p:extLst>
      <p:ext uri="{BB962C8B-B14F-4D97-AF65-F5344CB8AC3E}">
        <p14:creationId xmlns:p14="http://schemas.microsoft.com/office/powerpoint/2010/main" val="40476558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err="1" smtClean="0"/>
              <a:t>Сторінка</a:t>
            </a:r>
            <a:r>
              <a:rPr lang="ru-RU" dirty="0" smtClean="0"/>
              <a:t> </a:t>
            </a:r>
            <a:r>
              <a:rPr lang="en-US" dirty="0" smtClean="0"/>
              <a:t>Most popular Works - </a:t>
            </a:r>
            <a:r>
              <a:rPr lang="ru-RU" dirty="0" err="1" smtClean="0"/>
              <a:t>Найпопулярніші</a:t>
            </a:r>
            <a:r>
              <a:rPr lang="ru-RU" dirty="0" smtClean="0"/>
              <a:t> </a:t>
            </a:r>
            <a:r>
              <a:rPr lang="ru-RU" dirty="0" err="1" smtClean="0"/>
              <a:t>депозити</a:t>
            </a:r>
            <a:r>
              <a:rPr lang="ru-RU" dirty="0" smtClean="0"/>
              <a:t> за </a:t>
            </a:r>
            <a:r>
              <a:rPr lang="ru-RU" dirty="0" err="1" smtClean="0"/>
              <a:t>досліджувальний</a:t>
            </a:r>
            <a:r>
              <a:rPr lang="ru-RU" dirty="0" smtClean="0"/>
              <a:t> </a:t>
            </a:r>
            <a:r>
              <a:rPr lang="ru-RU" dirty="0" err="1" smtClean="0"/>
              <a:t>період</a:t>
            </a:r>
            <a:endParaRPr lang="ru-RU" dirty="0" smtClean="0"/>
          </a:p>
          <a:p>
            <a:r>
              <a:rPr lang="ru-RU" dirty="0" err="1" smtClean="0"/>
              <a:t>Можна</a:t>
            </a:r>
            <a:r>
              <a:rPr lang="ru-RU" dirty="0" smtClean="0"/>
              <a:t> </a:t>
            </a:r>
            <a:r>
              <a:rPr lang="ru-RU" dirty="0" err="1" smtClean="0"/>
              <a:t>знайти</a:t>
            </a:r>
            <a:r>
              <a:rPr lang="ru-RU" dirty="0" smtClean="0"/>
              <a:t> </a:t>
            </a:r>
            <a:r>
              <a:rPr lang="ru-RU" dirty="0" err="1" smtClean="0"/>
              <a:t>найпопулярніші</a:t>
            </a:r>
            <a:r>
              <a:rPr lang="ru-RU" dirty="0" smtClean="0"/>
              <a:t> </a:t>
            </a:r>
            <a:r>
              <a:rPr lang="ru-RU" dirty="0" err="1" smtClean="0"/>
              <a:t>депозити</a:t>
            </a:r>
            <a:r>
              <a:rPr lang="ru-RU" dirty="0" smtClean="0"/>
              <a:t> за </a:t>
            </a:r>
            <a:r>
              <a:rPr lang="ru-RU" dirty="0" err="1" smtClean="0"/>
              <a:t>рік</a:t>
            </a:r>
            <a:r>
              <a:rPr lang="ru-RU" dirty="0" smtClean="0"/>
              <a:t>.</a:t>
            </a:r>
            <a:endParaRPr lang="uk-UA" dirty="0"/>
          </a:p>
        </p:txBody>
      </p:sp>
      <p:sp>
        <p:nvSpPr>
          <p:cNvPr id="4" name="Номер слайда 3"/>
          <p:cNvSpPr>
            <a:spLocks noGrp="1"/>
          </p:cNvSpPr>
          <p:nvPr>
            <p:ph type="sldNum" sz="quarter" idx="10"/>
          </p:nvPr>
        </p:nvSpPr>
        <p:spPr/>
        <p:txBody>
          <a:bodyPr/>
          <a:lstStyle/>
          <a:p>
            <a:fld id="{38610F6D-9410-40A2-AEF7-EF796E894318}" type="slidenum">
              <a:rPr lang="uk-UA" smtClean="0"/>
              <a:t>25</a:t>
            </a:fld>
            <a:endParaRPr lang="uk-UA"/>
          </a:p>
        </p:txBody>
      </p:sp>
    </p:spTree>
    <p:extLst>
      <p:ext uri="{BB962C8B-B14F-4D97-AF65-F5344CB8AC3E}">
        <p14:creationId xmlns:p14="http://schemas.microsoft.com/office/powerpoint/2010/main" val="2366699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err="1" smtClean="0"/>
              <a:t>Сторінка</a:t>
            </a:r>
            <a:r>
              <a:rPr lang="ru-RU" dirty="0" smtClean="0"/>
              <a:t> </a:t>
            </a:r>
            <a:r>
              <a:rPr lang="en-US" dirty="0" smtClean="0"/>
              <a:t>Most popular Works - </a:t>
            </a:r>
            <a:r>
              <a:rPr lang="ru-RU" dirty="0" err="1" smtClean="0"/>
              <a:t>Найпопулярніші</a:t>
            </a:r>
            <a:r>
              <a:rPr lang="ru-RU" dirty="0" smtClean="0"/>
              <a:t> </a:t>
            </a:r>
            <a:r>
              <a:rPr lang="ru-RU" dirty="0" err="1" smtClean="0"/>
              <a:t>депозити</a:t>
            </a:r>
            <a:r>
              <a:rPr lang="ru-RU" dirty="0" smtClean="0"/>
              <a:t> за </a:t>
            </a:r>
            <a:r>
              <a:rPr lang="ru-RU" dirty="0" err="1" smtClean="0"/>
              <a:t>досліджувальний</a:t>
            </a:r>
            <a:r>
              <a:rPr lang="ru-RU" dirty="0" smtClean="0"/>
              <a:t> </a:t>
            </a:r>
            <a:r>
              <a:rPr lang="ru-RU" dirty="0" err="1" smtClean="0"/>
              <a:t>період</a:t>
            </a:r>
            <a:endParaRPr lang="ru-RU" dirty="0" smtClean="0"/>
          </a:p>
          <a:p>
            <a:r>
              <a:rPr lang="ru-RU" dirty="0" err="1" smtClean="0"/>
              <a:t>Знайти</a:t>
            </a:r>
            <a:r>
              <a:rPr lang="ru-RU" dirty="0" smtClean="0"/>
              <a:t> за </a:t>
            </a:r>
            <a:r>
              <a:rPr lang="ru-RU" dirty="0" err="1" smtClean="0"/>
              <a:t>вказаний</a:t>
            </a:r>
            <a:r>
              <a:rPr lang="ru-RU" dirty="0" smtClean="0"/>
              <a:t> </a:t>
            </a:r>
            <a:r>
              <a:rPr lang="ru-RU" dirty="0" err="1" smtClean="0"/>
              <a:t>період</a:t>
            </a:r>
            <a:r>
              <a:rPr lang="ru-RU" dirty="0" smtClean="0"/>
              <a:t> </a:t>
            </a:r>
            <a:r>
              <a:rPr lang="ru-RU" dirty="0" err="1" smtClean="0"/>
              <a:t>найпопулярніших</a:t>
            </a:r>
            <a:r>
              <a:rPr lang="ru-RU" dirty="0" smtClean="0"/>
              <a:t> </a:t>
            </a:r>
            <a:r>
              <a:rPr lang="ru-RU" dirty="0" err="1" smtClean="0"/>
              <a:t>авторів</a:t>
            </a:r>
            <a:r>
              <a:rPr lang="ru-RU" dirty="0" smtClean="0"/>
              <a:t>.</a:t>
            </a:r>
            <a:endParaRPr lang="uk-UA" dirty="0"/>
          </a:p>
        </p:txBody>
      </p:sp>
      <p:sp>
        <p:nvSpPr>
          <p:cNvPr id="4" name="Номер слайда 3"/>
          <p:cNvSpPr>
            <a:spLocks noGrp="1"/>
          </p:cNvSpPr>
          <p:nvPr>
            <p:ph type="sldNum" sz="quarter" idx="10"/>
          </p:nvPr>
        </p:nvSpPr>
        <p:spPr/>
        <p:txBody>
          <a:bodyPr/>
          <a:lstStyle/>
          <a:p>
            <a:fld id="{38610F6D-9410-40A2-AEF7-EF796E894318}" type="slidenum">
              <a:rPr lang="uk-UA" smtClean="0"/>
              <a:t>26</a:t>
            </a:fld>
            <a:endParaRPr lang="uk-UA"/>
          </a:p>
        </p:txBody>
      </p:sp>
    </p:spTree>
    <p:extLst>
      <p:ext uri="{BB962C8B-B14F-4D97-AF65-F5344CB8AC3E}">
        <p14:creationId xmlns:p14="http://schemas.microsoft.com/office/powerpoint/2010/main" val="4342793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smtClean="0"/>
              <a:t>Сторінка </a:t>
            </a:r>
            <a:r>
              <a:rPr lang="en-US" dirty="0" smtClean="0"/>
              <a:t>Deposits - </a:t>
            </a:r>
            <a:r>
              <a:rPr lang="uk-UA" dirty="0" smtClean="0"/>
              <a:t>розширені статистичні дані депозитів за досліджуваний період</a:t>
            </a:r>
          </a:p>
          <a:p>
            <a:r>
              <a:rPr lang="uk-UA" dirty="0" smtClean="0"/>
              <a:t>Можна дізнатись більш розширені статистичні дані стосовно завантаження депозитів. На діаграмі зображено кількість завантажень по місяцях за 2014 рік, червоною лінією позначено середнє статистичне кількості завантажень за цей період. На круговій діаграмі показано у відсотках кількість типів завантажених депозитів за цей же період. Більш всього завантажено за цей період статей - 67,4% і позначено синім кольором. У таблиці показано кількість кожного формату файлів завантаженого за цей період.</a:t>
            </a:r>
            <a:endParaRPr lang="uk-UA" dirty="0"/>
          </a:p>
        </p:txBody>
      </p:sp>
      <p:sp>
        <p:nvSpPr>
          <p:cNvPr id="4" name="Номер слайда 3"/>
          <p:cNvSpPr>
            <a:spLocks noGrp="1"/>
          </p:cNvSpPr>
          <p:nvPr>
            <p:ph type="sldNum" sz="quarter" idx="10"/>
          </p:nvPr>
        </p:nvSpPr>
        <p:spPr/>
        <p:txBody>
          <a:bodyPr/>
          <a:lstStyle/>
          <a:p>
            <a:fld id="{38610F6D-9410-40A2-AEF7-EF796E894318}" type="slidenum">
              <a:rPr lang="uk-UA" smtClean="0"/>
              <a:t>27</a:t>
            </a:fld>
            <a:endParaRPr lang="uk-UA"/>
          </a:p>
        </p:txBody>
      </p:sp>
    </p:spTree>
    <p:extLst>
      <p:ext uri="{BB962C8B-B14F-4D97-AF65-F5344CB8AC3E}">
        <p14:creationId xmlns:p14="http://schemas.microsoft.com/office/powerpoint/2010/main" val="8469282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err="1" smtClean="0"/>
              <a:t>Сторінка</a:t>
            </a:r>
            <a:r>
              <a:rPr lang="ru-RU" dirty="0" smtClean="0"/>
              <a:t> </a:t>
            </a:r>
            <a:r>
              <a:rPr lang="ru-RU" dirty="0" err="1" smtClean="0"/>
              <a:t>Requests</a:t>
            </a:r>
            <a:r>
              <a:rPr lang="ru-RU" dirty="0" smtClean="0"/>
              <a:t> - </a:t>
            </a:r>
            <a:r>
              <a:rPr lang="ru-RU" dirty="0" err="1" smtClean="0"/>
              <a:t>розширені</a:t>
            </a:r>
            <a:r>
              <a:rPr lang="ru-RU" dirty="0" smtClean="0"/>
              <a:t> </a:t>
            </a:r>
            <a:r>
              <a:rPr lang="ru-RU" dirty="0" err="1" smtClean="0"/>
              <a:t>статистичні</a:t>
            </a:r>
            <a:r>
              <a:rPr lang="ru-RU" dirty="0" smtClean="0"/>
              <a:t> </a:t>
            </a:r>
            <a:r>
              <a:rPr lang="ru-RU" dirty="0" err="1" smtClean="0"/>
              <a:t>дані</a:t>
            </a:r>
            <a:r>
              <a:rPr lang="ru-RU" dirty="0" smtClean="0"/>
              <a:t> </a:t>
            </a:r>
            <a:r>
              <a:rPr lang="ru-RU" dirty="0" err="1" smtClean="0"/>
              <a:t>запитів</a:t>
            </a:r>
            <a:r>
              <a:rPr lang="ru-RU" dirty="0" smtClean="0"/>
              <a:t> за </a:t>
            </a:r>
            <a:r>
              <a:rPr lang="ru-RU" dirty="0" err="1" smtClean="0"/>
              <a:t>досліджуваний</a:t>
            </a:r>
            <a:r>
              <a:rPr lang="ru-RU" dirty="0" smtClean="0"/>
              <a:t> </a:t>
            </a:r>
            <a:r>
              <a:rPr lang="ru-RU" dirty="0" err="1" smtClean="0"/>
              <a:t>період</a:t>
            </a:r>
            <a:endParaRPr lang="ru-RU" dirty="0" smtClean="0"/>
          </a:p>
          <a:p>
            <a:r>
              <a:rPr lang="ru-RU" dirty="0" err="1" smtClean="0"/>
              <a:t>Можна</a:t>
            </a:r>
            <a:r>
              <a:rPr lang="ru-RU" dirty="0" smtClean="0"/>
              <a:t> </a:t>
            </a:r>
            <a:r>
              <a:rPr lang="ru-RU" dirty="0" err="1" smtClean="0"/>
              <a:t>дізнатись</a:t>
            </a:r>
            <a:r>
              <a:rPr lang="ru-RU" dirty="0" smtClean="0"/>
              <a:t> </a:t>
            </a:r>
            <a:r>
              <a:rPr lang="ru-RU" dirty="0" err="1" smtClean="0"/>
              <a:t>розширені</a:t>
            </a:r>
            <a:r>
              <a:rPr lang="ru-RU" dirty="0" smtClean="0"/>
              <a:t> </a:t>
            </a:r>
            <a:r>
              <a:rPr lang="ru-RU" dirty="0" err="1" smtClean="0"/>
              <a:t>статистичні</a:t>
            </a:r>
            <a:r>
              <a:rPr lang="ru-RU" dirty="0" smtClean="0"/>
              <a:t> </a:t>
            </a:r>
            <a:r>
              <a:rPr lang="ru-RU" dirty="0" err="1" smtClean="0"/>
              <a:t>дані</a:t>
            </a:r>
            <a:r>
              <a:rPr lang="ru-RU" dirty="0" smtClean="0"/>
              <a:t> </a:t>
            </a:r>
            <a:r>
              <a:rPr lang="ru-RU" dirty="0" err="1" smtClean="0"/>
              <a:t>запитів</a:t>
            </a:r>
            <a:r>
              <a:rPr lang="ru-RU" dirty="0" smtClean="0"/>
              <a:t>. На </a:t>
            </a:r>
            <a:r>
              <a:rPr lang="ru-RU" dirty="0" err="1" smtClean="0"/>
              <a:t>малюнку</a:t>
            </a:r>
            <a:r>
              <a:rPr lang="ru-RU" dirty="0" smtClean="0"/>
              <a:t> буде </a:t>
            </a:r>
            <a:r>
              <a:rPr lang="ru-RU" dirty="0" err="1" smtClean="0"/>
              <a:t>зображена</a:t>
            </a:r>
            <a:r>
              <a:rPr lang="ru-RU" dirty="0" smtClean="0"/>
              <a:t> карта </a:t>
            </a:r>
            <a:r>
              <a:rPr lang="ru-RU" dirty="0" err="1" smtClean="0"/>
              <a:t>світу</a:t>
            </a:r>
            <a:r>
              <a:rPr lang="ru-RU" dirty="0" smtClean="0"/>
              <a:t> </a:t>
            </a:r>
            <a:r>
              <a:rPr lang="ru-RU" dirty="0" err="1" smtClean="0"/>
              <a:t>походження</a:t>
            </a:r>
            <a:r>
              <a:rPr lang="ru-RU" dirty="0" smtClean="0"/>
              <a:t> </a:t>
            </a:r>
            <a:r>
              <a:rPr lang="ru-RU" dirty="0" err="1" smtClean="0"/>
              <a:t>завантажень</a:t>
            </a:r>
            <a:r>
              <a:rPr lang="ru-RU" dirty="0" smtClean="0"/>
              <a:t>, а зеленим </a:t>
            </a:r>
            <a:r>
              <a:rPr lang="ru-RU" dirty="0" err="1" smtClean="0"/>
              <a:t>кольором</a:t>
            </a:r>
            <a:r>
              <a:rPr lang="ru-RU" dirty="0" smtClean="0"/>
              <a:t> </a:t>
            </a:r>
            <a:r>
              <a:rPr lang="ru-RU" dirty="0" err="1" smtClean="0"/>
              <a:t>позначається</a:t>
            </a:r>
            <a:r>
              <a:rPr lang="ru-RU" dirty="0" smtClean="0"/>
              <a:t> </a:t>
            </a:r>
            <a:r>
              <a:rPr lang="ru-RU" dirty="0" err="1" smtClean="0"/>
              <a:t>країни</a:t>
            </a:r>
            <a:r>
              <a:rPr lang="ru-RU" dirty="0" smtClean="0"/>
              <a:t>, з </a:t>
            </a:r>
            <a:r>
              <a:rPr lang="ru-RU" dirty="0" err="1" smtClean="0"/>
              <a:t>якої</a:t>
            </a:r>
            <a:r>
              <a:rPr lang="ru-RU" dirty="0" smtClean="0"/>
              <a:t> </a:t>
            </a:r>
            <a:r>
              <a:rPr lang="ru-RU" dirty="0" err="1" smtClean="0"/>
              <a:t>було</a:t>
            </a:r>
            <a:r>
              <a:rPr lang="ru-RU" dirty="0" smtClean="0"/>
              <a:t> </a:t>
            </a:r>
            <a:r>
              <a:rPr lang="ru-RU" dirty="0" err="1" smtClean="0"/>
              <a:t>найбільше</a:t>
            </a:r>
            <a:r>
              <a:rPr lang="ru-RU" dirty="0" smtClean="0"/>
              <a:t> </a:t>
            </a:r>
            <a:r>
              <a:rPr lang="ru-RU" dirty="0" err="1" smtClean="0"/>
              <a:t>завантажень</a:t>
            </a:r>
            <a:r>
              <a:rPr lang="ru-RU" dirty="0" smtClean="0"/>
              <a:t> за </a:t>
            </a:r>
            <a:r>
              <a:rPr lang="ru-RU" dirty="0" err="1" smtClean="0"/>
              <a:t>вказаний</a:t>
            </a:r>
            <a:r>
              <a:rPr lang="ru-RU" dirty="0" smtClean="0"/>
              <a:t> </a:t>
            </a:r>
            <a:r>
              <a:rPr lang="ru-RU" dirty="0" err="1" smtClean="0"/>
              <a:t>період</a:t>
            </a:r>
            <a:r>
              <a:rPr lang="ru-RU" dirty="0" smtClean="0"/>
              <a:t> часу. </a:t>
            </a:r>
            <a:r>
              <a:rPr lang="ru-RU" dirty="0" err="1" smtClean="0"/>
              <a:t>Телесним</a:t>
            </a:r>
            <a:r>
              <a:rPr lang="ru-RU" dirty="0" smtClean="0"/>
              <a:t> </a:t>
            </a:r>
            <a:r>
              <a:rPr lang="ru-RU" dirty="0" err="1" smtClean="0"/>
              <a:t>кольором</a:t>
            </a:r>
            <a:r>
              <a:rPr lang="ru-RU" dirty="0" smtClean="0"/>
              <a:t> </a:t>
            </a:r>
            <a:r>
              <a:rPr lang="ru-RU" dirty="0" err="1" smtClean="0"/>
              <a:t>зображені</a:t>
            </a:r>
            <a:r>
              <a:rPr lang="ru-RU" dirty="0" smtClean="0"/>
              <a:t> </a:t>
            </a:r>
            <a:r>
              <a:rPr lang="ru-RU" dirty="0" err="1" smtClean="0"/>
              <a:t>країни</a:t>
            </a:r>
            <a:r>
              <a:rPr lang="ru-RU" dirty="0" smtClean="0"/>
              <a:t>, </a:t>
            </a:r>
            <a:r>
              <a:rPr lang="ru-RU" dirty="0" err="1" smtClean="0"/>
              <a:t>які</a:t>
            </a:r>
            <a:r>
              <a:rPr lang="ru-RU" dirty="0" smtClean="0"/>
              <a:t> </a:t>
            </a:r>
            <a:r>
              <a:rPr lang="ru-RU" dirty="0" err="1" smtClean="0"/>
              <a:t>теж</a:t>
            </a:r>
            <a:r>
              <a:rPr lang="ru-RU" dirty="0" smtClean="0"/>
              <a:t> </a:t>
            </a:r>
            <a:r>
              <a:rPr lang="ru-RU" dirty="0" err="1" smtClean="0"/>
              <a:t>завантажували</a:t>
            </a:r>
            <a:r>
              <a:rPr lang="ru-RU" dirty="0" smtClean="0"/>
              <a:t> </a:t>
            </a:r>
            <a:r>
              <a:rPr lang="ru-RU" dirty="0" err="1" smtClean="0"/>
              <a:t>ресурси</a:t>
            </a:r>
            <a:r>
              <a:rPr lang="ru-RU" dirty="0" smtClean="0"/>
              <a:t> за </a:t>
            </a:r>
            <a:r>
              <a:rPr lang="ru-RU" dirty="0" err="1" smtClean="0"/>
              <a:t>даний</a:t>
            </a:r>
            <a:r>
              <a:rPr lang="ru-RU" dirty="0" smtClean="0"/>
              <a:t> </a:t>
            </a:r>
            <a:r>
              <a:rPr lang="ru-RU" dirty="0" err="1" smtClean="0"/>
              <a:t>період</a:t>
            </a:r>
            <a:r>
              <a:rPr lang="ru-RU" dirty="0" smtClean="0"/>
              <a:t>. </a:t>
            </a:r>
            <a:r>
              <a:rPr lang="ru-RU" dirty="0" err="1" smtClean="0"/>
              <a:t>Якщо</a:t>
            </a:r>
            <a:r>
              <a:rPr lang="ru-RU" dirty="0" smtClean="0"/>
              <a:t> навести курсором на будь-</a:t>
            </a:r>
            <a:r>
              <a:rPr lang="ru-RU" dirty="0" err="1" smtClean="0"/>
              <a:t>який</a:t>
            </a:r>
            <a:r>
              <a:rPr lang="ru-RU" dirty="0" smtClean="0"/>
              <a:t> сегмент, то </a:t>
            </a:r>
            <a:r>
              <a:rPr lang="ru-RU" dirty="0" err="1" smtClean="0"/>
              <a:t>відобразиться</a:t>
            </a:r>
            <a:r>
              <a:rPr lang="ru-RU" dirty="0" smtClean="0"/>
              <a:t> </a:t>
            </a:r>
            <a:r>
              <a:rPr lang="ru-RU" dirty="0" err="1" smtClean="0"/>
              <a:t>назва</a:t>
            </a:r>
            <a:r>
              <a:rPr lang="ru-RU" dirty="0" smtClean="0"/>
              <a:t> </a:t>
            </a:r>
            <a:r>
              <a:rPr lang="ru-RU" dirty="0" err="1" smtClean="0"/>
              <a:t>країни</a:t>
            </a:r>
            <a:r>
              <a:rPr lang="ru-RU" dirty="0" smtClean="0"/>
              <a:t> та </a:t>
            </a:r>
            <a:r>
              <a:rPr lang="ru-RU" dirty="0" err="1" smtClean="0"/>
              <a:t>кількість</a:t>
            </a:r>
            <a:r>
              <a:rPr lang="ru-RU" dirty="0" smtClean="0"/>
              <a:t> </a:t>
            </a:r>
            <a:r>
              <a:rPr lang="ru-RU" dirty="0" err="1" smtClean="0"/>
              <a:t>завантажень</a:t>
            </a:r>
            <a:r>
              <a:rPr lang="ru-RU" dirty="0" smtClean="0"/>
              <a:t>.</a:t>
            </a:r>
          </a:p>
          <a:p>
            <a:r>
              <a:rPr lang="ru-RU" dirty="0" smtClean="0"/>
              <a:t>У </a:t>
            </a:r>
            <a:r>
              <a:rPr lang="ru-RU" dirty="0" err="1" smtClean="0"/>
              <a:t>таблицях</a:t>
            </a:r>
            <a:r>
              <a:rPr lang="ru-RU" dirty="0" smtClean="0"/>
              <a:t> </a:t>
            </a:r>
            <a:r>
              <a:rPr lang="ru-RU" dirty="0" err="1" smtClean="0"/>
              <a:t>надруковані</a:t>
            </a:r>
            <a:r>
              <a:rPr lang="ru-RU" dirty="0" smtClean="0"/>
              <a:t> </a:t>
            </a:r>
            <a:r>
              <a:rPr lang="ru-RU" dirty="0" err="1" smtClean="0"/>
              <a:t>найпопулярніші</a:t>
            </a:r>
            <a:r>
              <a:rPr lang="ru-RU" dirty="0" smtClean="0"/>
              <a:t> </a:t>
            </a:r>
            <a:r>
              <a:rPr lang="ru-RU" dirty="0" err="1" smtClean="0"/>
              <a:t>джерела</a:t>
            </a:r>
            <a:r>
              <a:rPr lang="ru-RU" dirty="0" smtClean="0"/>
              <a:t>, </a:t>
            </a:r>
            <a:r>
              <a:rPr lang="ru-RU" dirty="0" err="1" smtClean="0"/>
              <a:t>якими</a:t>
            </a:r>
            <a:r>
              <a:rPr lang="ru-RU" dirty="0" smtClean="0"/>
              <a:t> </a:t>
            </a:r>
            <a:r>
              <a:rPr lang="ru-RU" dirty="0" err="1" smtClean="0"/>
              <a:t>користувачі</a:t>
            </a:r>
            <a:r>
              <a:rPr lang="ru-RU" dirty="0" smtClean="0"/>
              <a:t> </a:t>
            </a:r>
            <a:r>
              <a:rPr lang="ru-RU" dirty="0" err="1" smtClean="0"/>
              <a:t>шукали</a:t>
            </a:r>
            <a:r>
              <a:rPr lang="ru-RU" dirty="0" smtClean="0"/>
              <a:t> </a:t>
            </a:r>
            <a:r>
              <a:rPr lang="ru-RU" dirty="0" err="1" smtClean="0"/>
              <a:t>ресурси</a:t>
            </a:r>
            <a:r>
              <a:rPr lang="ru-RU" dirty="0" smtClean="0"/>
              <a:t> та </a:t>
            </a:r>
            <a:r>
              <a:rPr lang="ru-RU" dirty="0" err="1" smtClean="0"/>
              <a:t>кількість</a:t>
            </a:r>
            <a:r>
              <a:rPr lang="ru-RU" dirty="0" smtClean="0"/>
              <a:t> </a:t>
            </a:r>
            <a:r>
              <a:rPr lang="ru-RU" dirty="0" err="1" smtClean="0"/>
              <a:t>користування</a:t>
            </a:r>
            <a:r>
              <a:rPr lang="ru-RU" dirty="0" smtClean="0"/>
              <a:t> браузерами за </a:t>
            </a:r>
            <a:r>
              <a:rPr lang="ru-RU" dirty="0" err="1" smtClean="0"/>
              <a:t>вказаний</a:t>
            </a:r>
            <a:r>
              <a:rPr lang="ru-RU" dirty="0" smtClean="0"/>
              <a:t> </a:t>
            </a:r>
            <a:r>
              <a:rPr lang="ru-RU" dirty="0" err="1" smtClean="0"/>
              <a:t>період</a:t>
            </a:r>
            <a:r>
              <a:rPr lang="ru-RU" dirty="0" smtClean="0"/>
              <a:t> часу.</a:t>
            </a:r>
            <a:endParaRPr lang="uk-UA" dirty="0"/>
          </a:p>
        </p:txBody>
      </p:sp>
      <p:sp>
        <p:nvSpPr>
          <p:cNvPr id="4" name="Номер слайда 3"/>
          <p:cNvSpPr>
            <a:spLocks noGrp="1"/>
          </p:cNvSpPr>
          <p:nvPr>
            <p:ph type="sldNum" sz="quarter" idx="10"/>
          </p:nvPr>
        </p:nvSpPr>
        <p:spPr/>
        <p:txBody>
          <a:bodyPr/>
          <a:lstStyle/>
          <a:p>
            <a:fld id="{38610F6D-9410-40A2-AEF7-EF796E894318}" type="slidenum">
              <a:rPr lang="uk-UA" smtClean="0"/>
              <a:t>28</a:t>
            </a:fld>
            <a:endParaRPr lang="uk-UA"/>
          </a:p>
        </p:txBody>
      </p:sp>
    </p:spTree>
    <p:extLst>
      <p:ext uri="{BB962C8B-B14F-4D97-AF65-F5344CB8AC3E}">
        <p14:creationId xmlns:p14="http://schemas.microsoft.com/office/powerpoint/2010/main" val="3475487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err="1" smtClean="0"/>
              <a:t>Основні</a:t>
            </a:r>
            <a:r>
              <a:rPr lang="ru-RU" dirty="0" smtClean="0"/>
              <a:t> </a:t>
            </a:r>
            <a:r>
              <a:rPr lang="ru-RU" dirty="0" err="1" smtClean="0"/>
              <a:t>поняття</a:t>
            </a:r>
            <a:r>
              <a:rPr lang="ru-RU" dirty="0" smtClean="0"/>
              <a:t> та </a:t>
            </a:r>
            <a:r>
              <a:rPr lang="ru-RU" dirty="0" err="1" smtClean="0"/>
              <a:t>джерела</a:t>
            </a:r>
            <a:r>
              <a:rPr lang="ru-RU" dirty="0" smtClean="0"/>
              <a:t> статистики:</a:t>
            </a:r>
          </a:p>
          <a:p>
            <a:r>
              <a:rPr lang="uk-UA" dirty="0" smtClean="0"/>
              <a:t>1. Відвідування - прихід на сайт ЕБ користувача.</a:t>
            </a:r>
          </a:p>
          <a:p>
            <a:r>
              <a:rPr lang="uk-UA" dirty="0" smtClean="0"/>
              <a:t>2. Одиниці обліку:</a:t>
            </a:r>
          </a:p>
          <a:p>
            <a:r>
              <a:rPr lang="uk-UA" dirty="0" smtClean="0"/>
              <a:t>- Кількість унікальних користувачів</a:t>
            </a:r>
          </a:p>
          <a:p>
            <a:r>
              <a:rPr lang="uk-UA" dirty="0" smtClean="0"/>
              <a:t>- Кількість завантажень повнотекстових ресурсів </a:t>
            </a:r>
          </a:p>
          <a:p>
            <a:pPr marL="171450" indent="-171450">
              <a:buFontTx/>
              <a:buChar char="-"/>
            </a:pPr>
            <a:r>
              <a:rPr lang="uk-UA" dirty="0" smtClean="0"/>
              <a:t>Вибірки з врахування </a:t>
            </a:r>
            <a:r>
              <a:rPr lang="uk-UA" dirty="0" err="1" smtClean="0"/>
              <a:t>групувань</a:t>
            </a:r>
            <a:r>
              <a:rPr lang="uk-UA" dirty="0" smtClean="0"/>
              <a:t> та фільтрів по метаданим</a:t>
            </a:r>
          </a:p>
          <a:p>
            <a:pPr marL="171450" indent="-171450">
              <a:buFontTx/>
              <a:buChar char="-"/>
            </a:pPr>
            <a:endParaRPr lang="uk-UA" dirty="0" smtClean="0"/>
          </a:p>
          <a:p>
            <a:pPr marL="0" indent="0">
              <a:buFontTx/>
              <a:buNone/>
            </a:pPr>
            <a:r>
              <a:rPr lang="ru-RU" dirty="0" smtClean="0"/>
              <a:t>ЕБ </a:t>
            </a:r>
            <a:r>
              <a:rPr lang="ru-RU" dirty="0" err="1" smtClean="0"/>
              <a:t>містить</a:t>
            </a:r>
            <a:r>
              <a:rPr lang="ru-RU" dirty="0" smtClean="0"/>
              <a:t> </a:t>
            </a:r>
            <a:r>
              <a:rPr lang="ru-RU" dirty="0" err="1" smtClean="0"/>
              <a:t>актуальну</a:t>
            </a:r>
            <a:r>
              <a:rPr lang="ru-RU" dirty="0" smtClean="0"/>
              <a:t> </a:t>
            </a:r>
            <a:r>
              <a:rPr lang="ru-RU" dirty="0" err="1" smtClean="0"/>
              <a:t>статичну</a:t>
            </a:r>
            <a:r>
              <a:rPr lang="ru-RU" dirty="0" smtClean="0"/>
              <a:t> </a:t>
            </a:r>
            <a:r>
              <a:rPr lang="ru-RU" dirty="0" err="1" smtClean="0"/>
              <a:t>інформацію</a:t>
            </a:r>
            <a:r>
              <a:rPr lang="ru-RU" dirty="0" smtClean="0"/>
              <a:t> </a:t>
            </a:r>
            <a:r>
              <a:rPr lang="ru-RU" dirty="0" err="1" smtClean="0"/>
              <a:t>стосовно</a:t>
            </a:r>
            <a:r>
              <a:rPr lang="ru-RU" dirty="0" smtClean="0"/>
              <a:t> </a:t>
            </a:r>
            <a:r>
              <a:rPr lang="ru-RU" dirty="0" err="1" smtClean="0"/>
              <a:t>власного</a:t>
            </a:r>
            <a:r>
              <a:rPr lang="ru-RU" dirty="0" smtClean="0"/>
              <a:t> </a:t>
            </a:r>
            <a:r>
              <a:rPr lang="ru-RU" dirty="0" err="1" smtClean="0"/>
              <a:t>функціонування</a:t>
            </a:r>
            <a:r>
              <a:rPr lang="ru-RU" dirty="0" smtClean="0"/>
              <a:t>:</a:t>
            </a:r>
          </a:p>
          <a:p>
            <a:pPr marL="171450" indent="-171450">
              <a:buFontTx/>
              <a:buChar char="-"/>
            </a:pPr>
            <a:r>
              <a:rPr lang="ru-RU" dirty="0" err="1" smtClean="0"/>
              <a:t>загальні</a:t>
            </a:r>
            <a:r>
              <a:rPr lang="ru-RU" dirty="0" smtClean="0"/>
              <a:t> </a:t>
            </a:r>
            <a:r>
              <a:rPr lang="ru-RU" dirty="0" err="1" smtClean="0"/>
              <a:t>статистичні</a:t>
            </a:r>
            <a:r>
              <a:rPr lang="ru-RU" dirty="0" smtClean="0"/>
              <a:t> </a:t>
            </a:r>
            <a:r>
              <a:rPr lang="ru-RU" dirty="0" err="1" smtClean="0"/>
              <a:t>дані</a:t>
            </a:r>
            <a:r>
              <a:rPr lang="ru-RU" dirty="0" smtClean="0"/>
              <a:t> </a:t>
            </a:r>
            <a:r>
              <a:rPr lang="ru-RU" dirty="0" err="1" smtClean="0"/>
              <a:t>щодо</a:t>
            </a:r>
            <a:r>
              <a:rPr lang="ru-RU" dirty="0" smtClean="0"/>
              <a:t> </a:t>
            </a:r>
            <a:r>
              <a:rPr lang="ru-RU" dirty="0" err="1" smtClean="0"/>
              <a:t>депозитів</a:t>
            </a:r>
            <a:r>
              <a:rPr lang="ru-RU" dirty="0" smtClean="0"/>
              <a:t> ЕБ</a:t>
            </a:r>
          </a:p>
          <a:p>
            <a:pPr marL="171450" indent="-171450">
              <a:buFontTx/>
              <a:buChar char="-"/>
            </a:pPr>
            <a:r>
              <a:rPr lang="ru-RU" dirty="0" smtClean="0"/>
              <a:t>статистика по </a:t>
            </a:r>
            <a:r>
              <a:rPr lang="ru-RU" dirty="0" err="1" smtClean="0"/>
              <a:t>користувачах</a:t>
            </a:r>
            <a:r>
              <a:rPr lang="ru-RU" dirty="0" smtClean="0"/>
              <a:t> </a:t>
            </a:r>
          </a:p>
          <a:p>
            <a:pPr marL="171450" indent="-171450">
              <a:buFontTx/>
              <a:buChar char="-"/>
            </a:pPr>
            <a:r>
              <a:rPr lang="ru-RU" dirty="0" smtClean="0"/>
              <a:t>статистика по </a:t>
            </a:r>
            <a:r>
              <a:rPr lang="ru-RU" dirty="0" err="1" smtClean="0"/>
              <a:t>завантаженню</a:t>
            </a:r>
            <a:r>
              <a:rPr lang="ru-RU" dirty="0" smtClean="0"/>
              <a:t> </a:t>
            </a:r>
            <a:r>
              <a:rPr lang="ru-RU" dirty="0" err="1" smtClean="0"/>
              <a:t>депозитів</a:t>
            </a:r>
            <a:endParaRPr lang="ru-RU" dirty="0" smtClean="0"/>
          </a:p>
          <a:p>
            <a:pPr marL="171450" indent="-171450">
              <a:buFontTx/>
              <a:buChar char="-"/>
            </a:pPr>
            <a:r>
              <a:rPr lang="ru-RU" dirty="0" err="1" smtClean="0"/>
              <a:t>персональна</a:t>
            </a:r>
            <a:r>
              <a:rPr lang="ru-RU" dirty="0" smtClean="0"/>
              <a:t> статистика </a:t>
            </a:r>
            <a:r>
              <a:rPr lang="ru-RU" dirty="0" err="1" smtClean="0"/>
              <a:t>стосовно</a:t>
            </a:r>
            <a:r>
              <a:rPr lang="ru-RU" dirty="0" smtClean="0"/>
              <a:t> кожного </a:t>
            </a:r>
            <a:r>
              <a:rPr lang="ru-RU" dirty="0" err="1" smtClean="0"/>
              <a:t>користувача</a:t>
            </a:r>
            <a:r>
              <a:rPr lang="ru-RU" dirty="0" smtClean="0"/>
              <a:t> </a:t>
            </a:r>
          </a:p>
          <a:p>
            <a:pPr marL="171450" indent="-171450">
              <a:buFontTx/>
              <a:buChar char="-"/>
            </a:pPr>
            <a:r>
              <a:rPr lang="ru-RU" dirty="0" smtClean="0"/>
              <a:t>статистика </a:t>
            </a:r>
            <a:r>
              <a:rPr lang="ru-RU" dirty="0" err="1" smtClean="0"/>
              <a:t>ефективності</a:t>
            </a:r>
            <a:r>
              <a:rPr lang="ru-RU" dirty="0" smtClean="0"/>
              <a:t> </a:t>
            </a:r>
            <a:r>
              <a:rPr lang="ru-RU" dirty="0" err="1" smtClean="0"/>
              <a:t>функціонування</a:t>
            </a:r>
            <a:r>
              <a:rPr lang="ru-RU" dirty="0" smtClean="0"/>
              <a:t> </a:t>
            </a:r>
            <a:r>
              <a:rPr lang="ru-RU" dirty="0" err="1" smtClean="0"/>
              <a:t>системи</a:t>
            </a:r>
            <a:r>
              <a:rPr lang="ru-RU" dirty="0" smtClean="0"/>
              <a:t> </a:t>
            </a:r>
          </a:p>
          <a:p>
            <a:pPr marL="171450" indent="-171450">
              <a:buFontTx/>
              <a:buChar char="-"/>
            </a:pPr>
            <a:endParaRPr lang="uk-UA" dirty="0" smtClean="0"/>
          </a:p>
          <a:p>
            <a:endParaRPr lang="uk-UA" dirty="0"/>
          </a:p>
        </p:txBody>
      </p:sp>
      <p:sp>
        <p:nvSpPr>
          <p:cNvPr id="4" name="Номер слайда 3"/>
          <p:cNvSpPr>
            <a:spLocks noGrp="1"/>
          </p:cNvSpPr>
          <p:nvPr>
            <p:ph type="sldNum" sz="quarter" idx="10"/>
          </p:nvPr>
        </p:nvSpPr>
        <p:spPr/>
        <p:txBody>
          <a:bodyPr/>
          <a:lstStyle/>
          <a:p>
            <a:fld id="{38610F6D-9410-40A2-AEF7-EF796E894318}" type="slidenum">
              <a:rPr lang="uk-UA" smtClean="0"/>
              <a:t>3</a:t>
            </a:fld>
            <a:endParaRPr lang="uk-UA"/>
          </a:p>
        </p:txBody>
      </p:sp>
    </p:spTree>
    <p:extLst>
      <p:ext uri="{BB962C8B-B14F-4D97-AF65-F5344CB8AC3E}">
        <p14:creationId xmlns:p14="http://schemas.microsoft.com/office/powerpoint/2010/main" val="1086075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err="1" smtClean="0"/>
              <a:t>Основними</a:t>
            </a:r>
            <a:r>
              <a:rPr lang="ru-RU" dirty="0" smtClean="0"/>
              <a:t> </a:t>
            </a:r>
            <a:r>
              <a:rPr lang="ru-RU" dirty="0" err="1" smtClean="0"/>
              <a:t>завданнями</a:t>
            </a:r>
            <a:r>
              <a:rPr lang="ru-RU" dirty="0" smtClean="0"/>
              <a:t> </a:t>
            </a:r>
            <a:r>
              <a:rPr lang="ru-RU" dirty="0" err="1" smtClean="0"/>
              <a:t>бібліотечної</a:t>
            </a:r>
            <a:r>
              <a:rPr lang="ru-RU" dirty="0" smtClean="0"/>
              <a:t> статистики є : </a:t>
            </a:r>
          </a:p>
          <a:p>
            <a:r>
              <a:rPr lang="uk-UA" dirty="0" smtClean="0"/>
              <a:t>- Розробка системи показників, що характеризують масштаби, темпи, пропорції розвитку бібліотечної діяльності;  </a:t>
            </a:r>
          </a:p>
          <a:p>
            <a:r>
              <a:rPr lang="uk-UA" dirty="0" smtClean="0"/>
              <a:t>- Створення методів розрахунку і взаємної ув'язки показників;  </a:t>
            </a:r>
          </a:p>
          <a:p>
            <a:r>
              <a:rPr lang="uk-UA" dirty="0" smtClean="0"/>
              <a:t>- Аналіз чинників, що обумовлюють основні тенденції розвитку; </a:t>
            </a:r>
          </a:p>
          <a:p>
            <a:r>
              <a:rPr lang="uk-UA" dirty="0" smtClean="0"/>
              <a:t>- Забезпечення спостереження і контролю за бібліотечної діяльністю з метою своєчасного виявлення проблем розвитку; </a:t>
            </a:r>
          </a:p>
          <a:p>
            <a:r>
              <a:rPr lang="uk-UA" dirty="0" smtClean="0"/>
              <a:t>- Дослідження фактичних даних для прогнозування розвитку тих чи інших напрямків і ситуацій.</a:t>
            </a:r>
          </a:p>
          <a:p>
            <a:endParaRPr lang="uk-UA" dirty="0"/>
          </a:p>
        </p:txBody>
      </p:sp>
      <p:sp>
        <p:nvSpPr>
          <p:cNvPr id="4" name="Номер слайда 3"/>
          <p:cNvSpPr>
            <a:spLocks noGrp="1"/>
          </p:cNvSpPr>
          <p:nvPr>
            <p:ph type="sldNum" sz="quarter" idx="10"/>
          </p:nvPr>
        </p:nvSpPr>
        <p:spPr/>
        <p:txBody>
          <a:bodyPr/>
          <a:lstStyle/>
          <a:p>
            <a:fld id="{38610F6D-9410-40A2-AEF7-EF796E894318}" type="slidenum">
              <a:rPr lang="uk-UA" smtClean="0"/>
              <a:t>4</a:t>
            </a:fld>
            <a:endParaRPr lang="uk-UA"/>
          </a:p>
        </p:txBody>
      </p:sp>
    </p:spTree>
    <p:extLst>
      <p:ext uri="{BB962C8B-B14F-4D97-AF65-F5344CB8AC3E}">
        <p14:creationId xmlns:p14="http://schemas.microsoft.com/office/powerpoint/2010/main" val="3752579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Статистика </a:t>
            </a:r>
            <a:r>
              <a:rPr lang="ru-RU" dirty="0" err="1" smtClean="0"/>
              <a:t>використання</a:t>
            </a:r>
            <a:r>
              <a:rPr lang="ru-RU" dirty="0" smtClean="0"/>
              <a:t> </a:t>
            </a:r>
            <a:r>
              <a:rPr lang="ru-RU" dirty="0" err="1" smtClean="0"/>
              <a:t>ресурсів</a:t>
            </a:r>
            <a:r>
              <a:rPr lang="ru-RU" dirty="0" smtClean="0"/>
              <a:t> </a:t>
            </a:r>
            <a:r>
              <a:rPr lang="ru-RU" dirty="0" err="1" smtClean="0"/>
              <a:t>виявиться</a:t>
            </a:r>
            <a:r>
              <a:rPr lang="ru-RU" dirty="0" smtClean="0"/>
              <a:t> </a:t>
            </a:r>
            <a:r>
              <a:rPr lang="ru-RU" dirty="0" err="1" smtClean="0"/>
              <a:t>корисною</a:t>
            </a:r>
            <a:r>
              <a:rPr lang="ru-RU" dirty="0" smtClean="0"/>
              <a:t> для </a:t>
            </a:r>
            <a:r>
              <a:rPr lang="ru-RU" dirty="0" err="1" smtClean="0"/>
              <a:t>визначення</a:t>
            </a:r>
            <a:r>
              <a:rPr lang="ru-RU" dirty="0" smtClean="0"/>
              <a:t> </a:t>
            </a:r>
            <a:r>
              <a:rPr lang="ru-RU" dirty="0" err="1" smtClean="0"/>
              <a:t>наступних</a:t>
            </a:r>
            <a:r>
              <a:rPr lang="ru-RU" dirty="0" smtClean="0"/>
              <a:t> </a:t>
            </a:r>
            <a:r>
              <a:rPr lang="ru-RU" dirty="0" err="1" smtClean="0"/>
              <a:t>аспектів</a:t>
            </a:r>
            <a:r>
              <a:rPr lang="ru-RU" dirty="0" smtClean="0"/>
              <a:t>:</a:t>
            </a:r>
          </a:p>
          <a:p>
            <a:r>
              <a:rPr lang="uk-UA" dirty="0" smtClean="0"/>
              <a:t>- чи продовжує ресурс відповідати потребам користувачів;</a:t>
            </a:r>
          </a:p>
          <a:p>
            <a:r>
              <a:rPr lang="uk-UA" dirty="0" smtClean="0"/>
              <a:t>- зростає або спадає використання ресурсу в порівнянні з минулими роками або в порівнянні з використанням інших ресурсів схожої тематики;</a:t>
            </a:r>
          </a:p>
          <a:p>
            <a:r>
              <a:rPr lang="uk-UA" dirty="0" smtClean="0"/>
              <a:t>- чи продовжує використання ресурсу бути економічно ефективним;</a:t>
            </a:r>
          </a:p>
          <a:p>
            <a:r>
              <a:rPr lang="uk-UA" dirty="0" smtClean="0"/>
              <a:t>- як розподіляється використання свіжих випусків видань у порівнянні з архівними випусками.</a:t>
            </a:r>
          </a:p>
          <a:p>
            <a:r>
              <a:rPr lang="uk-UA" dirty="0" smtClean="0"/>
              <a:t>- чи був стабільний доступ до ресурсу в період, за який доступна статистика;</a:t>
            </a:r>
          </a:p>
          <a:p>
            <a:endParaRPr lang="uk-UA" dirty="0"/>
          </a:p>
        </p:txBody>
      </p:sp>
      <p:sp>
        <p:nvSpPr>
          <p:cNvPr id="4" name="Номер слайда 3"/>
          <p:cNvSpPr>
            <a:spLocks noGrp="1"/>
          </p:cNvSpPr>
          <p:nvPr>
            <p:ph type="sldNum" sz="quarter" idx="10"/>
          </p:nvPr>
        </p:nvSpPr>
        <p:spPr/>
        <p:txBody>
          <a:bodyPr/>
          <a:lstStyle/>
          <a:p>
            <a:fld id="{38610F6D-9410-40A2-AEF7-EF796E894318}" type="slidenum">
              <a:rPr lang="uk-UA" smtClean="0"/>
              <a:t>5</a:t>
            </a:fld>
            <a:endParaRPr lang="uk-UA"/>
          </a:p>
        </p:txBody>
      </p:sp>
    </p:spTree>
    <p:extLst>
      <p:ext uri="{BB962C8B-B14F-4D97-AF65-F5344CB8AC3E}">
        <p14:creationId xmlns:p14="http://schemas.microsoft.com/office/powerpoint/2010/main" val="90609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smtClean="0"/>
              <a:t>Порівняльні характеристики </a:t>
            </a:r>
            <a:r>
              <a:rPr lang="en-US" dirty="0" smtClean="0"/>
              <a:t>IRStats2</a:t>
            </a:r>
            <a:r>
              <a:rPr lang="uk-UA" dirty="0" smtClean="0"/>
              <a:t> та </a:t>
            </a:r>
            <a:r>
              <a:rPr lang="en-US" dirty="0" smtClean="0"/>
              <a:t>Google Analytics </a:t>
            </a:r>
            <a:endParaRPr lang="uk-UA" dirty="0" smtClean="0"/>
          </a:p>
          <a:p>
            <a:r>
              <a:rPr lang="uk-UA" dirty="0" smtClean="0"/>
              <a:t>Червоним кольором позначено переваги системи.</a:t>
            </a:r>
          </a:p>
          <a:p>
            <a:pPr marL="0" algn="l" rtl="0" eaLnBrk="1" fontAlgn="t" latinLnBrk="0" hangingPunct="1">
              <a:spcBef>
                <a:spcPts val="0"/>
              </a:spcBef>
              <a:spcAft>
                <a:spcPts val="0"/>
              </a:spcAft>
            </a:pPr>
            <a:r>
              <a:rPr lang="uk-UA" sz="1200" b="1" i="0" u="none" strike="noStrike" kern="1200" dirty="0" smtClean="0">
                <a:solidFill>
                  <a:srgbClr val="FFFFFF"/>
                </a:solidFill>
                <a:effectLst/>
                <a:latin typeface="Trebuchet MS" panose="020B0603020202020204" pitchFamily="34" charset="0"/>
              </a:rPr>
              <a:t>Вивчення даних, що мають розвинений набір показників і фільтрів</a:t>
            </a:r>
            <a:endParaRPr lang="uk-UA" sz="1100" b="0" i="0" u="none" strike="noStrike" dirty="0" smtClean="0">
              <a:effectLst/>
              <a:latin typeface="Arial" panose="020B0604020202020204" pitchFamily="34" charset="0"/>
            </a:endParaRPr>
          </a:p>
          <a:p>
            <a:pPr marL="0" algn="l" rtl="0" eaLnBrk="1" fontAlgn="t" latinLnBrk="0" hangingPunct="1">
              <a:spcBef>
                <a:spcPts val="0"/>
              </a:spcBef>
              <a:spcAft>
                <a:spcPts val="0"/>
              </a:spcAft>
            </a:pPr>
            <a:r>
              <a:rPr lang="ru-RU" sz="1200" b="1" i="0" u="none" strike="noStrike" kern="1200" dirty="0" err="1" smtClean="0">
                <a:solidFill>
                  <a:srgbClr val="000000"/>
                </a:solidFill>
                <a:effectLst/>
                <a:latin typeface="Trebuchet MS" panose="020B0603020202020204" pitchFamily="34" charset="0"/>
              </a:rPr>
              <a:t>Відстеження</a:t>
            </a:r>
            <a:r>
              <a:rPr lang="ru-RU" sz="1200" b="1" i="0" u="none" strike="noStrike" kern="1200" dirty="0" smtClean="0">
                <a:solidFill>
                  <a:srgbClr val="000000"/>
                </a:solidFill>
                <a:effectLst/>
                <a:latin typeface="Trebuchet MS" panose="020B0603020202020204" pitchFamily="34" charset="0"/>
              </a:rPr>
              <a:t> </a:t>
            </a:r>
            <a:r>
              <a:rPr lang="ru-RU" sz="1200" b="1" i="0" u="none" strike="noStrike" kern="1200" dirty="0" err="1" smtClean="0">
                <a:solidFill>
                  <a:srgbClr val="000000"/>
                </a:solidFill>
                <a:effectLst/>
                <a:latin typeface="Trebuchet MS" panose="020B0603020202020204" pitchFamily="34" charset="0"/>
              </a:rPr>
              <a:t>конкретної</a:t>
            </a:r>
            <a:r>
              <a:rPr lang="ru-RU" sz="1200" b="1" i="0" u="none" strike="noStrike" kern="1200" dirty="0" smtClean="0">
                <a:solidFill>
                  <a:srgbClr val="000000"/>
                </a:solidFill>
                <a:effectLst/>
                <a:latin typeface="Trebuchet MS" panose="020B0603020202020204" pitchFamily="34" charset="0"/>
              </a:rPr>
              <a:t> </a:t>
            </a:r>
            <a:r>
              <a:rPr lang="ru-RU" sz="1200" b="1" i="0" u="none" strike="noStrike" kern="1200" dirty="0" err="1" smtClean="0">
                <a:solidFill>
                  <a:srgbClr val="000000"/>
                </a:solidFill>
                <a:effectLst/>
                <a:latin typeface="Trebuchet MS" panose="020B0603020202020204" pitchFamily="34" charset="0"/>
              </a:rPr>
              <a:t>дії</a:t>
            </a:r>
            <a:r>
              <a:rPr lang="ru-RU" sz="1200" b="1" i="0" u="none" strike="noStrike" kern="1200" dirty="0" smtClean="0">
                <a:solidFill>
                  <a:srgbClr val="000000"/>
                </a:solidFill>
                <a:effectLst/>
                <a:latin typeface="Trebuchet MS" panose="020B0603020202020204" pitchFamily="34" charset="0"/>
              </a:rPr>
              <a:t> </a:t>
            </a:r>
            <a:r>
              <a:rPr lang="ru-RU" sz="1200" b="1" i="0" u="none" strike="noStrike" kern="1200" dirty="0" err="1" smtClean="0">
                <a:solidFill>
                  <a:srgbClr val="000000"/>
                </a:solidFill>
                <a:effectLst/>
                <a:latin typeface="Trebuchet MS" panose="020B0603020202020204" pitchFamily="34" charset="0"/>
              </a:rPr>
              <a:t>або</a:t>
            </a:r>
            <a:r>
              <a:rPr lang="ru-RU" sz="1200" b="1" i="0" u="none" strike="noStrike" kern="1200" dirty="0" smtClean="0">
                <a:solidFill>
                  <a:srgbClr val="000000"/>
                </a:solidFill>
                <a:effectLst/>
                <a:latin typeface="Trebuchet MS" panose="020B0603020202020204" pitchFamily="34" charset="0"/>
              </a:rPr>
              <a:t> </a:t>
            </a:r>
            <a:r>
              <a:rPr lang="ru-RU" sz="1200" b="1" i="0" u="none" strike="noStrike" kern="1200" dirty="0" err="1" smtClean="0">
                <a:solidFill>
                  <a:srgbClr val="000000"/>
                </a:solidFill>
                <a:effectLst/>
                <a:latin typeface="Trebuchet MS" panose="020B0603020202020204" pitchFamily="34" charset="0"/>
              </a:rPr>
              <a:t>події</a:t>
            </a:r>
            <a:endParaRPr lang="uk-UA" sz="1100" b="1" i="0" u="none" strike="noStrike" dirty="0" smtClean="0">
              <a:effectLst/>
              <a:latin typeface="Arial" panose="020B0604020202020204" pitchFamily="34" charset="0"/>
            </a:endParaRPr>
          </a:p>
          <a:p>
            <a:pPr marL="0" algn="l" rtl="0" eaLnBrk="1" fontAlgn="t" latinLnBrk="0" hangingPunct="1">
              <a:spcBef>
                <a:spcPts val="0"/>
              </a:spcBef>
              <a:spcAft>
                <a:spcPts val="0"/>
              </a:spcAft>
            </a:pPr>
            <a:r>
              <a:rPr lang="ru-RU" sz="1200" b="1" i="0" u="none" strike="noStrike" kern="1200" dirty="0" err="1" smtClean="0">
                <a:solidFill>
                  <a:srgbClr val="000000"/>
                </a:solidFill>
                <a:effectLst/>
                <a:latin typeface="Trebuchet MS" panose="020B0603020202020204" pitchFamily="34" charset="0"/>
              </a:rPr>
              <a:t>Створення</a:t>
            </a:r>
            <a:r>
              <a:rPr lang="ru-RU" sz="1200" b="1" i="0" u="none" strike="noStrike" kern="1200" dirty="0" smtClean="0">
                <a:solidFill>
                  <a:srgbClr val="000000"/>
                </a:solidFill>
                <a:effectLst/>
                <a:latin typeface="Trebuchet MS" panose="020B0603020202020204" pitchFamily="34" charset="0"/>
              </a:rPr>
              <a:t> </a:t>
            </a:r>
            <a:r>
              <a:rPr lang="ru-RU" sz="1200" b="1" i="0" u="none" strike="noStrike" kern="1200" dirty="0" err="1" smtClean="0">
                <a:solidFill>
                  <a:srgbClr val="000000"/>
                </a:solidFill>
                <a:effectLst/>
                <a:latin typeface="Trebuchet MS" panose="020B0603020202020204" pitchFamily="34" charset="0"/>
              </a:rPr>
              <a:t>швидких</a:t>
            </a:r>
            <a:r>
              <a:rPr lang="ru-RU" sz="1200" b="1" i="0" u="none" strike="noStrike" kern="1200" dirty="0" smtClean="0">
                <a:solidFill>
                  <a:srgbClr val="000000"/>
                </a:solidFill>
                <a:effectLst/>
                <a:latin typeface="Trebuchet MS" panose="020B0603020202020204" pitchFamily="34" charset="0"/>
              </a:rPr>
              <a:t>, і </a:t>
            </a:r>
            <a:r>
              <a:rPr lang="ru-RU" sz="1200" b="1" i="0" u="none" strike="noStrike" kern="1200" dirty="0" err="1" smtClean="0">
                <a:solidFill>
                  <a:srgbClr val="000000"/>
                </a:solidFill>
                <a:effectLst/>
                <a:latin typeface="Trebuchet MS" panose="020B0603020202020204" pitchFamily="34" charset="0"/>
              </a:rPr>
              <a:t>докладних</a:t>
            </a:r>
            <a:r>
              <a:rPr lang="ru-RU" sz="1200" b="1" i="0" u="none" strike="noStrike" kern="1200" dirty="0" smtClean="0">
                <a:solidFill>
                  <a:srgbClr val="000000"/>
                </a:solidFill>
                <a:effectLst/>
                <a:latin typeface="Trebuchet MS" panose="020B0603020202020204" pitchFamily="34" charset="0"/>
              </a:rPr>
              <a:t> </a:t>
            </a:r>
            <a:r>
              <a:rPr lang="ru-RU" sz="1200" b="1" i="0" u="none" strike="noStrike" kern="1200" dirty="0" err="1" smtClean="0">
                <a:solidFill>
                  <a:srgbClr val="000000"/>
                </a:solidFill>
                <a:effectLst/>
                <a:latin typeface="Trebuchet MS" panose="020B0603020202020204" pitchFamily="34" charset="0"/>
              </a:rPr>
              <a:t>звітів</a:t>
            </a:r>
            <a:r>
              <a:rPr lang="ru-RU" sz="1200" b="1" i="0" u="none" strike="noStrike" kern="1200" dirty="0" smtClean="0">
                <a:solidFill>
                  <a:srgbClr val="000000"/>
                </a:solidFill>
                <a:effectLst/>
                <a:latin typeface="Trebuchet MS" panose="020B0603020202020204" pitchFamily="34" charset="0"/>
              </a:rPr>
              <a:t> у </a:t>
            </a:r>
            <a:r>
              <a:rPr lang="ru-RU" sz="1200" b="1" i="0" u="none" strike="noStrike" kern="1200" dirty="0" err="1" smtClean="0">
                <a:solidFill>
                  <a:srgbClr val="000000"/>
                </a:solidFill>
                <a:effectLst/>
                <a:latin typeface="Trebuchet MS" panose="020B0603020202020204" pitchFamily="34" charset="0"/>
              </a:rPr>
              <a:t>форматі</a:t>
            </a:r>
            <a:r>
              <a:rPr lang="ru-RU" sz="1200" b="1" i="0" u="none" strike="noStrike" kern="1200" dirty="0" smtClean="0">
                <a:solidFill>
                  <a:srgbClr val="000000"/>
                </a:solidFill>
                <a:effectLst/>
                <a:latin typeface="Trebuchet MS" panose="020B0603020202020204" pitchFamily="34" charset="0"/>
              </a:rPr>
              <a:t> PDF</a:t>
            </a:r>
            <a:endParaRPr lang="uk-UA" sz="1100" b="1" i="0" u="none" strike="noStrike" dirty="0" smtClean="0">
              <a:effectLst/>
              <a:latin typeface="Arial" panose="020B0604020202020204" pitchFamily="34" charset="0"/>
            </a:endParaRPr>
          </a:p>
          <a:p>
            <a:pPr marL="0" algn="l" rtl="0" eaLnBrk="1" fontAlgn="t" latinLnBrk="0" hangingPunct="1">
              <a:spcBef>
                <a:spcPts val="0"/>
              </a:spcBef>
              <a:spcAft>
                <a:spcPts val="0"/>
              </a:spcAft>
            </a:pPr>
            <a:r>
              <a:rPr lang="ru-RU" sz="1200" b="1" i="0" u="none" strike="noStrike" kern="1200" dirty="0" err="1" smtClean="0">
                <a:solidFill>
                  <a:srgbClr val="000000"/>
                </a:solidFill>
                <a:effectLst/>
                <a:latin typeface="Trebuchet MS" panose="020B0603020202020204" pitchFamily="34" charset="0"/>
              </a:rPr>
              <a:t>Гнучка</a:t>
            </a:r>
            <a:r>
              <a:rPr lang="ru-RU" sz="1200" b="1" i="0" u="none" strike="noStrike" kern="1200" dirty="0" smtClean="0">
                <a:solidFill>
                  <a:srgbClr val="000000"/>
                </a:solidFill>
                <a:effectLst/>
                <a:latin typeface="Trebuchet MS" panose="020B0603020202020204" pitchFamily="34" charset="0"/>
              </a:rPr>
              <a:t> робота з </a:t>
            </a:r>
            <a:r>
              <a:rPr lang="ru-RU" sz="1200" b="1" i="0" u="none" strike="noStrike" kern="1200" dirty="0" err="1" smtClean="0">
                <a:solidFill>
                  <a:srgbClr val="5DCEAF"/>
                </a:solidFill>
                <a:effectLst/>
                <a:latin typeface="Trebuchet MS" panose="020B0603020202020204" pitchFamily="34" charset="0"/>
              </a:rPr>
              <a:t>регулярними</a:t>
            </a:r>
            <a:r>
              <a:rPr lang="ru-RU" sz="1200" b="1" i="0" u="none" strike="noStrike" kern="1200" dirty="0" smtClean="0">
                <a:solidFill>
                  <a:srgbClr val="5DCEAF"/>
                </a:solidFill>
                <a:effectLst/>
                <a:latin typeface="Trebuchet MS" panose="020B0603020202020204" pitchFamily="34" charset="0"/>
              </a:rPr>
              <a:t> </a:t>
            </a:r>
            <a:r>
              <a:rPr lang="ru-RU" sz="1200" b="1" i="0" u="none" strike="noStrike" kern="1200" dirty="0" err="1" smtClean="0">
                <a:solidFill>
                  <a:srgbClr val="5DCEAF"/>
                </a:solidFill>
                <a:effectLst/>
                <a:latin typeface="Trebuchet MS" panose="020B0603020202020204" pitchFamily="34" charset="0"/>
              </a:rPr>
              <a:t>виразами</a:t>
            </a:r>
            <a:endParaRPr lang="uk-UA" sz="1100" b="1" i="0" u="none" strike="noStrike" dirty="0" smtClean="0">
              <a:effectLst/>
              <a:latin typeface="Arial" panose="020B0604020202020204" pitchFamily="34" charset="0"/>
            </a:endParaRPr>
          </a:p>
          <a:p>
            <a:pPr marL="0" algn="l" rtl="0" eaLnBrk="1" fontAlgn="t" latinLnBrk="0" hangingPunct="1">
              <a:spcBef>
                <a:spcPts val="0"/>
              </a:spcBef>
              <a:spcAft>
                <a:spcPts val="0"/>
              </a:spcAft>
            </a:pPr>
            <a:r>
              <a:rPr lang="ru-RU" sz="1200" b="1" i="0" u="none" strike="noStrike" kern="1200" dirty="0" err="1" smtClean="0">
                <a:solidFill>
                  <a:srgbClr val="000000"/>
                </a:solidFill>
                <a:effectLst/>
                <a:latin typeface="Trebuchet MS" panose="020B0603020202020204" pitchFamily="34" charset="0"/>
              </a:rPr>
              <a:t>Потрібно</a:t>
            </a:r>
            <a:r>
              <a:rPr lang="ru-RU" sz="1200" b="1" i="0" u="none" strike="noStrike" kern="1200" dirty="0" smtClean="0">
                <a:solidFill>
                  <a:srgbClr val="000000"/>
                </a:solidFill>
                <a:effectLst/>
                <a:latin typeface="Trebuchet MS" panose="020B0603020202020204" pitchFamily="34" charset="0"/>
              </a:rPr>
              <a:t> </a:t>
            </a:r>
            <a:r>
              <a:rPr lang="ru-RU" sz="1200" b="1" i="0" u="none" strike="noStrike" kern="1200" dirty="0" err="1" smtClean="0">
                <a:solidFill>
                  <a:srgbClr val="000000"/>
                </a:solidFill>
                <a:effectLst/>
                <a:latin typeface="Trebuchet MS" panose="020B0603020202020204" pitchFamily="34" charset="0"/>
              </a:rPr>
              <a:t>певний</a:t>
            </a:r>
            <a:r>
              <a:rPr lang="ru-RU" sz="1200" b="1" i="0" u="none" strike="noStrike" kern="1200" dirty="0" smtClean="0">
                <a:solidFill>
                  <a:srgbClr val="000000"/>
                </a:solidFill>
                <a:effectLst/>
                <a:latin typeface="Trebuchet MS" panose="020B0603020202020204" pitchFamily="34" charset="0"/>
              </a:rPr>
              <a:t> </a:t>
            </a:r>
            <a:r>
              <a:rPr lang="ru-RU" sz="1200" b="1" i="0" u="none" strike="noStrike" kern="1200" dirty="0" err="1" smtClean="0">
                <a:solidFill>
                  <a:srgbClr val="000000"/>
                </a:solidFill>
                <a:effectLst/>
                <a:latin typeface="Trebuchet MS" panose="020B0603020202020204" pitchFamily="34" charset="0"/>
              </a:rPr>
              <a:t>досвід</a:t>
            </a:r>
            <a:r>
              <a:rPr lang="ru-RU" sz="1200" b="1" i="0" u="none" strike="noStrike" kern="1200" dirty="0" smtClean="0">
                <a:solidFill>
                  <a:srgbClr val="000000"/>
                </a:solidFill>
                <a:effectLst/>
                <a:latin typeface="Trebuchet MS" panose="020B0603020202020204" pitchFamily="34" charset="0"/>
              </a:rPr>
              <a:t> для </a:t>
            </a:r>
            <a:r>
              <a:rPr lang="ru-RU" sz="1200" b="1" i="0" u="none" strike="noStrike" kern="1200" dirty="0" err="1" smtClean="0">
                <a:solidFill>
                  <a:srgbClr val="000000"/>
                </a:solidFill>
                <a:effectLst/>
                <a:latin typeface="Trebuchet MS" panose="020B0603020202020204" pitchFamily="34" charset="0"/>
              </a:rPr>
              <a:t>всіх</a:t>
            </a:r>
            <a:r>
              <a:rPr lang="ru-RU" sz="1200" b="1" i="0" u="none" strike="noStrike" kern="1200" dirty="0" smtClean="0">
                <a:solidFill>
                  <a:srgbClr val="000000"/>
                </a:solidFill>
                <a:effectLst/>
                <a:latin typeface="Trebuchet MS" panose="020B0603020202020204" pitchFamily="34" charset="0"/>
              </a:rPr>
              <a:t> </a:t>
            </a:r>
            <a:r>
              <a:rPr lang="ru-RU" sz="1200" b="1" i="0" u="none" strike="noStrike" kern="1200" dirty="0" err="1" smtClean="0">
                <a:solidFill>
                  <a:srgbClr val="000000"/>
                </a:solidFill>
                <a:effectLst/>
                <a:latin typeface="Trebuchet MS" panose="020B0603020202020204" pitchFamily="34" charset="0"/>
              </a:rPr>
              <a:t>переваг</a:t>
            </a:r>
            <a:r>
              <a:rPr lang="ru-RU" sz="1200" b="1" i="0" u="none" strike="noStrike" kern="1200" dirty="0" smtClean="0">
                <a:solidFill>
                  <a:srgbClr val="F14124"/>
                </a:solidFill>
                <a:effectLst/>
                <a:latin typeface="Trebuchet MS" panose="020B0603020202020204" pitchFamily="34" charset="0"/>
              </a:rPr>
              <a:t> </a:t>
            </a:r>
            <a:r>
              <a:rPr lang="en-US" sz="1200" b="1" i="0" u="none" strike="noStrike" kern="1200" dirty="0" smtClean="0">
                <a:solidFill>
                  <a:srgbClr val="5DCEAF"/>
                </a:solidFill>
                <a:effectLst/>
                <a:latin typeface="Trebuchet MS" panose="020B0603020202020204" pitchFamily="34" charset="0"/>
              </a:rPr>
              <a:t>GA</a:t>
            </a:r>
            <a:r>
              <a:rPr lang="uk-UA" sz="1200" b="1" i="0" u="none" strike="noStrike" kern="1200" dirty="0" smtClean="0">
                <a:solidFill>
                  <a:srgbClr val="5DCEAF"/>
                </a:solidFill>
                <a:effectLst/>
                <a:latin typeface="Trebuchet MS" panose="020B0603020202020204" pitchFamily="34" charset="0"/>
              </a:rPr>
              <a:t> (аналітики)</a:t>
            </a:r>
            <a:endParaRPr lang="uk-UA" sz="1100" b="1" i="0" u="none" strike="noStrike" dirty="0" smtClean="0">
              <a:effectLst/>
              <a:latin typeface="Arial" panose="020B0604020202020204" pitchFamily="34" charset="0"/>
            </a:endParaRPr>
          </a:p>
          <a:p>
            <a:pPr marL="0" algn="l" rtl="0" eaLnBrk="1" fontAlgn="t" latinLnBrk="0" hangingPunct="1">
              <a:spcBef>
                <a:spcPts val="0"/>
              </a:spcBef>
              <a:spcAft>
                <a:spcPts val="0"/>
              </a:spcAft>
            </a:pPr>
            <a:r>
              <a:rPr lang="uk-UA" sz="1200" b="1" i="0" u="none" strike="noStrike" kern="1200" dirty="0" smtClean="0">
                <a:solidFill>
                  <a:srgbClr val="000000"/>
                </a:solidFill>
                <a:effectLst/>
                <a:latin typeface="Trebuchet MS" panose="020B0603020202020204" pitchFamily="34" charset="0"/>
              </a:rPr>
              <a:t>І</a:t>
            </a:r>
            <a:r>
              <a:rPr lang="ru-RU" sz="1200" b="1" i="0" u="none" strike="noStrike" kern="1200" dirty="0" err="1" smtClean="0">
                <a:solidFill>
                  <a:srgbClr val="000000"/>
                </a:solidFill>
                <a:effectLst/>
                <a:latin typeface="Trebuchet MS" panose="020B0603020202020204" pitchFamily="34" charset="0"/>
              </a:rPr>
              <a:t>нтеграція</a:t>
            </a:r>
            <a:r>
              <a:rPr lang="ru-RU" sz="1200" b="1" i="0" u="none" strike="noStrike" kern="1200" dirty="0" smtClean="0">
                <a:solidFill>
                  <a:srgbClr val="000000"/>
                </a:solidFill>
                <a:effectLst/>
                <a:latin typeface="Trebuchet MS" panose="020B0603020202020204" pitchFamily="34" charset="0"/>
              </a:rPr>
              <a:t> </a:t>
            </a:r>
            <a:r>
              <a:rPr lang="ru-RU" sz="1200" b="1" i="0" u="none" strike="noStrike" kern="1200" dirty="0" err="1" smtClean="0">
                <a:solidFill>
                  <a:srgbClr val="000000"/>
                </a:solidFill>
                <a:effectLst/>
                <a:latin typeface="Trebuchet MS" panose="020B0603020202020204" pitchFamily="34" charset="0"/>
              </a:rPr>
              <a:t>зі</a:t>
            </a:r>
            <a:r>
              <a:rPr lang="ru-RU" sz="1200" b="1" i="0" u="none" strike="noStrike" kern="1200" dirty="0" smtClean="0">
                <a:solidFill>
                  <a:srgbClr val="000000"/>
                </a:solidFill>
                <a:effectLst/>
                <a:latin typeface="Trebuchet MS" panose="020B0603020202020204" pitchFamily="34" charset="0"/>
              </a:rPr>
              <a:t> структурою </a:t>
            </a:r>
            <a:r>
              <a:rPr lang="ru-RU" sz="1200" b="1" i="0" u="none" strike="noStrike" kern="1200" dirty="0" err="1" smtClean="0">
                <a:solidFill>
                  <a:srgbClr val="000000"/>
                </a:solidFill>
                <a:effectLst/>
                <a:latin typeface="Trebuchet MS" panose="020B0603020202020204" pitchFamily="34" charset="0"/>
              </a:rPr>
              <a:t>сховища</a:t>
            </a:r>
            <a:endParaRPr lang="uk-UA" sz="1100" b="1" i="0" u="none" strike="noStrike" dirty="0" smtClean="0">
              <a:effectLst/>
              <a:latin typeface="Arial" panose="020B0604020202020204" pitchFamily="34" charset="0"/>
            </a:endParaRPr>
          </a:p>
          <a:p>
            <a:pPr marL="0" algn="l" rtl="0" eaLnBrk="1" fontAlgn="t" latinLnBrk="0" hangingPunct="1">
              <a:spcBef>
                <a:spcPts val="0"/>
              </a:spcBef>
              <a:spcAft>
                <a:spcPts val="0"/>
              </a:spcAft>
            </a:pPr>
            <a:r>
              <a:rPr lang="uk-UA" sz="1200" b="1" i="0" u="none" strike="noStrike" kern="1200" dirty="0" smtClean="0">
                <a:solidFill>
                  <a:srgbClr val="000000"/>
                </a:solidFill>
                <a:effectLst/>
                <a:latin typeface="Trebuchet MS" panose="020B0603020202020204" pitchFamily="34" charset="0"/>
              </a:rPr>
              <a:t>На аналітику можуть впливати налаштування браузера</a:t>
            </a:r>
            <a:endParaRPr lang="uk-UA" sz="1100" b="1" i="0" u="none" strike="noStrike" dirty="0" smtClean="0">
              <a:effectLst/>
              <a:latin typeface="Arial" panose="020B0604020202020204" pitchFamily="34" charset="0"/>
            </a:endParaRPr>
          </a:p>
          <a:p>
            <a:pPr marL="0" algn="l" rtl="0" eaLnBrk="1" fontAlgn="t" latinLnBrk="0" hangingPunct="1">
              <a:spcBef>
                <a:spcPts val="0"/>
              </a:spcBef>
              <a:spcAft>
                <a:spcPts val="0"/>
              </a:spcAft>
            </a:pPr>
            <a:r>
              <a:rPr lang="uk-UA" sz="1200" b="1" i="0" u="none" strike="noStrike" kern="1200" dirty="0" smtClean="0">
                <a:solidFill>
                  <a:srgbClr val="000000"/>
                </a:solidFill>
                <a:effectLst/>
                <a:latin typeface="Trebuchet MS" panose="020B0603020202020204" pitchFamily="34" charset="0"/>
              </a:rPr>
              <a:t>В основі лежить обробка </a:t>
            </a:r>
            <a:r>
              <a:rPr lang="uk-UA" sz="1200" b="1" i="0" u="none" strike="noStrike" kern="1200" dirty="0" err="1" smtClean="0">
                <a:solidFill>
                  <a:srgbClr val="000000"/>
                </a:solidFill>
                <a:effectLst/>
                <a:latin typeface="Trebuchet MS" panose="020B0603020202020204" pitchFamily="34" charset="0"/>
              </a:rPr>
              <a:t>куків</a:t>
            </a:r>
            <a:endParaRPr lang="uk-UA" sz="1100" b="1" i="0" u="none" strike="noStrike" dirty="0" smtClean="0">
              <a:effectLst/>
              <a:latin typeface="Arial" panose="020B0604020202020204" pitchFamily="34" charset="0"/>
            </a:endParaRPr>
          </a:p>
          <a:p>
            <a:pPr marL="0" algn="l" rtl="0" eaLnBrk="1" fontAlgn="t" latinLnBrk="0" hangingPunct="1">
              <a:spcBef>
                <a:spcPts val="0"/>
              </a:spcBef>
              <a:spcAft>
                <a:spcPts val="0"/>
              </a:spcAft>
            </a:pPr>
            <a:r>
              <a:rPr lang="uk-UA" sz="1200" b="1" i="0" u="none" strike="noStrike" kern="1200" dirty="0" smtClean="0">
                <a:solidFill>
                  <a:srgbClr val="000000"/>
                </a:solidFill>
                <a:effectLst/>
                <a:latin typeface="Trebuchet MS" panose="020B0603020202020204" pitchFamily="34" charset="0"/>
              </a:rPr>
              <a:t>Завантаження ресурсів</a:t>
            </a:r>
            <a:r>
              <a:rPr lang="uk-UA" sz="1200" b="1" i="0" u="none" strike="noStrike" kern="1200" baseline="0" dirty="0" smtClean="0">
                <a:solidFill>
                  <a:srgbClr val="000000"/>
                </a:solidFill>
                <a:effectLst/>
                <a:latin typeface="Trebuchet MS" panose="020B0603020202020204" pitchFamily="34" charset="0"/>
              </a:rPr>
              <a:t> </a:t>
            </a:r>
            <a:r>
              <a:rPr lang="uk-UA" sz="1200" b="1" i="0" u="none" strike="noStrike" kern="1200" dirty="0" smtClean="0">
                <a:solidFill>
                  <a:srgbClr val="000000"/>
                </a:solidFill>
                <a:effectLst/>
                <a:latin typeface="Trebuchet MS" panose="020B0603020202020204" pitchFamily="34" charset="0"/>
              </a:rPr>
              <a:t>відстежується тільки зсередини E</a:t>
            </a:r>
            <a:r>
              <a:rPr lang="en-US" sz="1200" b="1" i="0" u="none" strike="noStrike" kern="1200" dirty="0" smtClean="0">
                <a:solidFill>
                  <a:srgbClr val="000000"/>
                </a:solidFill>
                <a:effectLst/>
                <a:latin typeface="Trebuchet MS" panose="020B0603020202020204" pitchFamily="34" charset="0"/>
              </a:rPr>
              <a:t>p</a:t>
            </a:r>
            <a:r>
              <a:rPr lang="uk-UA" sz="1200" b="1" i="0" u="none" strike="noStrike" kern="1200" dirty="0" err="1" smtClean="0">
                <a:solidFill>
                  <a:srgbClr val="000000"/>
                </a:solidFill>
                <a:effectLst/>
                <a:latin typeface="Trebuchet MS" panose="020B0603020202020204" pitchFamily="34" charset="0"/>
              </a:rPr>
              <a:t>rints</a:t>
            </a:r>
            <a:endParaRPr lang="uk-UA" sz="1200" b="1" i="0" u="none" strike="noStrike" kern="1200" dirty="0" smtClean="0">
              <a:solidFill>
                <a:srgbClr val="000000"/>
              </a:solidFill>
              <a:effectLst/>
              <a:latin typeface="Trebuchet MS" panose="020B0603020202020204" pitchFamily="34" charset="0"/>
            </a:endParaRPr>
          </a:p>
          <a:p>
            <a:pPr marL="0" algn="l" rtl="0" eaLnBrk="1" fontAlgn="t" latinLnBrk="0" hangingPunct="1">
              <a:spcBef>
                <a:spcPts val="0"/>
              </a:spcBef>
              <a:spcAft>
                <a:spcPts val="0"/>
              </a:spcAft>
            </a:pPr>
            <a:endParaRPr lang="uk-UA" sz="1200" b="1" i="0" u="none" strike="noStrike" kern="1200" dirty="0" smtClean="0">
              <a:solidFill>
                <a:srgbClr val="000000"/>
              </a:solidFill>
              <a:effectLst/>
              <a:latin typeface="Trebuchet MS" panose="020B0603020202020204" pitchFamily="34" charset="0"/>
            </a:endParaRPr>
          </a:p>
          <a:p>
            <a:pPr marL="0" algn="l" rtl="0" eaLnBrk="1" fontAlgn="t" latinLnBrk="0" hangingPunct="1">
              <a:spcBef>
                <a:spcPts val="0"/>
              </a:spcBef>
              <a:spcAft>
                <a:spcPts val="0"/>
              </a:spcAft>
            </a:pPr>
            <a:r>
              <a:rPr lang="ru-RU" sz="1100" dirty="0" err="1" smtClean="0">
                <a:solidFill>
                  <a:schemeClr val="accent4"/>
                </a:solidFill>
              </a:rPr>
              <a:t>Регулярними</a:t>
            </a:r>
            <a:r>
              <a:rPr lang="ru-RU" sz="1100" dirty="0" smtClean="0">
                <a:solidFill>
                  <a:schemeClr val="accent4"/>
                </a:solidFill>
              </a:rPr>
              <a:t> </a:t>
            </a:r>
            <a:r>
              <a:rPr lang="ru-RU" sz="1100" dirty="0" err="1" smtClean="0">
                <a:solidFill>
                  <a:schemeClr val="accent4"/>
                </a:solidFill>
              </a:rPr>
              <a:t>виразами</a:t>
            </a:r>
            <a:r>
              <a:rPr lang="ru-RU" sz="1100" dirty="0" smtClean="0">
                <a:solidFill>
                  <a:schemeClr val="accent4"/>
                </a:solidFill>
              </a:rPr>
              <a:t> – </a:t>
            </a:r>
            <a:r>
              <a:rPr lang="ru-RU" sz="1100" dirty="0" err="1" smtClean="0">
                <a:solidFill>
                  <a:schemeClr val="accent4"/>
                </a:solidFill>
              </a:rPr>
              <a:t>мова</a:t>
            </a:r>
            <a:r>
              <a:rPr lang="ru-RU" sz="1100" dirty="0" smtClean="0">
                <a:solidFill>
                  <a:schemeClr val="accent4"/>
                </a:solidFill>
              </a:rPr>
              <a:t>, </a:t>
            </a:r>
            <a:r>
              <a:rPr lang="ru-RU" sz="1100" dirty="0" err="1" smtClean="0">
                <a:solidFill>
                  <a:schemeClr val="accent4"/>
                </a:solidFill>
              </a:rPr>
              <a:t>що</a:t>
            </a:r>
            <a:r>
              <a:rPr lang="ru-RU" sz="1100" dirty="0" smtClean="0">
                <a:solidFill>
                  <a:schemeClr val="accent4"/>
                </a:solidFill>
              </a:rPr>
              <a:t> </a:t>
            </a:r>
            <a:r>
              <a:rPr lang="ru-RU" sz="1100" dirty="0" err="1" smtClean="0">
                <a:solidFill>
                  <a:schemeClr val="accent4"/>
                </a:solidFill>
              </a:rPr>
              <a:t>дозволяє</a:t>
            </a:r>
            <a:r>
              <a:rPr lang="ru-RU" sz="1100" dirty="0" smtClean="0">
                <a:solidFill>
                  <a:schemeClr val="accent4"/>
                </a:solidFill>
              </a:rPr>
              <a:t> </a:t>
            </a:r>
            <a:r>
              <a:rPr lang="ru-RU" sz="1100" dirty="0" err="1" smtClean="0">
                <a:solidFill>
                  <a:schemeClr val="accent4"/>
                </a:solidFill>
              </a:rPr>
              <a:t>будувати</a:t>
            </a:r>
            <a:r>
              <a:rPr lang="ru-RU" sz="1100" baseline="0" dirty="0" smtClean="0">
                <a:solidFill>
                  <a:schemeClr val="accent4"/>
                </a:solidFill>
              </a:rPr>
              <a:t> </a:t>
            </a:r>
            <a:r>
              <a:rPr lang="ru-RU" sz="1100" baseline="0" dirty="0" err="1" smtClean="0">
                <a:solidFill>
                  <a:schemeClr val="accent4"/>
                </a:solidFill>
              </a:rPr>
              <a:t>шаблонні</a:t>
            </a:r>
            <a:r>
              <a:rPr lang="ru-RU" sz="1100" baseline="0" dirty="0" smtClean="0">
                <a:solidFill>
                  <a:schemeClr val="accent4"/>
                </a:solidFill>
              </a:rPr>
              <a:t> </a:t>
            </a:r>
            <a:r>
              <a:rPr lang="ru-RU" sz="1100" baseline="0" dirty="0" err="1" smtClean="0">
                <a:solidFill>
                  <a:schemeClr val="accent4"/>
                </a:solidFill>
              </a:rPr>
              <a:t>вирази</a:t>
            </a:r>
            <a:r>
              <a:rPr lang="ru-RU" sz="1100" baseline="0" dirty="0" smtClean="0">
                <a:solidFill>
                  <a:schemeClr val="accent4"/>
                </a:solidFill>
              </a:rPr>
              <a:t>. </a:t>
            </a:r>
            <a:r>
              <a:rPr lang="ru-RU" sz="1100" baseline="0" dirty="0" err="1" smtClean="0">
                <a:solidFill>
                  <a:schemeClr val="accent4"/>
                </a:solidFill>
              </a:rPr>
              <a:t>Наприклад</a:t>
            </a:r>
            <a:r>
              <a:rPr lang="ru-RU" sz="1100" baseline="0" dirty="0" smtClean="0">
                <a:solidFill>
                  <a:schemeClr val="accent4"/>
                </a:solidFill>
              </a:rPr>
              <a:t>, </a:t>
            </a:r>
            <a:r>
              <a:rPr lang="ru-RU" sz="1100" baseline="0" dirty="0" err="1" smtClean="0">
                <a:solidFill>
                  <a:schemeClr val="accent4"/>
                </a:solidFill>
              </a:rPr>
              <a:t>потрібно</a:t>
            </a:r>
            <a:r>
              <a:rPr lang="ru-RU" sz="1100" baseline="0" dirty="0" smtClean="0">
                <a:solidFill>
                  <a:schemeClr val="accent4"/>
                </a:solidFill>
              </a:rPr>
              <a:t> </a:t>
            </a:r>
            <a:r>
              <a:rPr lang="ru-RU" sz="1100" baseline="0" dirty="0" err="1" smtClean="0">
                <a:solidFill>
                  <a:schemeClr val="accent4"/>
                </a:solidFill>
              </a:rPr>
              <a:t>відфільтрувати</a:t>
            </a:r>
            <a:r>
              <a:rPr lang="ru-RU" sz="1100" baseline="0" dirty="0" smtClean="0">
                <a:solidFill>
                  <a:schemeClr val="accent4"/>
                </a:solidFill>
              </a:rPr>
              <a:t> </a:t>
            </a:r>
            <a:r>
              <a:rPr lang="ru-RU" sz="1100" baseline="0" dirty="0" err="1" smtClean="0">
                <a:solidFill>
                  <a:schemeClr val="accent4"/>
                </a:solidFill>
              </a:rPr>
              <a:t>прізвища</a:t>
            </a:r>
            <a:r>
              <a:rPr lang="ru-RU" sz="1100" baseline="0" dirty="0" smtClean="0">
                <a:solidFill>
                  <a:schemeClr val="accent4"/>
                </a:solidFill>
              </a:rPr>
              <a:t> </a:t>
            </a:r>
            <a:r>
              <a:rPr lang="ru-RU" sz="1100" baseline="0" dirty="0" err="1" smtClean="0">
                <a:solidFill>
                  <a:schemeClr val="accent4"/>
                </a:solidFill>
              </a:rPr>
              <a:t>авторів</a:t>
            </a:r>
            <a:r>
              <a:rPr lang="ru-RU" sz="1100" baseline="0" dirty="0" smtClean="0">
                <a:solidFill>
                  <a:schemeClr val="accent4"/>
                </a:solidFill>
              </a:rPr>
              <a:t>, </a:t>
            </a:r>
            <a:r>
              <a:rPr lang="ru-RU" sz="1100" baseline="0" dirty="0" err="1" smtClean="0">
                <a:solidFill>
                  <a:schemeClr val="accent4"/>
                </a:solidFill>
              </a:rPr>
              <a:t>довжина</a:t>
            </a:r>
            <a:r>
              <a:rPr lang="ru-RU" sz="1100" baseline="0" dirty="0" smtClean="0">
                <a:solidFill>
                  <a:schemeClr val="accent4"/>
                </a:solidFill>
              </a:rPr>
              <a:t> </a:t>
            </a:r>
            <a:r>
              <a:rPr lang="ru-RU" sz="1100" baseline="0" dirty="0" err="1" smtClean="0">
                <a:solidFill>
                  <a:schemeClr val="accent4"/>
                </a:solidFill>
              </a:rPr>
              <a:t>яких</a:t>
            </a:r>
            <a:r>
              <a:rPr lang="ru-RU" sz="1100" baseline="0" dirty="0" smtClean="0">
                <a:solidFill>
                  <a:schemeClr val="accent4"/>
                </a:solidFill>
              </a:rPr>
              <a:t> не </a:t>
            </a:r>
            <a:r>
              <a:rPr lang="ru-RU" sz="1100" baseline="0" dirty="0" err="1" smtClean="0">
                <a:solidFill>
                  <a:schemeClr val="accent4"/>
                </a:solidFill>
              </a:rPr>
              <a:t>більше</a:t>
            </a:r>
            <a:r>
              <a:rPr lang="ru-RU" sz="1100" baseline="0" dirty="0" smtClean="0">
                <a:solidFill>
                  <a:schemeClr val="accent4"/>
                </a:solidFill>
              </a:rPr>
              <a:t> 5  букв.</a:t>
            </a:r>
          </a:p>
          <a:p>
            <a:pPr marL="0" algn="l" rtl="0" eaLnBrk="1" fontAlgn="t" latinLnBrk="0" hangingPunct="1">
              <a:spcBef>
                <a:spcPts val="0"/>
              </a:spcBef>
              <a:spcAft>
                <a:spcPts val="0"/>
              </a:spcAft>
            </a:pPr>
            <a:r>
              <a:rPr lang="uk-UA" sz="1100" dirty="0" smtClean="0"/>
              <a:t>Кук – файл, в який зберігається  </a:t>
            </a:r>
            <a:r>
              <a:rPr lang="uk-UA" sz="1100" dirty="0" err="1" smtClean="0"/>
              <a:t>індифікаторна</a:t>
            </a:r>
            <a:r>
              <a:rPr lang="uk-UA" sz="1100" dirty="0" smtClean="0"/>
              <a:t> інформація користувача.</a:t>
            </a:r>
          </a:p>
          <a:p>
            <a:pPr marL="0" marR="0" indent="0" algn="l" defTabSz="914400" rtl="0" eaLnBrk="1" fontAlgn="t" latinLnBrk="0" hangingPunct="1">
              <a:lnSpc>
                <a:spcPct val="100000"/>
              </a:lnSpc>
              <a:spcBef>
                <a:spcPts val="0"/>
              </a:spcBef>
              <a:spcAft>
                <a:spcPts val="0"/>
              </a:spcAft>
              <a:buClrTx/>
              <a:buSzTx/>
              <a:buFontTx/>
              <a:buNone/>
              <a:tabLst/>
              <a:defRPr/>
            </a:pPr>
            <a:r>
              <a:rPr lang="uk-UA" sz="1100" dirty="0" smtClean="0"/>
              <a:t>Завантаження ресурсів</a:t>
            </a:r>
            <a:r>
              <a:rPr lang="uk-UA" sz="1100" baseline="0" dirty="0" smtClean="0"/>
              <a:t> </a:t>
            </a:r>
            <a:r>
              <a:rPr lang="uk-UA" sz="1100" dirty="0" smtClean="0"/>
              <a:t>відстежується тільки зсередини E</a:t>
            </a:r>
            <a:r>
              <a:rPr lang="en-US" sz="1100" dirty="0" smtClean="0"/>
              <a:t>p</a:t>
            </a:r>
            <a:r>
              <a:rPr lang="uk-UA" sz="1100" dirty="0" err="1" smtClean="0"/>
              <a:t>rints</a:t>
            </a:r>
            <a:r>
              <a:rPr lang="uk-UA" sz="1100" dirty="0" smtClean="0"/>
              <a:t> – для</a:t>
            </a:r>
            <a:r>
              <a:rPr lang="uk-UA" sz="1100" baseline="0" dirty="0" smtClean="0"/>
              <a:t> того, щоб працювати з депозитами потрібно спочатку зайти на сайт і працювати з сайту ЕБ.</a:t>
            </a:r>
            <a:endParaRPr lang="uk-UA" sz="1100" dirty="0" smtClean="0"/>
          </a:p>
          <a:p>
            <a:pPr marL="0" algn="l" rtl="0" eaLnBrk="1" fontAlgn="t" latinLnBrk="0" hangingPunct="1">
              <a:spcBef>
                <a:spcPts val="0"/>
              </a:spcBef>
              <a:spcAft>
                <a:spcPts val="0"/>
              </a:spcAft>
            </a:pPr>
            <a:endParaRPr lang="uk-UA" sz="1100" b="1" i="0" u="none" strike="noStrike" dirty="0" smtClean="0">
              <a:effectLst/>
              <a:latin typeface="Arial" panose="020B0604020202020204" pitchFamily="34" charset="0"/>
            </a:endParaRPr>
          </a:p>
          <a:p>
            <a:endParaRPr lang="uk-UA" b="1" dirty="0"/>
          </a:p>
        </p:txBody>
      </p:sp>
      <p:sp>
        <p:nvSpPr>
          <p:cNvPr id="4" name="Номер слайда 3"/>
          <p:cNvSpPr>
            <a:spLocks noGrp="1"/>
          </p:cNvSpPr>
          <p:nvPr>
            <p:ph type="sldNum" sz="quarter" idx="10"/>
          </p:nvPr>
        </p:nvSpPr>
        <p:spPr/>
        <p:txBody>
          <a:bodyPr/>
          <a:lstStyle/>
          <a:p>
            <a:fld id="{38610F6D-9410-40A2-AEF7-EF796E894318}" type="slidenum">
              <a:rPr lang="uk-UA" smtClean="0"/>
              <a:t>6</a:t>
            </a:fld>
            <a:endParaRPr lang="uk-UA"/>
          </a:p>
        </p:txBody>
      </p:sp>
    </p:spTree>
    <p:extLst>
      <p:ext uri="{BB962C8B-B14F-4D97-AF65-F5344CB8AC3E}">
        <p14:creationId xmlns:p14="http://schemas.microsoft.com/office/powerpoint/2010/main" val="3596033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smtClean="0"/>
              <a:t>Порівняння аналітики</a:t>
            </a:r>
          </a:p>
          <a:p>
            <a:r>
              <a:rPr lang="uk-UA" dirty="0" smtClean="0"/>
              <a:t>1. За період 03.2015-04.2015 кількість завантажених документів:</a:t>
            </a:r>
          </a:p>
          <a:p>
            <a:r>
              <a:rPr lang="uk-UA" dirty="0" smtClean="0"/>
              <a:t>- </a:t>
            </a:r>
            <a:r>
              <a:rPr lang="en-US" dirty="0" smtClean="0"/>
              <a:t>GA -275</a:t>
            </a:r>
          </a:p>
          <a:p>
            <a:r>
              <a:rPr lang="uk-UA" dirty="0" smtClean="0"/>
              <a:t>- </a:t>
            </a:r>
            <a:r>
              <a:rPr lang="en-US" dirty="0" err="1" smtClean="0"/>
              <a:t>IrStats</a:t>
            </a:r>
            <a:r>
              <a:rPr lang="en-US" dirty="0" smtClean="0"/>
              <a:t> – 28 618</a:t>
            </a:r>
          </a:p>
          <a:p>
            <a:endParaRPr lang="en-US" dirty="0" smtClean="0"/>
          </a:p>
          <a:p>
            <a:r>
              <a:rPr lang="uk-UA" dirty="0" smtClean="0"/>
              <a:t>2. </a:t>
            </a:r>
            <a:r>
              <a:rPr lang="en-US" dirty="0" smtClean="0"/>
              <a:t>GA </a:t>
            </a:r>
            <a:r>
              <a:rPr lang="uk-UA" dirty="0" smtClean="0"/>
              <a:t>враховує тільки завантаження, які відбулись шляхом кліку по файлу на сайті </a:t>
            </a:r>
          </a:p>
          <a:p>
            <a:r>
              <a:rPr lang="uk-UA" dirty="0" smtClean="0"/>
              <a:t>3.</a:t>
            </a:r>
            <a:r>
              <a:rPr lang="uk-UA" baseline="0" dirty="0" smtClean="0"/>
              <a:t> </a:t>
            </a:r>
            <a:r>
              <a:rPr lang="en-US" dirty="0" err="1" smtClean="0"/>
              <a:t>IrStats</a:t>
            </a:r>
            <a:r>
              <a:rPr lang="en-US" dirty="0" smtClean="0"/>
              <a:t> </a:t>
            </a:r>
            <a:r>
              <a:rPr lang="uk-UA" dirty="0" smtClean="0"/>
              <a:t>відслідковує всі завантаження на рівні сервера </a:t>
            </a:r>
          </a:p>
          <a:p>
            <a:endParaRPr lang="uk-UA" dirty="0"/>
          </a:p>
        </p:txBody>
      </p:sp>
      <p:sp>
        <p:nvSpPr>
          <p:cNvPr id="4" name="Номер слайда 3"/>
          <p:cNvSpPr>
            <a:spLocks noGrp="1"/>
          </p:cNvSpPr>
          <p:nvPr>
            <p:ph type="sldNum" sz="quarter" idx="10"/>
          </p:nvPr>
        </p:nvSpPr>
        <p:spPr/>
        <p:txBody>
          <a:bodyPr/>
          <a:lstStyle/>
          <a:p>
            <a:fld id="{38610F6D-9410-40A2-AEF7-EF796E894318}" type="slidenum">
              <a:rPr lang="uk-UA" smtClean="0"/>
              <a:t>7</a:t>
            </a:fld>
            <a:endParaRPr lang="uk-UA"/>
          </a:p>
        </p:txBody>
      </p:sp>
    </p:spTree>
    <p:extLst>
      <p:ext uri="{BB962C8B-B14F-4D97-AF65-F5344CB8AC3E}">
        <p14:creationId xmlns:p14="http://schemas.microsoft.com/office/powerpoint/2010/main" val="1452536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smtClean="0"/>
              <a:t>Налаштування звітів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t>IRStat</a:t>
            </a:r>
            <a:r>
              <a:rPr lang="en-US" sz="1200" dirty="0" smtClean="0"/>
              <a:t> </a:t>
            </a:r>
            <a:r>
              <a:rPr lang="uk-UA" sz="1200" dirty="0" smtClean="0"/>
              <a:t>дозволяє </a:t>
            </a:r>
            <a:r>
              <a:rPr lang="uk-UA" sz="1200" dirty="0" err="1" smtClean="0"/>
              <a:t>гнучно</a:t>
            </a:r>
            <a:r>
              <a:rPr lang="uk-UA" sz="1200" dirty="0" smtClean="0"/>
              <a:t> налаштовувати звіти. В  якості параметрів можуть виступати будь-які набори даних, які використовуються при описанні ресурсів з довільним групуванням.</a:t>
            </a:r>
          </a:p>
          <a:p>
            <a:pPr marL="0" marR="0" indent="0" algn="l" defTabSz="914400" rtl="0" eaLnBrk="1" fontAlgn="auto" latinLnBrk="0" hangingPunct="1">
              <a:lnSpc>
                <a:spcPct val="100000"/>
              </a:lnSpc>
              <a:spcBef>
                <a:spcPts val="0"/>
              </a:spcBef>
              <a:spcAft>
                <a:spcPts val="0"/>
              </a:spcAft>
              <a:buClrTx/>
              <a:buSzTx/>
              <a:buFontTx/>
              <a:buNone/>
              <a:tabLst/>
              <a:defRPr/>
            </a:pPr>
            <a:endParaRPr lang="uk-UA" sz="1200" dirty="0" smtClean="0"/>
          </a:p>
          <a:p>
            <a:endParaRPr lang="uk-UA" dirty="0"/>
          </a:p>
        </p:txBody>
      </p:sp>
      <p:sp>
        <p:nvSpPr>
          <p:cNvPr id="4" name="Номер слайда 3"/>
          <p:cNvSpPr>
            <a:spLocks noGrp="1"/>
          </p:cNvSpPr>
          <p:nvPr>
            <p:ph type="sldNum" sz="quarter" idx="10"/>
          </p:nvPr>
        </p:nvSpPr>
        <p:spPr/>
        <p:txBody>
          <a:bodyPr/>
          <a:lstStyle/>
          <a:p>
            <a:fld id="{38610F6D-9410-40A2-AEF7-EF796E894318}" type="slidenum">
              <a:rPr lang="uk-UA" smtClean="0"/>
              <a:t>8</a:t>
            </a:fld>
            <a:endParaRPr lang="uk-UA"/>
          </a:p>
        </p:txBody>
      </p:sp>
    </p:spTree>
    <p:extLst>
      <p:ext uri="{BB962C8B-B14F-4D97-AF65-F5344CB8AC3E}">
        <p14:creationId xmlns:p14="http://schemas.microsoft.com/office/powerpoint/2010/main" val="2696869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Статистика </a:t>
            </a:r>
            <a:r>
              <a:rPr lang="ru-RU" dirty="0" err="1" smtClean="0"/>
              <a:t>електронної</a:t>
            </a:r>
            <a:r>
              <a:rPr lang="ru-RU" dirty="0" smtClean="0"/>
              <a:t> </a:t>
            </a:r>
            <a:r>
              <a:rPr lang="ru-RU" dirty="0" err="1" smtClean="0"/>
              <a:t>бібліотеки</a:t>
            </a:r>
            <a:r>
              <a:rPr lang="ru-RU" dirty="0" smtClean="0"/>
              <a:t> НАПН </a:t>
            </a:r>
            <a:r>
              <a:rPr lang="ru-RU" dirty="0" err="1" smtClean="0"/>
              <a:t>України</a:t>
            </a:r>
            <a:r>
              <a:rPr lang="ru-RU" dirty="0" smtClean="0"/>
              <a:t> на </a:t>
            </a:r>
            <a:r>
              <a:rPr lang="ru-RU" dirty="0" err="1" smtClean="0"/>
              <a:t>базі</a:t>
            </a:r>
            <a:r>
              <a:rPr lang="ru-RU" dirty="0" smtClean="0"/>
              <a:t> IRStats2</a:t>
            </a:r>
            <a:br>
              <a:rPr lang="ru-RU" dirty="0" smtClean="0"/>
            </a:br>
            <a:r>
              <a:rPr lang="uk-UA" dirty="0" smtClean="0"/>
              <a:t>На головній сторінці електронної бібліотеки НАПН України розташовані сервіси, які доступні незареєстрованому користувачу: Останні внесення, Пошук у сховищі, Перегляд сховища, Про це сховище, Правила сховища, Статистика ЕБ.</a:t>
            </a:r>
            <a:endParaRPr lang="uk-UA" dirty="0"/>
          </a:p>
        </p:txBody>
      </p:sp>
      <p:sp>
        <p:nvSpPr>
          <p:cNvPr id="4" name="Номер слайда 3"/>
          <p:cNvSpPr>
            <a:spLocks noGrp="1"/>
          </p:cNvSpPr>
          <p:nvPr>
            <p:ph type="sldNum" sz="quarter" idx="10"/>
          </p:nvPr>
        </p:nvSpPr>
        <p:spPr/>
        <p:txBody>
          <a:bodyPr/>
          <a:lstStyle/>
          <a:p>
            <a:fld id="{38610F6D-9410-40A2-AEF7-EF796E894318}" type="slidenum">
              <a:rPr lang="uk-UA" smtClean="0"/>
              <a:t>9</a:t>
            </a:fld>
            <a:endParaRPr lang="uk-UA"/>
          </a:p>
        </p:txBody>
      </p:sp>
    </p:spTree>
    <p:extLst>
      <p:ext uri="{BB962C8B-B14F-4D97-AF65-F5344CB8AC3E}">
        <p14:creationId xmlns:p14="http://schemas.microsoft.com/office/powerpoint/2010/main" val="2132805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2231FBA5-EF88-49E5-A8DC-9C44D5A7C173}" type="datetimeFigureOut">
              <a:rPr lang="uk-UA" smtClean="0"/>
              <a:t>10.04.2015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B7CAB51-8AE1-4E2A-A9C1-6A176C6AFE83}" type="slidenum">
              <a:rPr lang="uk-UA" smtClean="0"/>
              <a:t>‹#›</a:t>
            </a:fld>
            <a:endParaRPr lang="uk-UA"/>
          </a:p>
        </p:txBody>
      </p:sp>
    </p:spTree>
    <p:extLst>
      <p:ext uri="{BB962C8B-B14F-4D97-AF65-F5344CB8AC3E}">
        <p14:creationId xmlns:p14="http://schemas.microsoft.com/office/powerpoint/2010/main" val="4151440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231FBA5-EF88-49E5-A8DC-9C44D5A7C173}" type="datetimeFigureOut">
              <a:rPr lang="uk-UA" smtClean="0"/>
              <a:t>10.04.2015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B7CAB51-8AE1-4E2A-A9C1-6A176C6AFE83}" type="slidenum">
              <a:rPr lang="uk-UA" smtClean="0"/>
              <a:t>‹#›</a:t>
            </a:fld>
            <a:endParaRPr lang="uk-UA"/>
          </a:p>
        </p:txBody>
      </p:sp>
    </p:spTree>
    <p:extLst>
      <p:ext uri="{BB962C8B-B14F-4D97-AF65-F5344CB8AC3E}">
        <p14:creationId xmlns:p14="http://schemas.microsoft.com/office/powerpoint/2010/main" val="25184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231FBA5-EF88-49E5-A8DC-9C44D5A7C173}" type="datetimeFigureOut">
              <a:rPr lang="uk-UA" smtClean="0"/>
              <a:t>10.04.2015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B7CAB51-8AE1-4E2A-A9C1-6A176C6AFE83}" type="slidenum">
              <a:rPr lang="uk-UA" smtClean="0"/>
              <a:t>‹#›</a:t>
            </a:fld>
            <a:endParaRPr lang="uk-UA"/>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349669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231FBA5-EF88-49E5-A8DC-9C44D5A7C173}" type="datetimeFigureOut">
              <a:rPr lang="uk-UA" smtClean="0"/>
              <a:t>10.04.2015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B7CAB51-8AE1-4E2A-A9C1-6A176C6AFE83}" type="slidenum">
              <a:rPr lang="uk-UA" smtClean="0"/>
              <a:t>‹#›</a:t>
            </a:fld>
            <a:endParaRPr lang="uk-UA"/>
          </a:p>
        </p:txBody>
      </p:sp>
    </p:spTree>
    <p:extLst>
      <p:ext uri="{BB962C8B-B14F-4D97-AF65-F5344CB8AC3E}">
        <p14:creationId xmlns:p14="http://schemas.microsoft.com/office/powerpoint/2010/main" val="409811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231FBA5-EF88-49E5-A8DC-9C44D5A7C173}" type="datetimeFigureOut">
              <a:rPr lang="uk-UA" smtClean="0"/>
              <a:t>10.04.2015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B7CAB51-8AE1-4E2A-A9C1-6A176C6AFE83}" type="slidenum">
              <a:rPr lang="uk-UA" smtClean="0"/>
              <a:t>‹#›</a:t>
            </a:fld>
            <a:endParaRPr lang="uk-U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76488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231FBA5-EF88-49E5-A8DC-9C44D5A7C173}" type="datetimeFigureOut">
              <a:rPr lang="uk-UA" smtClean="0"/>
              <a:t>10.04.2015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B7CAB51-8AE1-4E2A-A9C1-6A176C6AFE83}" type="slidenum">
              <a:rPr lang="uk-UA" smtClean="0"/>
              <a:t>‹#›</a:t>
            </a:fld>
            <a:endParaRPr lang="uk-UA"/>
          </a:p>
        </p:txBody>
      </p:sp>
    </p:spTree>
    <p:extLst>
      <p:ext uri="{BB962C8B-B14F-4D97-AF65-F5344CB8AC3E}">
        <p14:creationId xmlns:p14="http://schemas.microsoft.com/office/powerpoint/2010/main" val="12533118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231FBA5-EF88-49E5-A8DC-9C44D5A7C173}" type="datetimeFigureOut">
              <a:rPr lang="uk-UA" smtClean="0"/>
              <a:t>10.04.2015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B7CAB51-8AE1-4E2A-A9C1-6A176C6AFE83}" type="slidenum">
              <a:rPr lang="uk-UA" smtClean="0"/>
              <a:t>‹#›</a:t>
            </a:fld>
            <a:endParaRPr lang="uk-UA"/>
          </a:p>
        </p:txBody>
      </p:sp>
    </p:spTree>
    <p:extLst>
      <p:ext uri="{BB962C8B-B14F-4D97-AF65-F5344CB8AC3E}">
        <p14:creationId xmlns:p14="http://schemas.microsoft.com/office/powerpoint/2010/main" val="2301304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231FBA5-EF88-49E5-A8DC-9C44D5A7C173}" type="datetimeFigureOut">
              <a:rPr lang="uk-UA" smtClean="0"/>
              <a:t>10.04.2015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B7CAB51-8AE1-4E2A-A9C1-6A176C6AFE83}" type="slidenum">
              <a:rPr lang="uk-UA" smtClean="0"/>
              <a:t>‹#›</a:t>
            </a:fld>
            <a:endParaRPr lang="uk-UA"/>
          </a:p>
        </p:txBody>
      </p:sp>
    </p:spTree>
    <p:extLst>
      <p:ext uri="{BB962C8B-B14F-4D97-AF65-F5344CB8AC3E}">
        <p14:creationId xmlns:p14="http://schemas.microsoft.com/office/powerpoint/2010/main" val="1708017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231FBA5-EF88-49E5-A8DC-9C44D5A7C173}" type="datetimeFigureOut">
              <a:rPr lang="uk-UA" smtClean="0"/>
              <a:t>10.04.2015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B7CAB51-8AE1-4E2A-A9C1-6A176C6AFE83}" type="slidenum">
              <a:rPr lang="uk-UA" smtClean="0"/>
              <a:t>‹#›</a:t>
            </a:fld>
            <a:endParaRPr lang="uk-UA"/>
          </a:p>
        </p:txBody>
      </p:sp>
    </p:spTree>
    <p:extLst>
      <p:ext uri="{BB962C8B-B14F-4D97-AF65-F5344CB8AC3E}">
        <p14:creationId xmlns:p14="http://schemas.microsoft.com/office/powerpoint/2010/main" val="1259740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231FBA5-EF88-49E5-A8DC-9C44D5A7C173}" type="datetimeFigureOut">
              <a:rPr lang="uk-UA" smtClean="0"/>
              <a:t>10.04.2015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B7CAB51-8AE1-4E2A-A9C1-6A176C6AFE83}" type="slidenum">
              <a:rPr lang="uk-UA" smtClean="0"/>
              <a:t>‹#›</a:t>
            </a:fld>
            <a:endParaRPr lang="uk-UA"/>
          </a:p>
        </p:txBody>
      </p:sp>
    </p:spTree>
    <p:extLst>
      <p:ext uri="{BB962C8B-B14F-4D97-AF65-F5344CB8AC3E}">
        <p14:creationId xmlns:p14="http://schemas.microsoft.com/office/powerpoint/2010/main" val="3350251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2231FBA5-EF88-49E5-A8DC-9C44D5A7C173}" type="datetimeFigureOut">
              <a:rPr lang="uk-UA" smtClean="0"/>
              <a:t>10.04.2015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B7CAB51-8AE1-4E2A-A9C1-6A176C6AFE83}" type="slidenum">
              <a:rPr lang="uk-UA" smtClean="0"/>
              <a:t>‹#›</a:t>
            </a:fld>
            <a:endParaRPr lang="uk-UA"/>
          </a:p>
        </p:txBody>
      </p:sp>
    </p:spTree>
    <p:extLst>
      <p:ext uri="{BB962C8B-B14F-4D97-AF65-F5344CB8AC3E}">
        <p14:creationId xmlns:p14="http://schemas.microsoft.com/office/powerpoint/2010/main" val="1845391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2231FBA5-EF88-49E5-A8DC-9C44D5A7C173}" type="datetimeFigureOut">
              <a:rPr lang="uk-UA" smtClean="0"/>
              <a:t>10.04.2015</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FB7CAB51-8AE1-4E2A-A9C1-6A176C6AFE83}" type="slidenum">
              <a:rPr lang="uk-UA" smtClean="0"/>
              <a:t>‹#›</a:t>
            </a:fld>
            <a:endParaRPr lang="uk-UA"/>
          </a:p>
        </p:txBody>
      </p:sp>
    </p:spTree>
    <p:extLst>
      <p:ext uri="{BB962C8B-B14F-4D97-AF65-F5344CB8AC3E}">
        <p14:creationId xmlns:p14="http://schemas.microsoft.com/office/powerpoint/2010/main" val="1350512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2231FBA5-EF88-49E5-A8DC-9C44D5A7C173}" type="datetimeFigureOut">
              <a:rPr lang="uk-UA" smtClean="0"/>
              <a:t>10.04.2015</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FB7CAB51-8AE1-4E2A-A9C1-6A176C6AFE83}" type="slidenum">
              <a:rPr lang="uk-UA" smtClean="0"/>
              <a:t>‹#›</a:t>
            </a:fld>
            <a:endParaRPr lang="uk-UA"/>
          </a:p>
        </p:txBody>
      </p:sp>
    </p:spTree>
    <p:extLst>
      <p:ext uri="{BB962C8B-B14F-4D97-AF65-F5344CB8AC3E}">
        <p14:creationId xmlns:p14="http://schemas.microsoft.com/office/powerpoint/2010/main" val="3076323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31FBA5-EF88-49E5-A8DC-9C44D5A7C173}" type="datetimeFigureOut">
              <a:rPr lang="uk-UA" smtClean="0"/>
              <a:t>10.04.2015</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FB7CAB51-8AE1-4E2A-A9C1-6A176C6AFE83}" type="slidenum">
              <a:rPr lang="uk-UA" smtClean="0"/>
              <a:t>‹#›</a:t>
            </a:fld>
            <a:endParaRPr lang="uk-UA"/>
          </a:p>
        </p:txBody>
      </p:sp>
    </p:spTree>
    <p:extLst>
      <p:ext uri="{BB962C8B-B14F-4D97-AF65-F5344CB8AC3E}">
        <p14:creationId xmlns:p14="http://schemas.microsoft.com/office/powerpoint/2010/main" val="2744320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2231FBA5-EF88-49E5-A8DC-9C44D5A7C173}" type="datetimeFigureOut">
              <a:rPr lang="uk-UA" smtClean="0"/>
              <a:t>10.04.2015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B7CAB51-8AE1-4E2A-A9C1-6A176C6AFE83}" type="slidenum">
              <a:rPr lang="uk-UA" smtClean="0"/>
              <a:t>‹#›</a:t>
            </a:fld>
            <a:endParaRPr lang="uk-UA"/>
          </a:p>
        </p:txBody>
      </p:sp>
    </p:spTree>
    <p:extLst>
      <p:ext uri="{BB962C8B-B14F-4D97-AF65-F5344CB8AC3E}">
        <p14:creationId xmlns:p14="http://schemas.microsoft.com/office/powerpoint/2010/main" val="3250505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231FBA5-EF88-49E5-A8DC-9C44D5A7C173}" type="datetimeFigureOut">
              <a:rPr lang="uk-UA" smtClean="0"/>
              <a:t>10.04.2015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B7CAB51-8AE1-4E2A-A9C1-6A176C6AFE83}" type="slidenum">
              <a:rPr lang="uk-UA" smtClean="0"/>
              <a:t>‹#›</a:t>
            </a:fld>
            <a:endParaRPr lang="uk-UA"/>
          </a:p>
        </p:txBody>
      </p:sp>
    </p:spTree>
    <p:extLst>
      <p:ext uri="{BB962C8B-B14F-4D97-AF65-F5344CB8AC3E}">
        <p14:creationId xmlns:p14="http://schemas.microsoft.com/office/powerpoint/2010/main" val="2092877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231FBA5-EF88-49E5-A8DC-9C44D5A7C173}" type="datetimeFigureOut">
              <a:rPr lang="uk-UA" smtClean="0"/>
              <a:t>10.04.2015</a:t>
            </a:fld>
            <a:endParaRPr lang="uk-UA"/>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B7CAB51-8AE1-4E2A-A9C1-6A176C6AFE83}" type="slidenum">
              <a:rPr lang="uk-UA" smtClean="0"/>
              <a:t>‹#›</a:t>
            </a:fld>
            <a:endParaRPr lang="uk-UA"/>
          </a:p>
        </p:txBody>
      </p:sp>
    </p:spTree>
    <p:extLst>
      <p:ext uri="{BB962C8B-B14F-4D97-AF65-F5344CB8AC3E}">
        <p14:creationId xmlns:p14="http://schemas.microsoft.com/office/powerpoint/2010/main" val="2909792683"/>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omments" Target="../comments/comment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omments" Target="../comments/comment5.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omments" Target="../comments/comment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omments" Target="../comments/commen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omments" Target="../comments/comment8.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omments" Target="../comments/comment9.xml"/></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10.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omments" Target="../comments/commen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omments" Target="../comments/commen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omments" Target="../comments/commen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comments" Target="../comments/commen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omments" Target="../comments/commen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comments" Target="../comments/comment16.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comments" Target="../comments/comment17.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comments" Target="../comments/commen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comments" Target="../comments/comment19.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comments" Target="../comments/comment20.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smtClean="0"/>
              <a:t>Статистика </a:t>
            </a:r>
            <a:r>
              <a:rPr lang="ru-RU" dirty="0" err="1" smtClean="0"/>
              <a:t>мережі</a:t>
            </a:r>
            <a:r>
              <a:rPr lang="ru-RU" dirty="0" smtClean="0"/>
              <a:t> </a:t>
            </a:r>
            <a:r>
              <a:rPr lang="ru-RU" dirty="0" err="1" smtClean="0"/>
              <a:t>електронних</a:t>
            </a:r>
            <a:r>
              <a:rPr lang="ru-RU" dirty="0" smtClean="0"/>
              <a:t> </a:t>
            </a:r>
            <a:r>
              <a:rPr lang="ru-RU" dirty="0" err="1" smtClean="0"/>
              <a:t>бібліотек</a:t>
            </a:r>
            <a:r>
              <a:rPr lang="ru-RU" dirty="0" smtClean="0"/>
              <a:t> </a:t>
            </a:r>
            <a:r>
              <a:rPr lang="ru-RU" dirty="0" err="1" smtClean="0"/>
              <a:t>установ</a:t>
            </a:r>
            <a:r>
              <a:rPr lang="ru-RU" dirty="0" smtClean="0"/>
              <a:t> НАПН </a:t>
            </a:r>
            <a:r>
              <a:rPr lang="ru-RU" dirty="0" err="1" smtClean="0"/>
              <a:t>України</a:t>
            </a:r>
            <a:endParaRPr lang="uk-UA" dirty="0"/>
          </a:p>
        </p:txBody>
      </p:sp>
      <p:sp>
        <p:nvSpPr>
          <p:cNvPr id="3" name="Подзаголовок 2"/>
          <p:cNvSpPr>
            <a:spLocks noGrp="1"/>
          </p:cNvSpPr>
          <p:nvPr>
            <p:ph type="subTitle" idx="1"/>
          </p:nvPr>
        </p:nvSpPr>
        <p:spPr/>
        <p:txBody>
          <a:bodyPr>
            <a:normAutofit lnSpcReduction="10000"/>
          </a:bodyPr>
          <a:lstStyle/>
          <a:p>
            <a:r>
              <a:rPr lang="uk-UA" dirty="0"/>
              <a:t>Новицька Т.Л., науковий співробітник </a:t>
            </a:r>
          </a:p>
          <a:p>
            <a:r>
              <a:rPr lang="uk-UA" dirty="0"/>
              <a:t>відділу відкритих </a:t>
            </a:r>
            <a:r>
              <a:rPr lang="uk-UA" dirty="0" err="1"/>
              <a:t>освітньо</a:t>
            </a:r>
            <a:r>
              <a:rPr lang="uk-UA" dirty="0"/>
              <a:t>-наукових інформаційних систем</a:t>
            </a:r>
          </a:p>
          <a:p>
            <a:r>
              <a:rPr lang="uk-UA" dirty="0"/>
              <a:t>Інституту інформаційних технологій і засобів навчання НАПН України</a:t>
            </a:r>
          </a:p>
        </p:txBody>
      </p:sp>
    </p:spTree>
    <p:extLst>
      <p:ext uri="{BB962C8B-B14F-4D97-AF65-F5344CB8AC3E}">
        <p14:creationId xmlns:p14="http://schemas.microsoft.com/office/powerpoint/2010/main" val="12119395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3"/>
          <a:stretch>
            <a:fillRect/>
          </a:stretch>
        </p:blipFill>
        <p:spPr>
          <a:xfrm>
            <a:off x="452761" y="0"/>
            <a:ext cx="9070033" cy="6789419"/>
          </a:xfrm>
          <a:prstGeom prst="rect">
            <a:avLst/>
          </a:prstGeom>
        </p:spPr>
      </p:pic>
    </p:spTree>
    <p:extLst>
      <p:ext uri="{BB962C8B-B14F-4D97-AF65-F5344CB8AC3E}">
        <p14:creationId xmlns:p14="http://schemas.microsoft.com/office/powerpoint/2010/main" val="32530193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0597" y="175260"/>
            <a:ext cx="8596668" cy="579120"/>
          </a:xfrm>
        </p:spPr>
        <p:txBody>
          <a:bodyPr>
            <a:normAutofit/>
          </a:bodyPr>
          <a:lstStyle/>
          <a:p>
            <a:r>
              <a:rPr lang="ru-RU" sz="3200" dirty="0" err="1" smtClean="0"/>
              <a:t>Види</a:t>
            </a:r>
            <a:r>
              <a:rPr lang="ru-RU" sz="3200" dirty="0" smtClean="0"/>
              <a:t> </a:t>
            </a:r>
            <a:r>
              <a:rPr lang="ru-RU" sz="3200" dirty="0" err="1" smtClean="0"/>
              <a:t>фільтрів</a:t>
            </a:r>
            <a:r>
              <a:rPr lang="ru-RU" sz="3200" dirty="0" smtClean="0"/>
              <a:t> статистики </a:t>
            </a:r>
            <a:endParaRPr lang="uk-UA" sz="3200" dirty="0"/>
          </a:p>
        </p:txBody>
      </p:sp>
      <p:pic>
        <p:nvPicPr>
          <p:cNvPr id="5" name="Рисунок 4"/>
          <p:cNvPicPr>
            <a:picLocks noChangeAspect="1"/>
          </p:cNvPicPr>
          <p:nvPr/>
        </p:nvPicPr>
        <p:blipFill>
          <a:blip r:embed="rId3"/>
          <a:stretch>
            <a:fillRect/>
          </a:stretch>
        </p:blipFill>
        <p:spPr>
          <a:xfrm>
            <a:off x="1124713" y="754380"/>
            <a:ext cx="8531352" cy="6037322"/>
          </a:xfrm>
          <a:prstGeom prst="rect">
            <a:avLst/>
          </a:prstGeom>
        </p:spPr>
      </p:pic>
    </p:spTree>
    <p:extLst>
      <p:ext uri="{BB962C8B-B14F-4D97-AF65-F5344CB8AC3E}">
        <p14:creationId xmlns:p14="http://schemas.microsoft.com/office/powerpoint/2010/main" val="16845682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588" y="175260"/>
            <a:ext cx="8596668" cy="502920"/>
          </a:xfrm>
        </p:spPr>
        <p:txBody>
          <a:bodyPr>
            <a:normAutofit fontScale="90000"/>
          </a:bodyPr>
          <a:lstStyle/>
          <a:p>
            <a:r>
              <a:rPr lang="uk-UA" sz="2800" dirty="0"/>
              <a:t>Статистика за Автором</a:t>
            </a:r>
          </a:p>
        </p:txBody>
      </p:sp>
      <p:pic>
        <p:nvPicPr>
          <p:cNvPr id="5" name="Рисунок 4"/>
          <p:cNvPicPr>
            <a:picLocks noChangeAspect="1"/>
          </p:cNvPicPr>
          <p:nvPr/>
        </p:nvPicPr>
        <p:blipFill>
          <a:blip r:embed="rId3"/>
          <a:stretch>
            <a:fillRect/>
          </a:stretch>
        </p:blipFill>
        <p:spPr>
          <a:xfrm>
            <a:off x="1290311" y="586739"/>
            <a:ext cx="8950969" cy="6300874"/>
          </a:xfrm>
          <a:prstGeom prst="rect">
            <a:avLst/>
          </a:prstGeom>
        </p:spPr>
      </p:pic>
    </p:spTree>
    <p:extLst>
      <p:ext uri="{BB962C8B-B14F-4D97-AF65-F5344CB8AC3E}">
        <p14:creationId xmlns:p14="http://schemas.microsoft.com/office/powerpoint/2010/main" val="31542499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 y="53340"/>
            <a:ext cx="9349740" cy="559308"/>
          </a:xfrm>
        </p:spPr>
        <p:txBody>
          <a:bodyPr>
            <a:noAutofit/>
          </a:bodyPr>
          <a:lstStyle/>
          <a:p>
            <a:r>
              <a:rPr lang="uk-UA" sz="3200" dirty="0"/>
              <a:t>Статистика за Науковою </a:t>
            </a:r>
            <a:r>
              <a:rPr lang="uk-UA" sz="3200" dirty="0" smtClean="0"/>
              <a:t>темою</a:t>
            </a:r>
            <a:endParaRPr lang="uk-UA" sz="3200" dirty="0"/>
          </a:p>
        </p:txBody>
      </p:sp>
      <p:pic>
        <p:nvPicPr>
          <p:cNvPr id="4" name="Рисунок 3"/>
          <p:cNvPicPr>
            <a:picLocks noChangeAspect="1"/>
          </p:cNvPicPr>
          <p:nvPr/>
        </p:nvPicPr>
        <p:blipFill>
          <a:blip r:embed="rId3"/>
          <a:stretch>
            <a:fillRect/>
          </a:stretch>
        </p:blipFill>
        <p:spPr>
          <a:xfrm>
            <a:off x="423671" y="612648"/>
            <a:ext cx="8730997" cy="6181344"/>
          </a:xfrm>
          <a:prstGeom prst="rect">
            <a:avLst/>
          </a:prstGeom>
        </p:spPr>
      </p:pic>
    </p:spTree>
    <p:extLst>
      <p:ext uri="{BB962C8B-B14F-4D97-AF65-F5344CB8AC3E}">
        <p14:creationId xmlns:p14="http://schemas.microsoft.com/office/powerpoint/2010/main" val="28187959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6740" y="179832"/>
            <a:ext cx="8596668" cy="1100328"/>
          </a:xfrm>
        </p:spPr>
        <p:txBody>
          <a:bodyPr>
            <a:noAutofit/>
          </a:bodyPr>
          <a:lstStyle/>
          <a:p>
            <a:r>
              <a:rPr lang="uk-UA" sz="3200" dirty="0"/>
              <a:t>Статистика за Темою класифікатора </a:t>
            </a:r>
            <a:r>
              <a:rPr lang="uk-UA" sz="3200" dirty="0" smtClean="0"/>
              <a:t/>
            </a:r>
            <a:br>
              <a:rPr lang="uk-UA" sz="3200" dirty="0" smtClean="0"/>
            </a:br>
            <a:r>
              <a:rPr lang="uk-UA" sz="3200" dirty="0" smtClean="0"/>
              <a:t>35. Державне </a:t>
            </a:r>
            <a:r>
              <a:rPr lang="uk-UA" sz="3200" dirty="0"/>
              <a:t>адміністративне </a:t>
            </a:r>
            <a:r>
              <a:rPr lang="uk-UA" sz="3200" dirty="0" smtClean="0"/>
              <a:t>управління</a:t>
            </a:r>
            <a:endParaRPr lang="uk-UA" sz="3200" dirty="0"/>
          </a:p>
        </p:txBody>
      </p:sp>
      <p:pic>
        <p:nvPicPr>
          <p:cNvPr id="4" name="Объект 3"/>
          <p:cNvPicPr>
            <a:picLocks noGrp="1" noChangeAspect="1"/>
          </p:cNvPicPr>
          <p:nvPr>
            <p:ph idx="1"/>
          </p:nvPr>
        </p:nvPicPr>
        <p:blipFill>
          <a:blip r:embed="rId3"/>
          <a:stretch>
            <a:fillRect/>
          </a:stretch>
        </p:blipFill>
        <p:spPr>
          <a:xfrm>
            <a:off x="428774" y="1417321"/>
            <a:ext cx="8625837" cy="5250180"/>
          </a:xfrm>
          <a:prstGeom prst="rect">
            <a:avLst/>
          </a:prstGeom>
        </p:spPr>
      </p:pic>
    </p:spTree>
    <p:extLst>
      <p:ext uri="{BB962C8B-B14F-4D97-AF65-F5344CB8AC3E}">
        <p14:creationId xmlns:p14="http://schemas.microsoft.com/office/powerpoint/2010/main" val="22033608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129540"/>
            <a:ext cx="8596668" cy="1028700"/>
          </a:xfrm>
        </p:spPr>
        <p:txBody>
          <a:bodyPr>
            <a:noAutofit/>
          </a:bodyPr>
          <a:lstStyle/>
          <a:p>
            <a:r>
              <a:rPr lang="uk-UA" sz="3200" dirty="0"/>
              <a:t>Статистика за Науковою </a:t>
            </a:r>
            <a:r>
              <a:rPr lang="uk-UA" sz="3200" dirty="0" smtClean="0"/>
              <a:t>установою</a:t>
            </a:r>
            <a:br>
              <a:rPr lang="uk-UA" sz="3200" dirty="0" smtClean="0"/>
            </a:br>
            <a:r>
              <a:rPr lang="uk-UA" sz="3200" dirty="0" smtClean="0"/>
              <a:t>«Центр енергоефективності»</a:t>
            </a:r>
            <a:br>
              <a:rPr lang="uk-UA" sz="3200" dirty="0" smtClean="0"/>
            </a:br>
            <a:r>
              <a:rPr lang="uk-UA" sz="3200" dirty="0" smtClean="0"/>
              <a:t/>
            </a:r>
            <a:br>
              <a:rPr lang="uk-UA" sz="3200" dirty="0" smtClean="0"/>
            </a:br>
            <a:endParaRPr lang="uk-UA" sz="3200" dirty="0"/>
          </a:p>
        </p:txBody>
      </p:sp>
      <p:pic>
        <p:nvPicPr>
          <p:cNvPr id="4" name="Объект 3"/>
          <p:cNvPicPr>
            <a:picLocks noGrp="1" noChangeAspect="1"/>
          </p:cNvPicPr>
          <p:nvPr>
            <p:ph idx="1"/>
          </p:nvPr>
        </p:nvPicPr>
        <p:blipFill>
          <a:blip r:embed="rId3"/>
          <a:stretch>
            <a:fillRect/>
          </a:stretch>
        </p:blipFill>
        <p:spPr>
          <a:xfrm>
            <a:off x="510540" y="1158240"/>
            <a:ext cx="8496300" cy="5568036"/>
          </a:xfrm>
          <a:prstGeom prst="rect">
            <a:avLst/>
          </a:prstGeom>
        </p:spPr>
      </p:pic>
    </p:spTree>
    <p:extLst>
      <p:ext uri="{BB962C8B-B14F-4D97-AF65-F5344CB8AC3E}">
        <p14:creationId xmlns:p14="http://schemas.microsoft.com/office/powerpoint/2010/main" val="20456956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5431" y="118872"/>
            <a:ext cx="8596668" cy="640080"/>
          </a:xfrm>
        </p:spPr>
        <p:txBody>
          <a:bodyPr>
            <a:noAutofit/>
          </a:bodyPr>
          <a:lstStyle/>
          <a:p>
            <a:r>
              <a:rPr lang="uk-UA" sz="3200" dirty="0"/>
              <a:t>Статистика за типом </a:t>
            </a:r>
            <a:r>
              <a:rPr lang="uk-UA" sz="3200" dirty="0" smtClean="0"/>
              <a:t>ресурсу «Книга»</a:t>
            </a:r>
            <a:br>
              <a:rPr lang="uk-UA" sz="3200" dirty="0" smtClean="0"/>
            </a:br>
            <a:endParaRPr lang="uk-UA" sz="3200" dirty="0"/>
          </a:p>
        </p:txBody>
      </p:sp>
      <p:pic>
        <p:nvPicPr>
          <p:cNvPr id="4" name="Объект 3"/>
          <p:cNvPicPr>
            <a:picLocks noGrp="1" noChangeAspect="1"/>
          </p:cNvPicPr>
          <p:nvPr>
            <p:ph idx="1"/>
          </p:nvPr>
        </p:nvPicPr>
        <p:blipFill>
          <a:blip r:embed="rId3"/>
          <a:stretch>
            <a:fillRect/>
          </a:stretch>
        </p:blipFill>
        <p:spPr>
          <a:xfrm>
            <a:off x="419100" y="850392"/>
            <a:ext cx="8762999" cy="5733287"/>
          </a:xfrm>
          <a:prstGeom prst="rect">
            <a:avLst/>
          </a:prstGeom>
        </p:spPr>
      </p:pic>
    </p:spTree>
    <p:extLst>
      <p:ext uri="{BB962C8B-B14F-4D97-AF65-F5344CB8AC3E}">
        <p14:creationId xmlns:p14="http://schemas.microsoft.com/office/powerpoint/2010/main" val="18891451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114300"/>
            <a:ext cx="8596668" cy="525780"/>
          </a:xfrm>
        </p:spPr>
        <p:txBody>
          <a:bodyPr>
            <a:noAutofit/>
          </a:bodyPr>
          <a:lstStyle/>
          <a:p>
            <a:r>
              <a:rPr lang="uk-UA" sz="3200" dirty="0" smtClean="0"/>
              <a:t>Експорт статистичних даних</a:t>
            </a:r>
            <a:endParaRPr lang="uk-UA" sz="3200" dirty="0"/>
          </a:p>
        </p:txBody>
      </p:sp>
      <p:sp>
        <p:nvSpPr>
          <p:cNvPr id="3" name="Объект 2"/>
          <p:cNvSpPr>
            <a:spLocks noGrp="1"/>
          </p:cNvSpPr>
          <p:nvPr>
            <p:ph idx="1"/>
          </p:nvPr>
        </p:nvSpPr>
        <p:spPr>
          <a:xfrm>
            <a:off x="358140" y="556260"/>
            <a:ext cx="8915862" cy="6202679"/>
          </a:xfrm>
        </p:spPr>
        <p:txBody>
          <a:bodyPr/>
          <a:lstStyle/>
          <a:p>
            <a:pPr marL="0" indent="360000" algn="just">
              <a:spcBef>
                <a:spcPts val="600"/>
              </a:spcBef>
            </a:pPr>
            <a:endParaRPr lang="uk-UA" dirty="0" smtClean="0"/>
          </a:p>
          <a:p>
            <a:pPr marL="0" indent="360000" algn="just">
              <a:spcBef>
                <a:spcPts val="600"/>
              </a:spcBef>
            </a:pPr>
            <a:endParaRPr lang="uk-UA" dirty="0"/>
          </a:p>
        </p:txBody>
      </p:sp>
      <p:pic>
        <p:nvPicPr>
          <p:cNvPr id="5" name="Рисунок 4"/>
          <p:cNvPicPr>
            <a:picLocks noChangeAspect="1"/>
          </p:cNvPicPr>
          <p:nvPr/>
        </p:nvPicPr>
        <p:blipFill>
          <a:blip r:embed="rId3"/>
          <a:stretch>
            <a:fillRect/>
          </a:stretch>
        </p:blipFill>
        <p:spPr>
          <a:xfrm>
            <a:off x="502920" y="648725"/>
            <a:ext cx="8641080" cy="6146066"/>
          </a:xfrm>
          <a:prstGeom prst="rect">
            <a:avLst/>
          </a:prstGeom>
        </p:spPr>
      </p:pic>
    </p:spTree>
    <p:extLst>
      <p:ext uri="{BB962C8B-B14F-4D97-AF65-F5344CB8AC3E}">
        <p14:creationId xmlns:p14="http://schemas.microsoft.com/office/powerpoint/2010/main" val="33129092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53340"/>
            <a:ext cx="8596668" cy="1062228"/>
          </a:xfrm>
        </p:spPr>
        <p:txBody>
          <a:bodyPr>
            <a:noAutofit/>
          </a:bodyPr>
          <a:lstStyle/>
          <a:p>
            <a:r>
              <a:rPr lang="ru-RU" sz="3200" dirty="0" err="1" smtClean="0"/>
              <a:t>Стислий</a:t>
            </a:r>
            <a:r>
              <a:rPr lang="ru-RU" sz="3200" dirty="0" smtClean="0"/>
              <a:t> </a:t>
            </a:r>
            <a:r>
              <a:rPr lang="ru-RU" sz="3200" dirty="0" err="1"/>
              <a:t>опис</a:t>
            </a:r>
            <a:r>
              <a:rPr lang="ru-RU" sz="3200" dirty="0"/>
              <a:t> </a:t>
            </a:r>
            <a:r>
              <a:rPr lang="ru-RU" sz="3200" dirty="0" err="1"/>
              <a:t>форматів</a:t>
            </a:r>
            <a:r>
              <a:rPr lang="ru-RU" sz="3200" dirty="0"/>
              <a:t>, </a:t>
            </a:r>
            <a:r>
              <a:rPr lang="ru-RU" sz="3200" dirty="0" err="1"/>
              <a:t>які</a:t>
            </a:r>
            <a:r>
              <a:rPr lang="ru-RU" sz="3200" dirty="0"/>
              <a:t> </a:t>
            </a:r>
            <a:r>
              <a:rPr lang="ru-RU" sz="3200" dirty="0" err="1"/>
              <a:t>використовуються</a:t>
            </a:r>
            <a:r>
              <a:rPr lang="ru-RU" sz="3200" dirty="0"/>
              <a:t> для </a:t>
            </a:r>
            <a:r>
              <a:rPr lang="ru-RU" sz="3200" dirty="0" err="1"/>
              <a:t>обробки</a:t>
            </a:r>
            <a:r>
              <a:rPr lang="ru-RU" sz="3200" dirty="0"/>
              <a:t> статистики</a:t>
            </a:r>
            <a:endParaRPr lang="uk-UA" sz="3200" dirty="0"/>
          </a:p>
        </p:txBody>
      </p:sp>
      <p:sp>
        <p:nvSpPr>
          <p:cNvPr id="3" name="Объект 2"/>
          <p:cNvSpPr>
            <a:spLocks noGrp="1"/>
          </p:cNvSpPr>
          <p:nvPr>
            <p:ph idx="1"/>
          </p:nvPr>
        </p:nvSpPr>
        <p:spPr>
          <a:xfrm>
            <a:off x="327660" y="1115568"/>
            <a:ext cx="8946342" cy="5623560"/>
          </a:xfrm>
        </p:spPr>
        <p:txBody>
          <a:bodyPr>
            <a:noAutofit/>
          </a:bodyPr>
          <a:lstStyle/>
          <a:p>
            <a:pPr marL="0" indent="360000" algn="just">
              <a:spcBef>
                <a:spcPts val="600"/>
              </a:spcBef>
            </a:pPr>
            <a:r>
              <a:rPr lang="en-US" sz="2400" dirty="0"/>
              <a:t>XML (Extensible Markup Language) </a:t>
            </a:r>
            <a:r>
              <a:rPr lang="uk-UA" sz="2400" dirty="0"/>
              <a:t>є мовою розмітки, яка визначає набір правил для кодування документів у форматі, який підходить одночасно для читання людиною і машиною. Вона призначена для обміну даними між різними комп'ютерними програмами, зокрема, через </a:t>
            </a:r>
            <a:r>
              <a:rPr lang="uk-UA" sz="2400" dirty="0" smtClean="0"/>
              <a:t>Інтернет.</a:t>
            </a:r>
            <a:endParaRPr lang="uk-UA" sz="2400" dirty="0"/>
          </a:p>
          <a:p>
            <a:pPr marL="0" indent="360000" algn="just">
              <a:spcBef>
                <a:spcPts val="600"/>
              </a:spcBef>
            </a:pPr>
            <a:r>
              <a:rPr lang="en-US" sz="2400" dirty="0"/>
              <a:t>JSON (Java Script Object Notation) – </a:t>
            </a:r>
            <a:r>
              <a:rPr lang="uk-UA" sz="2400" dirty="0"/>
              <a:t>це легкий формат обміну даними між комп'ютерами. </a:t>
            </a:r>
            <a:r>
              <a:rPr lang="en-US" sz="2400" dirty="0"/>
              <a:t>JSON </a:t>
            </a:r>
            <a:r>
              <a:rPr lang="uk-UA" sz="2400" dirty="0"/>
              <a:t>базується на тексті та може бути легко </a:t>
            </a:r>
            <a:r>
              <a:rPr lang="uk-UA" sz="2400" dirty="0" smtClean="0"/>
              <a:t>прочитаний. </a:t>
            </a:r>
            <a:r>
              <a:rPr lang="uk-UA" sz="2400" dirty="0"/>
              <a:t>Перевагою </a:t>
            </a:r>
            <a:r>
              <a:rPr lang="en-US" sz="2400" dirty="0"/>
              <a:t>JSON </a:t>
            </a:r>
            <a:r>
              <a:rPr lang="uk-UA" sz="2400" dirty="0"/>
              <a:t>перед </a:t>
            </a:r>
            <a:r>
              <a:rPr lang="en-US" sz="2400" dirty="0"/>
              <a:t>XML </a:t>
            </a:r>
            <a:r>
              <a:rPr lang="uk-UA" sz="2400" dirty="0"/>
              <a:t>є те, що він спрощує складні структури, займає менше місця і напряму інтерпретується за допомогою </a:t>
            </a:r>
            <a:r>
              <a:rPr lang="en-US" sz="2400" dirty="0"/>
              <a:t>Java Script </a:t>
            </a:r>
            <a:r>
              <a:rPr lang="uk-UA" sz="2400" dirty="0"/>
              <a:t>в </a:t>
            </a:r>
            <a:r>
              <a:rPr lang="uk-UA" sz="2400" dirty="0" smtClean="0"/>
              <a:t>об’єкти.</a:t>
            </a:r>
            <a:endParaRPr lang="uk-UA" sz="2400" dirty="0"/>
          </a:p>
          <a:p>
            <a:pPr marL="0" indent="360000" algn="just">
              <a:spcBef>
                <a:spcPts val="600"/>
              </a:spcBef>
            </a:pPr>
            <a:r>
              <a:rPr lang="en-US" sz="2400" dirty="0"/>
              <a:t>CSV (</a:t>
            </a:r>
            <a:r>
              <a:rPr lang="uk-UA" sz="2400" dirty="0"/>
              <a:t>С</a:t>
            </a:r>
            <a:r>
              <a:rPr lang="en-US" sz="2400" dirty="0" err="1"/>
              <a:t>omma</a:t>
            </a:r>
            <a:r>
              <a:rPr lang="en-US" sz="2400" dirty="0"/>
              <a:t>-separated values) – </a:t>
            </a:r>
            <a:r>
              <a:rPr lang="uk-UA" sz="2400" dirty="0"/>
              <a:t>формат, який використовується для перенесення даних між базами даних та програмами — редакторами електронних </a:t>
            </a:r>
            <a:r>
              <a:rPr lang="uk-UA" sz="2400" dirty="0" smtClean="0"/>
              <a:t>таблиць.</a:t>
            </a:r>
            <a:endParaRPr lang="uk-UA" sz="2400" dirty="0"/>
          </a:p>
          <a:p>
            <a:pPr marL="0" indent="360000" algn="just">
              <a:spcBef>
                <a:spcPts val="600"/>
              </a:spcBef>
            </a:pPr>
            <a:endParaRPr lang="uk-UA" sz="2400" dirty="0"/>
          </a:p>
        </p:txBody>
      </p:sp>
    </p:spTree>
    <p:extLst>
      <p:ext uri="{BB962C8B-B14F-4D97-AF65-F5344CB8AC3E}">
        <p14:creationId xmlns:p14="http://schemas.microsoft.com/office/powerpoint/2010/main" val="38835012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0486" y="124287"/>
            <a:ext cx="8596668" cy="1071836"/>
          </a:xfrm>
        </p:spPr>
        <p:txBody>
          <a:bodyPr>
            <a:noAutofit/>
          </a:bodyPr>
          <a:lstStyle/>
          <a:p>
            <a:r>
              <a:rPr lang="ru-RU" sz="3200" dirty="0"/>
              <a:t>Фрагмент </a:t>
            </a:r>
            <a:r>
              <a:rPr lang="ru-RU" sz="3200" dirty="0" err="1"/>
              <a:t>експорту</a:t>
            </a:r>
            <a:r>
              <a:rPr lang="ru-RU" sz="3200" dirty="0"/>
              <a:t> </a:t>
            </a:r>
            <a:r>
              <a:rPr lang="ru-RU" sz="3200" dirty="0" err="1"/>
              <a:t>діаграми</a:t>
            </a:r>
            <a:r>
              <a:rPr lang="ru-RU" sz="3200" dirty="0"/>
              <a:t> статистики з </a:t>
            </a:r>
            <a:r>
              <a:rPr lang="ru-RU" sz="3200" dirty="0" err="1"/>
              <a:t>використанням</a:t>
            </a:r>
            <a:r>
              <a:rPr lang="ru-RU" sz="3200" dirty="0"/>
              <a:t> формату XML</a:t>
            </a:r>
            <a:endParaRPr lang="uk-UA" sz="3200" dirty="0"/>
          </a:p>
        </p:txBody>
      </p:sp>
      <p:sp>
        <p:nvSpPr>
          <p:cNvPr id="3" name="Объект 2"/>
          <p:cNvSpPr>
            <a:spLocks noGrp="1"/>
          </p:cNvSpPr>
          <p:nvPr>
            <p:ph idx="1"/>
          </p:nvPr>
        </p:nvSpPr>
        <p:spPr>
          <a:xfrm>
            <a:off x="373380" y="1196124"/>
            <a:ext cx="8831580" cy="5497284"/>
          </a:xfrm>
        </p:spPr>
        <p:txBody>
          <a:bodyPr/>
          <a:lstStyle/>
          <a:p>
            <a:pPr marL="0" indent="0">
              <a:buNone/>
            </a:pPr>
            <a:endParaRPr lang="uk-UA" dirty="0"/>
          </a:p>
        </p:txBody>
      </p:sp>
      <p:pic>
        <p:nvPicPr>
          <p:cNvPr id="5" name="Рисунок 4"/>
          <p:cNvPicPr>
            <a:picLocks noChangeAspect="1"/>
          </p:cNvPicPr>
          <p:nvPr/>
        </p:nvPicPr>
        <p:blipFill>
          <a:blip r:embed="rId3"/>
          <a:stretch>
            <a:fillRect/>
          </a:stretch>
        </p:blipFill>
        <p:spPr>
          <a:xfrm>
            <a:off x="460321" y="1196122"/>
            <a:ext cx="8673463" cy="5341837"/>
          </a:xfrm>
          <a:prstGeom prst="rect">
            <a:avLst/>
          </a:prstGeom>
        </p:spPr>
      </p:pic>
    </p:spTree>
    <p:extLst>
      <p:ext uri="{BB962C8B-B14F-4D97-AF65-F5344CB8AC3E}">
        <p14:creationId xmlns:p14="http://schemas.microsoft.com/office/powerpoint/2010/main" val="6193008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5894" y="97536"/>
            <a:ext cx="8596668" cy="560832"/>
          </a:xfrm>
        </p:spPr>
        <p:txBody>
          <a:bodyPr>
            <a:noAutofit/>
          </a:bodyPr>
          <a:lstStyle/>
          <a:p>
            <a:r>
              <a:rPr lang="uk-UA" sz="3200" dirty="0" smtClean="0"/>
              <a:t>План</a:t>
            </a:r>
            <a:endParaRPr lang="uk-UA" sz="3200" dirty="0"/>
          </a:p>
        </p:txBody>
      </p:sp>
      <p:sp>
        <p:nvSpPr>
          <p:cNvPr id="3" name="Объект 2"/>
          <p:cNvSpPr>
            <a:spLocks noGrp="1"/>
          </p:cNvSpPr>
          <p:nvPr>
            <p:ph idx="1"/>
          </p:nvPr>
        </p:nvSpPr>
        <p:spPr>
          <a:xfrm>
            <a:off x="420624" y="658368"/>
            <a:ext cx="8853378" cy="6025896"/>
          </a:xfrm>
        </p:spPr>
        <p:txBody>
          <a:bodyPr>
            <a:normAutofit/>
          </a:bodyPr>
          <a:lstStyle/>
          <a:p>
            <a:pPr marL="0" indent="0">
              <a:buNone/>
            </a:pPr>
            <a:r>
              <a:rPr lang="uk-UA" sz="2400" dirty="0" smtClean="0"/>
              <a:t>1.</a:t>
            </a:r>
            <a:r>
              <a:rPr lang="en-US" sz="2400" dirty="0" smtClean="0"/>
              <a:t> </a:t>
            </a:r>
            <a:r>
              <a:rPr lang="uk-UA" sz="2400" dirty="0" smtClean="0"/>
              <a:t>Основні поняття та терміни </a:t>
            </a:r>
          </a:p>
          <a:p>
            <a:pPr marL="0" indent="0">
              <a:buNone/>
            </a:pPr>
            <a:r>
              <a:rPr lang="uk-UA" sz="2400" dirty="0" smtClean="0"/>
              <a:t>2. Цілі та завдання статистичних досліджень ЕБ</a:t>
            </a:r>
          </a:p>
          <a:p>
            <a:pPr marL="0" indent="0">
              <a:buNone/>
            </a:pPr>
            <a:r>
              <a:rPr lang="uk-UA" sz="2400" dirty="0" smtClean="0"/>
              <a:t>3</a:t>
            </a:r>
            <a:r>
              <a:rPr lang="uk-UA" sz="2400" dirty="0"/>
              <a:t>. Порівняльні характеристики </a:t>
            </a:r>
            <a:r>
              <a:rPr lang="en-US" sz="2400" dirty="0" smtClean="0"/>
              <a:t>IRStats2</a:t>
            </a:r>
            <a:r>
              <a:rPr lang="uk-UA" sz="2400" dirty="0" smtClean="0"/>
              <a:t> та </a:t>
            </a:r>
            <a:r>
              <a:rPr lang="en-US" sz="2400" dirty="0"/>
              <a:t>Google Analytics </a:t>
            </a:r>
            <a:endParaRPr lang="uk-UA" sz="2400" dirty="0" smtClean="0"/>
          </a:p>
          <a:p>
            <a:pPr marL="0" indent="0">
              <a:buNone/>
            </a:pPr>
            <a:r>
              <a:rPr lang="uk-UA" sz="2400" dirty="0" smtClean="0"/>
              <a:t>4</a:t>
            </a:r>
            <a:r>
              <a:rPr lang="uk-UA" sz="2400" dirty="0"/>
              <a:t>. Налаштування звітів </a:t>
            </a:r>
            <a:endParaRPr lang="uk-UA" sz="2400" dirty="0" smtClean="0"/>
          </a:p>
          <a:p>
            <a:pPr marL="0" indent="0">
              <a:buNone/>
            </a:pPr>
            <a:r>
              <a:rPr lang="uk-UA" sz="2400" dirty="0" smtClean="0"/>
              <a:t>5. </a:t>
            </a:r>
            <a:r>
              <a:rPr lang="ru-RU" sz="2400" dirty="0"/>
              <a:t>Статистика </a:t>
            </a:r>
            <a:r>
              <a:rPr lang="ru-RU" sz="2400" dirty="0" err="1"/>
              <a:t>електронної</a:t>
            </a:r>
            <a:r>
              <a:rPr lang="ru-RU" sz="2400" dirty="0"/>
              <a:t> </a:t>
            </a:r>
            <a:r>
              <a:rPr lang="ru-RU" sz="2400" dirty="0" err="1"/>
              <a:t>бібліотеки</a:t>
            </a:r>
            <a:r>
              <a:rPr lang="ru-RU" sz="2400" dirty="0"/>
              <a:t> НАПН </a:t>
            </a:r>
            <a:r>
              <a:rPr lang="ru-RU" sz="2400" dirty="0" err="1"/>
              <a:t>України</a:t>
            </a:r>
            <a:r>
              <a:rPr lang="ru-RU" sz="2400" dirty="0"/>
              <a:t> на </a:t>
            </a:r>
            <a:r>
              <a:rPr lang="ru-RU" sz="2400" dirty="0" err="1"/>
              <a:t>базі</a:t>
            </a:r>
            <a:r>
              <a:rPr lang="ru-RU" sz="2400" dirty="0"/>
              <a:t> </a:t>
            </a:r>
            <a:r>
              <a:rPr lang="ru-RU" sz="2400" dirty="0" smtClean="0"/>
              <a:t>IRStats2</a:t>
            </a:r>
          </a:p>
          <a:p>
            <a:pPr marL="0" indent="0">
              <a:buNone/>
            </a:pPr>
            <a:endParaRPr lang="uk-UA" dirty="0"/>
          </a:p>
        </p:txBody>
      </p:sp>
    </p:spTree>
    <p:extLst>
      <p:ext uri="{BB962C8B-B14F-4D97-AF65-F5344CB8AC3E}">
        <p14:creationId xmlns:p14="http://schemas.microsoft.com/office/powerpoint/2010/main" val="3612142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0654" y="91440"/>
            <a:ext cx="8596668" cy="1097280"/>
          </a:xfrm>
        </p:spPr>
        <p:txBody>
          <a:bodyPr>
            <a:noAutofit/>
          </a:bodyPr>
          <a:lstStyle/>
          <a:p>
            <a:r>
              <a:rPr lang="ru-RU" sz="3200" dirty="0"/>
              <a:t>Статистика </a:t>
            </a:r>
            <a:r>
              <a:rPr lang="ru-RU" sz="3200" dirty="0" err="1"/>
              <a:t>завантажень</a:t>
            </a:r>
            <a:r>
              <a:rPr lang="ru-RU" sz="3200" dirty="0"/>
              <a:t> </a:t>
            </a:r>
            <a:r>
              <a:rPr lang="ru-RU" sz="3200" dirty="0" err="1"/>
              <a:t>депозитів</a:t>
            </a:r>
            <a:r>
              <a:rPr lang="ru-RU" sz="3200" dirty="0"/>
              <a:t> за автором </a:t>
            </a:r>
            <a:endParaRPr lang="uk-UA" sz="3200" dirty="0"/>
          </a:p>
        </p:txBody>
      </p:sp>
      <p:sp>
        <p:nvSpPr>
          <p:cNvPr id="3" name="Объект 2"/>
          <p:cNvSpPr>
            <a:spLocks noGrp="1"/>
          </p:cNvSpPr>
          <p:nvPr>
            <p:ph idx="1"/>
          </p:nvPr>
        </p:nvSpPr>
        <p:spPr>
          <a:xfrm>
            <a:off x="335280" y="1188720"/>
            <a:ext cx="8938722" cy="5608319"/>
          </a:xfrm>
        </p:spPr>
        <p:txBody>
          <a:bodyPr>
            <a:normAutofit/>
          </a:bodyPr>
          <a:lstStyle/>
          <a:p>
            <a:pPr marL="0" indent="360000" algn="just">
              <a:spcBef>
                <a:spcPts val="600"/>
              </a:spcBef>
              <a:buNone/>
            </a:pPr>
            <a:endParaRPr lang="uk-UA" dirty="0" smtClean="0"/>
          </a:p>
          <a:p>
            <a:pPr marL="0" indent="360000" algn="just">
              <a:spcBef>
                <a:spcPts val="600"/>
              </a:spcBef>
              <a:buNone/>
            </a:pPr>
            <a:endParaRPr lang="ru-RU" dirty="0" smtClean="0"/>
          </a:p>
          <a:p>
            <a:pPr marL="0" indent="360000" algn="just">
              <a:spcBef>
                <a:spcPts val="600"/>
              </a:spcBef>
              <a:buNone/>
            </a:pPr>
            <a:endParaRPr lang="ru-RU" dirty="0"/>
          </a:p>
          <a:p>
            <a:pPr marL="0" indent="360000" algn="just">
              <a:spcBef>
                <a:spcPts val="600"/>
              </a:spcBef>
              <a:buNone/>
            </a:pPr>
            <a:endParaRPr lang="ru-RU" dirty="0" smtClean="0"/>
          </a:p>
          <a:p>
            <a:pPr marL="0" indent="360000" algn="just">
              <a:spcBef>
                <a:spcPts val="600"/>
              </a:spcBef>
              <a:buNone/>
            </a:pPr>
            <a:endParaRPr lang="ru-RU" dirty="0"/>
          </a:p>
          <a:p>
            <a:pPr marL="0" indent="360000" algn="just">
              <a:spcBef>
                <a:spcPts val="600"/>
              </a:spcBef>
              <a:buNone/>
            </a:pPr>
            <a:endParaRPr lang="ru-RU" dirty="0" smtClean="0"/>
          </a:p>
          <a:p>
            <a:pPr marL="0" indent="360000" algn="just">
              <a:spcBef>
                <a:spcPts val="600"/>
              </a:spcBef>
              <a:buNone/>
            </a:pPr>
            <a:endParaRPr lang="ru-RU" dirty="0"/>
          </a:p>
          <a:p>
            <a:pPr marL="0" indent="360000" algn="just">
              <a:spcBef>
                <a:spcPts val="600"/>
              </a:spcBef>
              <a:buNone/>
            </a:pPr>
            <a:endParaRPr lang="ru-RU" dirty="0" smtClean="0"/>
          </a:p>
          <a:p>
            <a:pPr marL="0" indent="360000" algn="just">
              <a:spcBef>
                <a:spcPts val="600"/>
              </a:spcBef>
              <a:buNone/>
            </a:pPr>
            <a:endParaRPr lang="ru-RU" dirty="0"/>
          </a:p>
          <a:p>
            <a:pPr marL="0" indent="360000" algn="just">
              <a:spcBef>
                <a:spcPts val="600"/>
              </a:spcBef>
              <a:buNone/>
            </a:pPr>
            <a:endParaRPr lang="ru-RU" dirty="0" smtClean="0"/>
          </a:p>
          <a:p>
            <a:pPr marL="0" indent="360000" algn="just">
              <a:spcBef>
                <a:spcPts val="600"/>
              </a:spcBef>
              <a:buNone/>
            </a:pPr>
            <a:endParaRPr lang="ru-RU" dirty="0"/>
          </a:p>
          <a:p>
            <a:pPr marL="0" indent="360000" algn="just">
              <a:spcBef>
                <a:spcPts val="600"/>
              </a:spcBef>
              <a:buNone/>
            </a:pPr>
            <a:endParaRPr lang="ru-RU" dirty="0"/>
          </a:p>
        </p:txBody>
      </p:sp>
      <p:pic>
        <p:nvPicPr>
          <p:cNvPr id="5" name="Рисунок 4"/>
          <p:cNvPicPr>
            <a:picLocks noChangeAspect="1"/>
          </p:cNvPicPr>
          <p:nvPr/>
        </p:nvPicPr>
        <p:blipFill>
          <a:blip r:embed="rId3"/>
          <a:stretch>
            <a:fillRect/>
          </a:stretch>
        </p:blipFill>
        <p:spPr>
          <a:xfrm>
            <a:off x="335280" y="1264920"/>
            <a:ext cx="8938722" cy="5532119"/>
          </a:xfrm>
          <a:prstGeom prst="rect">
            <a:avLst/>
          </a:prstGeom>
        </p:spPr>
      </p:pic>
    </p:spTree>
    <p:extLst>
      <p:ext uri="{BB962C8B-B14F-4D97-AF65-F5344CB8AC3E}">
        <p14:creationId xmlns:p14="http://schemas.microsoft.com/office/powerpoint/2010/main" val="22628866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5770" y="9155"/>
            <a:ext cx="8596668" cy="1027165"/>
          </a:xfrm>
        </p:spPr>
        <p:txBody>
          <a:bodyPr>
            <a:noAutofit/>
          </a:bodyPr>
          <a:lstStyle/>
          <a:p>
            <a:r>
              <a:rPr lang="ru-RU" sz="3200" dirty="0"/>
              <a:t>Статистика </a:t>
            </a:r>
            <a:r>
              <a:rPr lang="ru-RU" sz="3200" dirty="0" err="1"/>
              <a:t>завантажень</a:t>
            </a:r>
            <a:r>
              <a:rPr lang="ru-RU" sz="3200" dirty="0"/>
              <a:t> за автором за </a:t>
            </a:r>
            <a:r>
              <a:rPr lang="ru-RU" sz="3200" dirty="0" err="1"/>
              <a:t>досліджуваний</a:t>
            </a:r>
            <a:r>
              <a:rPr lang="ru-RU" sz="3200" dirty="0"/>
              <a:t> </a:t>
            </a:r>
            <a:r>
              <a:rPr lang="ru-RU" sz="3200" dirty="0" err="1"/>
              <a:t>проміжок</a:t>
            </a:r>
            <a:r>
              <a:rPr lang="ru-RU" sz="3200" dirty="0"/>
              <a:t> часу</a:t>
            </a:r>
            <a:endParaRPr lang="uk-UA" sz="3200" dirty="0"/>
          </a:p>
        </p:txBody>
      </p:sp>
      <p:sp>
        <p:nvSpPr>
          <p:cNvPr id="3" name="Объект 2"/>
          <p:cNvSpPr>
            <a:spLocks noGrp="1"/>
          </p:cNvSpPr>
          <p:nvPr>
            <p:ph idx="1"/>
          </p:nvPr>
        </p:nvSpPr>
        <p:spPr>
          <a:xfrm>
            <a:off x="281940" y="1036320"/>
            <a:ext cx="8992062" cy="5684519"/>
          </a:xfrm>
        </p:spPr>
        <p:txBody>
          <a:bodyPr/>
          <a:lstStyle/>
          <a:p>
            <a:pPr marL="0" indent="360000" algn="just">
              <a:spcBef>
                <a:spcPts val="600"/>
              </a:spcBef>
              <a:buNone/>
            </a:pPr>
            <a:endParaRPr lang="uk-UA" dirty="0"/>
          </a:p>
        </p:txBody>
      </p:sp>
      <p:pic>
        <p:nvPicPr>
          <p:cNvPr id="4" name="Рисунок 3"/>
          <p:cNvPicPr>
            <a:picLocks noChangeAspect="1"/>
          </p:cNvPicPr>
          <p:nvPr/>
        </p:nvPicPr>
        <p:blipFill>
          <a:blip r:embed="rId3"/>
          <a:stretch>
            <a:fillRect/>
          </a:stretch>
        </p:blipFill>
        <p:spPr>
          <a:xfrm>
            <a:off x="419100" y="1036320"/>
            <a:ext cx="8549640" cy="5675364"/>
          </a:xfrm>
          <a:prstGeom prst="rect">
            <a:avLst/>
          </a:prstGeom>
        </p:spPr>
      </p:pic>
    </p:spTree>
    <p:extLst>
      <p:ext uri="{BB962C8B-B14F-4D97-AF65-F5344CB8AC3E}">
        <p14:creationId xmlns:p14="http://schemas.microsoft.com/office/powerpoint/2010/main" val="360458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6556" y="0"/>
            <a:ext cx="8596668" cy="457200"/>
          </a:xfrm>
        </p:spPr>
        <p:txBody>
          <a:bodyPr>
            <a:noAutofit/>
          </a:bodyPr>
          <a:lstStyle/>
          <a:p>
            <a:r>
              <a:rPr lang="uk-UA" sz="3200" dirty="0" smtClean="0"/>
              <a:t>Звіти</a:t>
            </a:r>
            <a:endParaRPr lang="uk-UA" sz="3200" dirty="0"/>
          </a:p>
        </p:txBody>
      </p:sp>
      <p:sp>
        <p:nvSpPr>
          <p:cNvPr id="3" name="Объект 2"/>
          <p:cNvSpPr>
            <a:spLocks noGrp="1"/>
          </p:cNvSpPr>
          <p:nvPr>
            <p:ph idx="1"/>
          </p:nvPr>
        </p:nvSpPr>
        <p:spPr>
          <a:xfrm>
            <a:off x="281940" y="655320"/>
            <a:ext cx="9105900" cy="6126479"/>
          </a:xfrm>
        </p:spPr>
        <p:txBody>
          <a:bodyPr/>
          <a:lstStyle/>
          <a:p>
            <a:pPr indent="0" algn="just">
              <a:spcBef>
                <a:spcPts val="600"/>
              </a:spcBef>
              <a:buNone/>
            </a:pPr>
            <a:endParaRPr lang="uk-UA" dirty="0"/>
          </a:p>
        </p:txBody>
      </p:sp>
      <p:pic>
        <p:nvPicPr>
          <p:cNvPr id="5" name="Рисунок 4"/>
          <p:cNvPicPr>
            <a:picLocks noChangeAspect="1"/>
          </p:cNvPicPr>
          <p:nvPr/>
        </p:nvPicPr>
        <p:blipFill>
          <a:blip r:embed="rId3"/>
          <a:stretch>
            <a:fillRect/>
          </a:stretch>
        </p:blipFill>
        <p:spPr>
          <a:xfrm>
            <a:off x="441960" y="655320"/>
            <a:ext cx="8488680" cy="6122899"/>
          </a:xfrm>
          <a:prstGeom prst="rect">
            <a:avLst/>
          </a:prstGeom>
        </p:spPr>
      </p:pic>
    </p:spTree>
    <p:extLst>
      <p:ext uri="{BB962C8B-B14F-4D97-AF65-F5344CB8AC3E}">
        <p14:creationId xmlns:p14="http://schemas.microsoft.com/office/powerpoint/2010/main" val="24453196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0"/>
            <a:ext cx="8596668" cy="1014984"/>
          </a:xfrm>
        </p:spPr>
        <p:txBody>
          <a:bodyPr>
            <a:noAutofit/>
          </a:bodyPr>
          <a:lstStyle/>
          <a:p>
            <a:r>
              <a:rPr lang="uk-UA" sz="3200" dirty="0" smtClean="0"/>
              <a:t>Фрагмент сторінки </a:t>
            </a:r>
            <a:r>
              <a:rPr lang="en-US" sz="3200" dirty="0"/>
              <a:t>Comparison per year - </a:t>
            </a:r>
            <a:r>
              <a:rPr lang="uk-UA" sz="3200" dirty="0"/>
              <a:t>порівняння по роках</a:t>
            </a:r>
          </a:p>
        </p:txBody>
      </p:sp>
      <p:sp>
        <p:nvSpPr>
          <p:cNvPr id="3" name="Объект 2"/>
          <p:cNvSpPr>
            <a:spLocks noGrp="1"/>
          </p:cNvSpPr>
          <p:nvPr>
            <p:ph idx="1"/>
          </p:nvPr>
        </p:nvSpPr>
        <p:spPr>
          <a:xfrm>
            <a:off x="365760" y="944880"/>
            <a:ext cx="8908242" cy="5821679"/>
          </a:xfrm>
        </p:spPr>
        <p:txBody>
          <a:bodyPr>
            <a:normAutofit/>
          </a:bodyPr>
          <a:lstStyle/>
          <a:p>
            <a:pPr marL="0" indent="360000" algn="just">
              <a:spcBef>
                <a:spcPts val="600"/>
              </a:spcBef>
              <a:buNone/>
            </a:pPr>
            <a:endParaRPr lang="uk-UA" dirty="0"/>
          </a:p>
          <a:p>
            <a:pPr marL="0" indent="360000" algn="just">
              <a:spcBef>
                <a:spcPts val="600"/>
              </a:spcBef>
              <a:buNone/>
            </a:pPr>
            <a:endParaRPr lang="uk-UA" dirty="0" smtClean="0"/>
          </a:p>
          <a:p>
            <a:pPr marL="0" indent="360000" algn="just">
              <a:spcBef>
                <a:spcPts val="600"/>
              </a:spcBef>
              <a:buNone/>
            </a:pPr>
            <a:endParaRPr lang="uk-UA" dirty="0"/>
          </a:p>
          <a:p>
            <a:pPr marL="0" indent="360000" algn="just">
              <a:spcBef>
                <a:spcPts val="600"/>
              </a:spcBef>
              <a:buNone/>
            </a:pPr>
            <a:endParaRPr lang="uk-UA" dirty="0" smtClean="0"/>
          </a:p>
          <a:p>
            <a:pPr marL="0" indent="360000" algn="just">
              <a:spcBef>
                <a:spcPts val="600"/>
              </a:spcBef>
              <a:buNone/>
            </a:pPr>
            <a:endParaRPr lang="uk-UA" dirty="0"/>
          </a:p>
          <a:p>
            <a:pPr marL="0" indent="360000" algn="just">
              <a:spcBef>
                <a:spcPts val="600"/>
              </a:spcBef>
              <a:buNone/>
            </a:pPr>
            <a:endParaRPr lang="uk-UA" dirty="0" smtClean="0"/>
          </a:p>
          <a:p>
            <a:pPr marL="0" indent="360000" algn="just">
              <a:spcBef>
                <a:spcPts val="600"/>
              </a:spcBef>
              <a:buNone/>
            </a:pPr>
            <a:endParaRPr lang="uk-UA" dirty="0"/>
          </a:p>
          <a:p>
            <a:pPr marL="0" indent="360000" algn="just">
              <a:spcBef>
                <a:spcPts val="600"/>
              </a:spcBef>
              <a:buNone/>
            </a:pPr>
            <a:endParaRPr lang="uk-UA" dirty="0" smtClean="0"/>
          </a:p>
          <a:p>
            <a:pPr marL="0" indent="360000" algn="just">
              <a:spcBef>
                <a:spcPts val="600"/>
              </a:spcBef>
              <a:buNone/>
            </a:pPr>
            <a:endParaRPr lang="uk-UA" dirty="0"/>
          </a:p>
          <a:p>
            <a:pPr marL="0" indent="360000" algn="just">
              <a:spcBef>
                <a:spcPts val="600"/>
              </a:spcBef>
              <a:buNone/>
            </a:pPr>
            <a:endParaRPr lang="uk-UA" dirty="0" smtClean="0"/>
          </a:p>
          <a:p>
            <a:pPr marL="0" indent="360000" algn="just">
              <a:spcBef>
                <a:spcPts val="600"/>
              </a:spcBef>
              <a:buNone/>
            </a:pPr>
            <a:endParaRPr lang="uk-UA" dirty="0"/>
          </a:p>
        </p:txBody>
      </p:sp>
      <p:pic>
        <p:nvPicPr>
          <p:cNvPr id="4" name="Рисунок 3"/>
          <p:cNvPicPr>
            <a:picLocks noChangeAspect="1"/>
          </p:cNvPicPr>
          <p:nvPr/>
        </p:nvPicPr>
        <p:blipFill>
          <a:blip r:embed="rId3"/>
          <a:stretch>
            <a:fillRect/>
          </a:stretch>
        </p:blipFill>
        <p:spPr>
          <a:xfrm>
            <a:off x="523783" y="1124712"/>
            <a:ext cx="8504807" cy="5641847"/>
          </a:xfrm>
          <a:prstGeom prst="rect">
            <a:avLst/>
          </a:prstGeom>
        </p:spPr>
      </p:pic>
    </p:spTree>
    <p:extLst>
      <p:ext uri="{BB962C8B-B14F-4D97-AF65-F5344CB8AC3E}">
        <p14:creationId xmlns:p14="http://schemas.microsoft.com/office/powerpoint/2010/main" val="24164102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7794" y="99060"/>
            <a:ext cx="8596668" cy="541020"/>
          </a:xfrm>
        </p:spPr>
        <p:txBody>
          <a:bodyPr>
            <a:noAutofit/>
          </a:bodyPr>
          <a:lstStyle/>
          <a:p>
            <a:r>
              <a:rPr lang="uk-UA" sz="3200" dirty="0" smtClean="0"/>
              <a:t>Загальна статистика</a:t>
            </a:r>
            <a:endParaRPr lang="uk-UA" sz="3200" dirty="0"/>
          </a:p>
        </p:txBody>
      </p:sp>
      <p:sp>
        <p:nvSpPr>
          <p:cNvPr id="5" name="Объект 4"/>
          <p:cNvSpPr>
            <a:spLocks noGrp="1"/>
          </p:cNvSpPr>
          <p:nvPr>
            <p:ph idx="1"/>
          </p:nvPr>
        </p:nvSpPr>
        <p:spPr>
          <a:xfrm>
            <a:off x="289560" y="640080"/>
            <a:ext cx="8984442" cy="6126479"/>
          </a:xfrm>
        </p:spPr>
        <p:txBody>
          <a:bodyPr/>
          <a:lstStyle/>
          <a:p>
            <a:pPr marL="0" indent="360000" algn="just">
              <a:spcBef>
                <a:spcPts val="600"/>
              </a:spcBef>
              <a:buNone/>
            </a:pPr>
            <a:endParaRPr lang="uk-UA" dirty="0"/>
          </a:p>
        </p:txBody>
      </p:sp>
      <p:pic>
        <p:nvPicPr>
          <p:cNvPr id="6" name="Рисунок 5"/>
          <p:cNvPicPr>
            <a:picLocks noChangeAspect="1"/>
          </p:cNvPicPr>
          <p:nvPr/>
        </p:nvPicPr>
        <p:blipFill>
          <a:blip r:embed="rId3"/>
          <a:stretch>
            <a:fillRect/>
          </a:stretch>
        </p:blipFill>
        <p:spPr>
          <a:xfrm>
            <a:off x="434340" y="722376"/>
            <a:ext cx="8389620" cy="6105037"/>
          </a:xfrm>
          <a:prstGeom prst="rect">
            <a:avLst/>
          </a:prstGeom>
        </p:spPr>
      </p:pic>
    </p:spTree>
    <p:extLst>
      <p:ext uri="{BB962C8B-B14F-4D97-AF65-F5344CB8AC3E}">
        <p14:creationId xmlns:p14="http://schemas.microsoft.com/office/powerpoint/2010/main" val="14837316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720" y="0"/>
            <a:ext cx="8984442" cy="1051560"/>
          </a:xfrm>
        </p:spPr>
        <p:txBody>
          <a:bodyPr>
            <a:noAutofit/>
          </a:bodyPr>
          <a:lstStyle/>
          <a:p>
            <a:r>
              <a:rPr lang="uk-UA" sz="3200" dirty="0"/>
              <a:t>Сторінка </a:t>
            </a:r>
            <a:r>
              <a:rPr lang="en-US" sz="3200" dirty="0"/>
              <a:t>Most popular Works - </a:t>
            </a:r>
            <a:r>
              <a:rPr lang="uk-UA" sz="3200" dirty="0"/>
              <a:t>Найпопулярніші депозити за </a:t>
            </a:r>
            <a:r>
              <a:rPr lang="uk-UA" sz="3200" dirty="0" err="1" smtClean="0"/>
              <a:t>досліджувальний</a:t>
            </a:r>
            <a:r>
              <a:rPr lang="uk-UA" sz="3200" dirty="0" smtClean="0"/>
              <a:t> період</a:t>
            </a:r>
            <a:endParaRPr lang="uk-UA" sz="3200" dirty="0"/>
          </a:p>
        </p:txBody>
      </p:sp>
      <p:sp>
        <p:nvSpPr>
          <p:cNvPr id="3" name="Объект 2"/>
          <p:cNvSpPr>
            <a:spLocks noGrp="1"/>
          </p:cNvSpPr>
          <p:nvPr>
            <p:ph idx="1"/>
          </p:nvPr>
        </p:nvSpPr>
        <p:spPr>
          <a:xfrm>
            <a:off x="304800" y="1051560"/>
            <a:ext cx="9182100" cy="5730239"/>
          </a:xfrm>
        </p:spPr>
        <p:txBody>
          <a:bodyPr/>
          <a:lstStyle/>
          <a:p>
            <a:pPr marL="0" indent="360000" algn="just">
              <a:spcBef>
                <a:spcPts val="600"/>
              </a:spcBef>
              <a:buNone/>
            </a:pPr>
            <a:endParaRPr lang="uk-UA" dirty="0"/>
          </a:p>
        </p:txBody>
      </p:sp>
      <p:pic>
        <p:nvPicPr>
          <p:cNvPr id="5" name="Рисунок 4"/>
          <p:cNvPicPr>
            <a:picLocks noChangeAspect="1"/>
          </p:cNvPicPr>
          <p:nvPr/>
        </p:nvPicPr>
        <p:blipFill>
          <a:blip r:embed="rId3"/>
          <a:stretch>
            <a:fillRect/>
          </a:stretch>
        </p:blipFill>
        <p:spPr>
          <a:xfrm>
            <a:off x="460097" y="1111026"/>
            <a:ext cx="8766199" cy="5700832"/>
          </a:xfrm>
          <a:prstGeom prst="rect">
            <a:avLst/>
          </a:prstGeom>
        </p:spPr>
      </p:pic>
    </p:spTree>
    <p:extLst>
      <p:ext uri="{BB962C8B-B14F-4D97-AF65-F5344CB8AC3E}">
        <p14:creationId xmlns:p14="http://schemas.microsoft.com/office/powerpoint/2010/main" val="41199057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2198" y="0"/>
            <a:ext cx="8596668" cy="1033272"/>
          </a:xfrm>
        </p:spPr>
        <p:txBody>
          <a:bodyPr>
            <a:noAutofit/>
          </a:bodyPr>
          <a:lstStyle/>
          <a:p>
            <a:r>
              <a:rPr lang="uk-UA" sz="3200" dirty="0"/>
              <a:t>Сторінка </a:t>
            </a:r>
            <a:r>
              <a:rPr lang="en-US" sz="3200" dirty="0"/>
              <a:t>Most popular Authors - </a:t>
            </a:r>
            <a:r>
              <a:rPr lang="uk-UA" sz="3200" dirty="0"/>
              <a:t>Найпопулярніші автори за </a:t>
            </a:r>
            <a:r>
              <a:rPr lang="uk-UA" sz="3200" dirty="0" err="1"/>
              <a:t>досліджувальний</a:t>
            </a:r>
            <a:r>
              <a:rPr lang="uk-UA" sz="3200" dirty="0"/>
              <a:t> період</a:t>
            </a:r>
          </a:p>
        </p:txBody>
      </p:sp>
      <p:sp>
        <p:nvSpPr>
          <p:cNvPr id="3" name="Объект 2"/>
          <p:cNvSpPr>
            <a:spLocks noGrp="1"/>
          </p:cNvSpPr>
          <p:nvPr>
            <p:ph idx="1"/>
          </p:nvPr>
        </p:nvSpPr>
        <p:spPr>
          <a:xfrm>
            <a:off x="266700" y="1033272"/>
            <a:ext cx="9235440" cy="5763767"/>
          </a:xfrm>
        </p:spPr>
        <p:txBody>
          <a:bodyPr/>
          <a:lstStyle/>
          <a:p>
            <a:pPr marL="0" indent="0">
              <a:buNone/>
            </a:pPr>
            <a:endParaRPr lang="uk-UA" dirty="0"/>
          </a:p>
        </p:txBody>
      </p:sp>
      <p:pic>
        <p:nvPicPr>
          <p:cNvPr id="6" name="Рисунок 5"/>
          <p:cNvPicPr>
            <a:picLocks noChangeAspect="1"/>
          </p:cNvPicPr>
          <p:nvPr/>
        </p:nvPicPr>
        <p:blipFill>
          <a:blip r:embed="rId3"/>
          <a:stretch>
            <a:fillRect/>
          </a:stretch>
        </p:blipFill>
        <p:spPr>
          <a:xfrm>
            <a:off x="426720" y="1161288"/>
            <a:ext cx="8534400" cy="5633583"/>
          </a:xfrm>
          <a:prstGeom prst="rect">
            <a:avLst/>
          </a:prstGeom>
        </p:spPr>
      </p:pic>
    </p:spTree>
    <p:extLst>
      <p:ext uri="{BB962C8B-B14F-4D97-AF65-F5344CB8AC3E}">
        <p14:creationId xmlns:p14="http://schemas.microsoft.com/office/powerpoint/2010/main" val="13273603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5246" y="0"/>
            <a:ext cx="8596668" cy="1013460"/>
          </a:xfrm>
        </p:spPr>
        <p:txBody>
          <a:bodyPr>
            <a:noAutofit/>
          </a:bodyPr>
          <a:lstStyle/>
          <a:p>
            <a:r>
              <a:rPr lang="uk-UA" sz="3200" dirty="0"/>
              <a:t>Сторінка </a:t>
            </a:r>
            <a:r>
              <a:rPr lang="en-US" sz="3200" dirty="0"/>
              <a:t>Deposits - </a:t>
            </a:r>
            <a:r>
              <a:rPr lang="uk-UA" sz="3200" dirty="0"/>
              <a:t>розширені статистичні дані депозитів за </a:t>
            </a:r>
            <a:r>
              <a:rPr lang="uk-UA" sz="3200" dirty="0" smtClean="0"/>
              <a:t>досліджуваний період</a:t>
            </a:r>
            <a:endParaRPr lang="uk-UA" sz="3200" dirty="0"/>
          </a:p>
        </p:txBody>
      </p:sp>
      <p:sp>
        <p:nvSpPr>
          <p:cNvPr id="3" name="Объект 2"/>
          <p:cNvSpPr>
            <a:spLocks noGrp="1"/>
          </p:cNvSpPr>
          <p:nvPr>
            <p:ph idx="1"/>
          </p:nvPr>
        </p:nvSpPr>
        <p:spPr>
          <a:xfrm>
            <a:off x="304800" y="1013460"/>
            <a:ext cx="9144000" cy="5737859"/>
          </a:xfrm>
        </p:spPr>
        <p:txBody>
          <a:bodyPr>
            <a:normAutofit/>
          </a:bodyPr>
          <a:lstStyle/>
          <a:p>
            <a:pPr marL="0" indent="360000" algn="just">
              <a:spcBef>
                <a:spcPts val="600"/>
              </a:spcBef>
              <a:buNone/>
            </a:pPr>
            <a:endParaRPr lang="uk-UA" dirty="0" smtClean="0"/>
          </a:p>
          <a:p>
            <a:pPr marL="0" indent="360000" algn="just">
              <a:spcBef>
                <a:spcPts val="600"/>
              </a:spcBef>
              <a:buNone/>
            </a:pPr>
            <a:endParaRPr lang="uk-UA" dirty="0"/>
          </a:p>
          <a:p>
            <a:pPr marL="0" indent="360000" algn="just">
              <a:spcBef>
                <a:spcPts val="600"/>
              </a:spcBef>
              <a:buNone/>
            </a:pPr>
            <a:endParaRPr lang="uk-UA" dirty="0" smtClean="0"/>
          </a:p>
          <a:p>
            <a:pPr marL="0" indent="360000" algn="just">
              <a:spcBef>
                <a:spcPts val="600"/>
              </a:spcBef>
              <a:buNone/>
            </a:pPr>
            <a:endParaRPr lang="uk-UA" dirty="0"/>
          </a:p>
          <a:p>
            <a:pPr marL="0" indent="360000" algn="just">
              <a:spcBef>
                <a:spcPts val="600"/>
              </a:spcBef>
              <a:buNone/>
            </a:pPr>
            <a:endParaRPr lang="uk-UA" dirty="0" smtClean="0"/>
          </a:p>
          <a:p>
            <a:pPr marL="0" indent="360000" algn="just">
              <a:spcBef>
                <a:spcPts val="600"/>
              </a:spcBef>
              <a:buNone/>
            </a:pPr>
            <a:endParaRPr lang="uk-UA" dirty="0"/>
          </a:p>
          <a:p>
            <a:pPr marL="0" indent="360000" algn="just">
              <a:spcBef>
                <a:spcPts val="600"/>
              </a:spcBef>
              <a:buNone/>
            </a:pPr>
            <a:endParaRPr lang="uk-UA" dirty="0" smtClean="0"/>
          </a:p>
          <a:p>
            <a:pPr marL="0" indent="360000" algn="just">
              <a:spcBef>
                <a:spcPts val="600"/>
              </a:spcBef>
              <a:buNone/>
            </a:pPr>
            <a:endParaRPr lang="uk-UA" dirty="0"/>
          </a:p>
          <a:p>
            <a:pPr marL="0" indent="360000" algn="just">
              <a:spcBef>
                <a:spcPts val="600"/>
              </a:spcBef>
              <a:buNone/>
            </a:pPr>
            <a:endParaRPr lang="uk-UA" dirty="0" smtClean="0"/>
          </a:p>
          <a:p>
            <a:pPr marL="0" indent="360000" algn="just">
              <a:spcBef>
                <a:spcPts val="600"/>
              </a:spcBef>
              <a:buNone/>
            </a:pPr>
            <a:endParaRPr lang="uk-UA" dirty="0"/>
          </a:p>
          <a:p>
            <a:pPr marL="0" indent="360000" algn="just">
              <a:spcBef>
                <a:spcPts val="600"/>
              </a:spcBef>
              <a:buNone/>
            </a:pPr>
            <a:endParaRPr lang="uk-UA" dirty="0"/>
          </a:p>
        </p:txBody>
      </p:sp>
      <p:pic>
        <p:nvPicPr>
          <p:cNvPr id="5" name="Рисунок 4"/>
          <p:cNvPicPr>
            <a:picLocks noChangeAspect="1"/>
          </p:cNvPicPr>
          <p:nvPr/>
        </p:nvPicPr>
        <p:blipFill>
          <a:blip r:embed="rId3"/>
          <a:stretch>
            <a:fillRect/>
          </a:stretch>
        </p:blipFill>
        <p:spPr>
          <a:xfrm>
            <a:off x="426128" y="1088136"/>
            <a:ext cx="8800167" cy="5663183"/>
          </a:xfrm>
          <a:prstGeom prst="rect">
            <a:avLst/>
          </a:prstGeom>
        </p:spPr>
      </p:pic>
    </p:spTree>
    <p:extLst>
      <p:ext uri="{BB962C8B-B14F-4D97-AF65-F5344CB8AC3E}">
        <p14:creationId xmlns:p14="http://schemas.microsoft.com/office/powerpoint/2010/main" val="33657629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0"/>
            <a:ext cx="8596668" cy="1014984"/>
          </a:xfrm>
        </p:spPr>
        <p:txBody>
          <a:bodyPr>
            <a:noAutofit/>
          </a:bodyPr>
          <a:lstStyle/>
          <a:p>
            <a:r>
              <a:rPr lang="uk-UA" sz="3200" dirty="0"/>
              <a:t>Сторінка </a:t>
            </a:r>
            <a:r>
              <a:rPr lang="en-US" sz="3200" dirty="0"/>
              <a:t>Requests - </a:t>
            </a:r>
            <a:r>
              <a:rPr lang="uk-UA" sz="3200" dirty="0"/>
              <a:t>розширені статистичні дані запитів за досліджуваний </a:t>
            </a:r>
            <a:r>
              <a:rPr lang="uk-UA" sz="3200" dirty="0" smtClean="0"/>
              <a:t>період</a:t>
            </a:r>
            <a:endParaRPr lang="uk-UA" sz="3200" dirty="0"/>
          </a:p>
        </p:txBody>
      </p:sp>
      <p:sp>
        <p:nvSpPr>
          <p:cNvPr id="3" name="Объект 2"/>
          <p:cNvSpPr>
            <a:spLocks noGrp="1"/>
          </p:cNvSpPr>
          <p:nvPr>
            <p:ph idx="1"/>
          </p:nvPr>
        </p:nvSpPr>
        <p:spPr>
          <a:xfrm>
            <a:off x="266700" y="891540"/>
            <a:ext cx="9243060" cy="5882639"/>
          </a:xfrm>
        </p:spPr>
        <p:txBody>
          <a:bodyPr bIns="0">
            <a:normAutofit/>
          </a:bodyPr>
          <a:lstStyle/>
          <a:p>
            <a:pPr marL="0" indent="360000" algn="just">
              <a:spcBef>
                <a:spcPts val="600"/>
              </a:spcBef>
              <a:buNone/>
            </a:pPr>
            <a:endParaRPr lang="ru-RU" dirty="0" smtClean="0"/>
          </a:p>
          <a:p>
            <a:pPr marL="0" indent="360000" algn="just">
              <a:spcBef>
                <a:spcPts val="600"/>
              </a:spcBef>
              <a:buNone/>
            </a:pPr>
            <a:endParaRPr lang="ru-RU" dirty="0"/>
          </a:p>
          <a:p>
            <a:pPr marL="0" indent="360000" algn="just">
              <a:spcBef>
                <a:spcPts val="600"/>
              </a:spcBef>
              <a:buNone/>
            </a:pPr>
            <a:endParaRPr lang="ru-RU" dirty="0" smtClean="0"/>
          </a:p>
          <a:p>
            <a:pPr marL="0" indent="360000" algn="just">
              <a:spcBef>
                <a:spcPts val="600"/>
              </a:spcBef>
              <a:buNone/>
            </a:pPr>
            <a:endParaRPr lang="ru-RU" dirty="0"/>
          </a:p>
          <a:p>
            <a:pPr marL="0" indent="360000" algn="just">
              <a:spcBef>
                <a:spcPts val="600"/>
              </a:spcBef>
              <a:buNone/>
            </a:pPr>
            <a:endParaRPr lang="ru-RU" dirty="0" smtClean="0"/>
          </a:p>
          <a:p>
            <a:pPr marL="0" indent="360000" algn="just">
              <a:spcBef>
                <a:spcPts val="600"/>
              </a:spcBef>
              <a:buNone/>
            </a:pPr>
            <a:endParaRPr lang="ru-RU" dirty="0"/>
          </a:p>
          <a:p>
            <a:pPr marL="0" indent="360000" algn="just">
              <a:spcBef>
                <a:spcPts val="600"/>
              </a:spcBef>
              <a:buNone/>
            </a:pPr>
            <a:endParaRPr lang="ru-RU" dirty="0" smtClean="0"/>
          </a:p>
          <a:p>
            <a:pPr marL="0" indent="360000" algn="just">
              <a:spcBef>
                <a:spcPts val="600"/>
              </a:spcBef>
              <a:buNone/>
            </a:pPr>
            <a:endParaRPr lang="ru-RU" dirty="0"/>
          </a:p>
          <a:p>
            <a:pPr marL="0" indent="360000" algn="just">
              <a:spcBef>
                <a:spcPts val="600"/>
              </a:spcBef>
              <a:buNone/>
            </a:pPr>
            <a:endParaRPr lang="ru-RU" dirty="0" smtClean="0"/>
          </a:p>
        </p:txBody>
      </p:sp>
      <p:pic>
        <p:nvPicPr>
          <p:cNvPr id="4" name="Рисунок 3"/>
          <p:cNvPicPr>
            <a:picLocks noChangeAspect="1"/>
          </p:cNvPicPr>
          <p:nvPr/>
        </p:nvPicPr>
        <p:blipFill>
          <a:blip r:embed="rId3"/>
          <a:stretch>
            <a:fillRect/>
          </a:stretch>
        </p:blipFill>
        <p:spPr>
          <a:xfrm>
            <a:off x="441576" y="1088136"/>
            <a:ext cx="8504304" cy="5686043"/>
          </a:xfrm>
          <a:prstGeom prst="rect">
            <a:avLst/>
          </a:prstGeom>
        </p:spPr>
      </p:pic>
    </p:spTree>
    <p:extLst>
      <p:ext uri="{BB962C8B-B14F-4D97-AF65-F5344CB8AC3E}">
        <p14:creationId xmlns:p14="http://schemas.microsoft.com/office/powerpoint/2010/main" val="15779028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Дякую за увагу!</a:t>
            </a:r>
            <a:endParaRPr lang="uk-UA" dirty="0"/>
          </a:p>
        </p:txBody>
      </p:sp>
      <p:sp>
        <p:nvSpPr>
          <p:cNvPr id="3" name="Объект 2"/>
          <p:cNvSpPr>
            <a:spLocks noGrp="1"/>
          </p:cNvSpPr>
          <p:nvPr>
            <p:ph idx="1"/>
          </p:nvPr>
        </p:nvSpPr>
        <p:spPr>
          <a:xfrm>
            <a:off x="335280" y="1257300"/>
            <a:ext cx="8938722" cy="5425439"/>
          </a:xfrm>
        </p:spPr>
        <p:txBody>
          <a:bodyPr/>
          <a:lstStyle/>
          <a:p>
            <a:pPr marL="0" indent="0">
              <a:buNone/>
            </a:pPr>
            <a:endParaRPr lang="uk-UA" dirty="0" smtClean="0"/>
          </a:p>
          <a:p>
            <a:endParaRPr lang="uk-UA" dirty="0" smtClean="0"/>
          </a:p>
          <a:p>
            <a:pPr marL="0" indent="0">
              <a:buNone/>
            </a:pPr>
            <a:endParaRPr lang="uk-UA" dirty="0"/>
          </a:p>
        </p:txBody>
      </p:sp>
      <p:pic>
        <p:nvPicPr>
          <p:cNvPr id="5" name="Рисунок 4"/>
          <p:cNvPicPr>
            <a:picLocks noChangeAspect="1"/>
          </p:cNvPicPr>
          <p:nvPr/>
        </p:nvPicPr>
        <p:blipFill>
          <a:blip r:embed="rId2"/>
          <a:stretch>
            <a:fillRect/>
          </a:stretch>
        </p:blipFill>
        <p:spPr>
          <a:xfrm>
            <a:off x="484050" y="1257301"/>
            <a:ext cx="8866051" cy="5273040"/>
          </a:xfrm>
          <a:prstGeom prst="rect">
            <a:avLst/>
          </a:prstGeom>
        </p:spPr>
      </p:pic>
      <p:pic>
        <p:nvPicPr>
          <p:cNvPr id="9" name="Рисунок 8"/>
          <p:cNvPicPr/>
          <p:nvPr/>
        </p:nvPicPr>
        <p:blipFill rotWithShape="1">
          <a:blip r:embed="rId3"/>
          <a:srcRect l="31893" t="63270" r="59277" b="32550"/>
          <a:stretch/>
        </p:blipFill>
        <p:spPr bwMode="auto">
          <a:xfrm>
            <a:off x="5880734" y="3329940"/>
            <a:ext cx="1518286" cy="3206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659204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120396"/>
            <a:ext cx="8596668" cy="629412"/>
          </a:xfrm>
        </p:spPr>
        <p:txBody>
          <a:bodyPr>
            <a:normAutofit fontScale="90000"/>
          </a:bodyPr>
          <a:lstStyle/>
          <a:p>
            <a:r>
              <a:rPr lang="ru-RU" dirty="0" err="1" smtClean="0"/>
              <a:t>Основні</a:t>
            </a:r>
            <a:r>
              <a:rPr lang="ru-RU" dirty="0" smtClean="0"/>
              <a:t> </a:t>
            </a:r>
            <a:r>
              <a:rPr lang="ru-RU" dirty="0" err="1" smtClean="0"/>
              <a:t>поняття</a:t>
            </a:r>
            <a:r>
              <a:rPr lang="ru-RU" dirty="0" smtClean="0"/>
              <a:t> та </a:t>
            </a:r>
            <a:r>
              <a:rPr lang="ru-RU" dirty="0" err="1" smtClean="0"/>
              <a:t>джерела</a:t>
            </a:r>
            <a:r>
              <a:rPr lang="ru-RU" dirty="0" smtClean="0"/>
              <a:t> статистики:</a:t>
            </a:r>
            <a:r>
              <a:rPr lang="ru-RU" dirty="0"/>
              <a:t/>
            </a:r>
            <a:br>
              <a:rPr lang="ru-RU" dirty="0"/>
            </a:br>
            <a:endParaRPr lang="uk-UA" dirty="0"/>
          </a:p>
        </p:txBody>
      </p:sp>
      <p:sp>
        <p:nvSpPr>
          <p:cNvPr id="3" name="Объект 2"/>
          <p:cNvSpPr>
            <a:spLocks noGrp="1"/>
          </p:cNvSpPr>
          <p:nvPr>
            <p:ph idx="1"/>
          </p:nvPr>
        </p:nvSpPr>
        <p:spPr>
          <a:xfrm>
            <a:off x="312420" y="758952"/>
            <a:ext cx="11049000" cy="5992368"/>
          </a:xfrm>
        </p:spPr>
        <p:txBody>
          <a:bodyPr>
            <a:noAutofit/>
          </a:bodyPr>
          <a:lstStyle/>
          <a:p>
            <a:pPr marL="0" indent="360000" algn="just">
              <a:spcBef>
                <a:spcPts val="600"/>
              </a:spcBef>
            </a:pPr>
            <a:r>
              <a:rPr lang="uk-UA" sz="2400" dirty="0"/>
              <a:t>Відвідування - прихід </a:t>
            </a:r>
            <a:r>
              <a:rPr lang="uk-UA" sz="2400" dirty="0" smtClean="0"/>
              <a:t>на сайт ЕБ користувача.</a:t>
            </a:r>
            <a:endParaRPr lang="uk-UA" sz="2400" dirty="0"/>
          </a:p>
          <a:p>
            <a:pPr marL="0" indent="360000" algn="just">
              <a:spcBef>
                <a:spcPts val="600"/>
              </a:spcBef>
            </a:pPr>
            <a:r>
              <a:rPr lang="uk-UA" sz="2400" dirty="0" smtClean="0"/>
              <a:t>Одиниці обліку:</a:t>
            </a:r>
          </a:p>
          <a:p>
            <a:pPr marL="400050" lvl="1" indent="360000" algn="just">
              <a:spcBef>
                <a:spcPts val="600"/>
              </a:spcBef>
            </a:pPr>
            <a:r>
              <a:rPr lang="uk-UA" sz="2400" dirty="0" smtClean="0"/>
              <a:t>Кількість унікальних користувачів</a:t>
            </a:r>
          </a:p>
          <a:p>
            <a:pPr marL="400050" lvl="1" indent="360000" algn="just">
              <a:spcBef>
                <a:spcPts val="600"/>
              </a:spcBef>
            </a:pPr>
            <a:r>
              <a:rPr lang="uk-UA" sz="2400" dirty="0" smtClean="0"/>
              <a:t>Кількість завантажень повнотекстових ресурсів </a:t>
            </a:r>
          </a:p>
          <a:p>
            <a:pPr marL="400050" lvl="1" indent="360000" algn="just">
              <a:spcBef>
                <a:spcPts val="600"/>
              </a:spcBef>
            </a:pPr>
            <a:r>
              <a:rPr lang="uk-UA" sz="2400" dirty="0" smtClean="0"/>
              <a:t>Вибірки з врахування </a:t>
            </a:r>
            <a:r>
              <a:rPr lang="uk-UA" sz="2400" dirty="0" err="1" smtClean="0"/>
              <a:t>групувань</a:t>
            </a:r>
            <a:r>
              <a:rPr lang="uk-UA" sz="2400" dirty="0" smtClean="0"/>
              <a:t> та фільтрів по метаданим</a:t>
            </a:r>
          </a:p>
          <a:p>
            <a:pPr marL="400050" lvl="1" indent="0" algn="just">
              <a:spcBef>
                <a:spcPts val="600"/>
              </a:spcBef>
              <a:buNone/>
            </a:pPr>
            <a:endParaRPr lang="ru-RU" sz="2800" dirty="0" smtClean="0">
              <a:solidFill>
                <a:schemeClr val="accent1"/>
              </a:solidFill>
              <a:latin typeface="+mj-lt"/>
              <a:ea typeface="+mj-ea"/>
              <a:cs typeface="+mj-cs"/>
            </a:endParaRPr>
          </a:p>
          <a:p>
            <a:pPr marL="400050" lvl="1" indent="0" algn="just">
              <a:spcBef>
                <a:spcPts val="600"/>
              </a:spcBef>
              <a:buNone/>
            </a:pPr>
            <a:r>
              <a:rPr lang="ru-RU" sz="2800" dirty="0" smtClean="0">
                <a:solidFill>
                  <a:schemeClr val="accent1"/>
                </a:solidFill>
                <a:latin typeface="+mj-lt"/>
                <a:ea typeface="+mj-ea"/>
                <a:cs typeface="+mj-cs"/>
              </a:rPr>
              <a:t>ЕБ </a:t>
            </a:r>
            <a:r>
              <a:rPr lang="ru-RU" sz="2800" dirty="0" err="1">
                <a:solidFill>
                  <a:schemeClr val="accent1"/>
                </a:solidFill>
                <a:latin typeface="+mj-lt"/>
                <a:ea typeface="+mj-ea"/>
                <a:cs typeface="+mj-cs"/>
              </a:rPr>
              <a:t>містить</a:t>
            </a:r>
            <a:r>
              <a:rPr lang="ru-RU" sz="2800" dirty="0">
                <a:solidFill>
                  <a:schemeClr val="accent1"/>
                </a:solidFill>
                <a:latin typeface="+mj-lt"/>
                <a:ea typeface="+mj-ea"/>
                <a:cs typeface="+mj-cs"/>
              </a:rPr>
              <a:t> </a:t>
            </a:r>
            <a:r>
              <a:rPr lang="ru-RU" sz="2800" dirty="0" err="1">
                <a:solidFill>
                  <a:schemeClr val="accent1"/>
                </a:solidFill>
                <a:latin typeface="+mj-lt"/>
                <a:ea typeface="+mj-ea"/>
                <a:cs typeface="+mj-cs"/>
              </a:rPr>
              <a:t>актуальну</a:t>
            </a:r>
            <a:r>
              <a:rPr lang="ru-RU" sz="2800" dirty="0">
                <a:solidFill>
                  <a:schemeClr val="accent1"/>
                </a:solidFill>
                <a:latin typeface="+mj-lt"/>
                <a:ea typeface="+mj-ea"/>
                <a:cs typeface="+mj-cs"/>
              </a:rPr>
              <a:t> </a:t>
            </a:r>
            <a:r>
              <a:rPr lang="ru-RU" sz="2800" dirty="0" err="1">
                <a:solidFill>
                  <a:schemeClr val="accent1"/>
                </a:solidFill>
                <a:latin typeface="+mj-lt"/>
                <a:ea typeface="+mj-ea"/>
                <a:cs typeface="+mj-cs"/>
              </a:rPr>
              <a:t>статичну</a:t>
            </a:r>
            <a:r>
              <a:rPr lang="ru-RU" sz="2800" dirty="0">
                <a:solidFill>
                  <a:schemeClr val="accent1"/>
                </a:solidFill>
                <a:latin typeface="+mj-lt"/>
                <a:ea typeface="+mj-ea"/>
                <a:cs typeface="+mj-cs"/>
              </a:rPr>
              <a:t> </a:t>
            </a:r>
            <a:r>
              <a:rPr lang="ru-RU" sz="2800" dirty="0" err="1">
                <a:solidFill>
                  <a:schemeClr val="accent1"/>
                </a:solidFill>
                <a:latin typeface="+mj-lt"/>
                <a:ea typeface="+mj-ea"/>
                <a:cs typeface="+mj-cs"/>
              </a:rPr>
              <a:t>інформацію</a:t>
            </a:r>
            <a:r>
              <a:rPr lang="ru-RU" sz="2800" dirty="0">
                <a:solidFill>
                  <a:schemeClr val="accent1"/>
                </a:solidFill>
                <a:latin typeface="+mj-lt"/>
                <a:ea typeface="+mj-ea"/>
                <a:cs typeface="+mj-cs"/>
              </a:rPr>
              <a:t> </a:t>
            </a:r>
            <a:r>
              <a:rPr lang="ru-RU" sz="2800" dirty="0" err="1">
                <a:solidFill>
                  <a:schemeClr val="accent1"/>
                </a:solidFill>
                <a:latin typeface="+mj-lt"/>
                <a:ea typeface="+mj-ea"/>
                <a:cs typeface="+mj-cs"/>
              </a:rPr>
              <a:t>стосовно</a:t>
            </a:r>
            <a:r>
              <a:rPr lang="ru-RU" sz="2800" dirty="0">
                <a:solidFill>
                  <a:schemeClr val="accent1"/>
                </a:solidFill>
                <a:latin typeface="+mj-lt"/>
                <a:ea typeface="+mj-ea"/>
                <a:cs typeface="+mj-cs"/>
              </a:rPr>
              <a:t> </a:t>
            </a:r>
            <a:r>
              <a:rPr lang="ru-RU" sz="2800" dirty="0" err="1">
                <a:solidFill>
                  <a:schemeClr val="accent1"/>
                </a:solidFill>
                <a:latin typeface="+mj-lt"/>
                <a:ea typeface="+mj-ea"/>
                <a:cs typeface="+mj-cs"/>
              </a:rPr>
              <a:t>власного</a:t>
            </a:r>
            <a:r>
              <a:rPr lang="ru-RU" sz="2800" dirty="0">
                <a:solidFill>
                  <a:schemeClr val="accent1"/>
                </a:solidFill>
                <a:latin typeface="+mj-lt"/>
                <a:ea typeface="+mj-ea"/>
                <a:cs typeface="+mj-cs"/>
              </a:rPr>
              <a:t> </a:t>
            </a:r>
            <a:r>
              <a:rPr lang="ru-RU" sz="2800" dirty="0" err="1">
                <a:solidFill>
                  <a:schemeClr val="accent1"/>
                </a:solidFill>
                <a:latin typeface="+mj-lt"/>
                <a:ea typeface="+mj-ea"/>
                <a:cs typeface="+mj-cs"/>
              </a:rPr>
              <a:t>функціонування</a:t>
            </a:r>
            <a:r>
              <a:rPr lang="ru-RU" sz="2800" dirty="0">
                <a:solidFill>
                  <a:schemeClr val="accent1"/>
                </a:solidFill>
                <a:latin typeface="+mj-lt"/>
                <a:ea typeface="+mj-ea"/>
                <a:cs typeface="+mj-cs"/>
              </a:rPr>
              <a:t>:</a:t>
            </a:r>
            <a:endParaRPr lang="uk-UA" sz="2800" dirty="0">
              <a:solidFill>
                <a:schemeClr val="accent1"/>
              </a:solidFill>
              <a:latin typeface="+mj-lt"/>
              <a:ea typeface="+mj-ea"/>
              <a:cs typeface="+mj-cs"/>
            </a:endParaRPr>
          </a:p>
          <a:p>
            <a:pPr marL="0" indent="360000" algn="just">
              <a:spcBef>
                <a:spcPts val="600"/>
              </a:spcBef>
            </a:pPr>
            <a:r>
              <a:rPr lang="uk-UA" sz="2400" dirty="0"/>
              <a:t>загальні статистичні дані щодо депозитів ЕБ</a:t>
            </a:r>
          </a:p>
          <a:p>
            <a:pPr marL="0" indent="360000" algn="just">
              <a:spcBef>
                <a:spcPts val="600"/>
              </a:spcBef>
            </a:pPr>
            <a:r>
              <a:rPr lang="uk-UA" sz="2400" dirty="0"/>
              <a:t>статистика по користувачах </a:t>
            </a:r>
          </a:p>
          <a:p>
            <a:pPr marL="0" indent="360000" algn="just">
              <a:spcBef>
                <a:spcPts val="600"/>
              </a:spcBef>
            </a:pPr>
            <a:r>
              <a:rPr lang="uk-UA" sz="2400" dirty="0"/>
              <a:t>статистика по завантаженню депозитів</a:t>
            </a:r>
          </a:p>
          <a:p>
            <a:pPr marL="0" indent="360000" algn="just">
              <a:spcBef>
                <a:spcPts val="600"/>
              </a:spcBef>
            </a:pPr>
            <a:r>
              <a:rPr lang="uk-UA" sz="2400" dirty="0"/>
              <a:t>персональна статистика стосовно кожного користувача </a:t>
            </a:r>
          </a:p>
          <a:p>
            <a:pPr marL="0" indent="360000" algn="just">
              <a:spcBef>
                <a:spcPts val="600"/>
              </a:spcBef>
            </a:pPr>
            <a:r>
              <a:rPr lang="uk-UA" sz="2400" dirty="0"/>
              <a:t>статистика ефективності функціонування системи </a:t>
            </a:r>
          </a:p>
          <a:p>
            <a:pPr marL="400050" lvl="1" indent="0" algn="just">
              <a:spcBef>
                <a:spcPts val="600"/>
              </a:spcBef>
              <a:buNone/>
            </a:pPr>
            <a:r>
              <a:rPr lang="uk-UA" dirty="0" smtClean="0"/>
              <a:t> </a:t>
            </a:r>
            <a:endParaRPr lang="uk-UA" dirty="0"/>
          </a:p>
        </p:txBody>
      </p:sp>
    </p:spTree>
    <p:extLst>
      <p:ext uri="{BB962C8B-B14F-4D97-AF65-F5344CB8AC3E}">
        <p14:creationId xmlns:p14="http://schemas.microsoft.com/office/powerpoint/2010/main" val="16827907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182880"/>
            <a:ext cx="8596668" cy="1320800"/>
          </a:xfrm>
        </p:spPr>
        <p:txBody>
          <a:bodyPr/>
          <a:lstStyle/>
          <a:p>
            <a:r>
              <a:rPr lang="ru-RU" dirty="0" err="1"/>
              <a:t>Основними</a:t>
            </a:r>
            <a:r>
              <a:rPr lang="ru-RU" dirty="0"/>
              <a:t> </a:t>
            </a:r>
            <a:r>
              <a:rPr lang="ru-RU" dirty="0" err="1"/>
              <a:t>завданнями</a:t>
            </a:r>
            <a:r>
              <a:rPr lang="ru-RU" dirty="0"/>
              <a:t> </a:t>
            </a:r>
            <a:r>
              <a:rPr lang="ru-RU" dirty="0" err="1"/>
              <a:t>бібліотечної</a:t>
            </a:r>
            <a:r>
              <a:rPr lang="ru-RU" dirty="0"/>
              <a:t> статистики </a:t>
            </a:r>
            <a:r>
              <a:rPr lang="ru-RU" dirty="0" smtClean="0"/>
              <a:t>є: </a:t>
            </a:r>
            <a:endParaRPr lang="uk-UA" dirty="0"/>
          </a:p>
        </p:txBody>
      </p:sp>
      <p:sp>
        <p:nvSpPr>
          <p:cNvPr id="3" name="Объект 2"/>
          <p:cNvSpPr>
            <a:spLocks noGrp="1"/>
          </p:cNvSpPr>
          <p:nvPr>
            <p:ph idx="1"/>
          </p:nvPr>
        </p:nvSpPr>
        <p:spPr>
          <a:xfrm>
            <a:off x="677334" y="1379221"/>
            <a:ext cx="8596668" cy="5387340"/>
          </a:xfrm>
        </p:spPr>
        <p:txBody>
          <a:bodyPr>
            <a:normAutofit/>
          </a:bodyPr>
          <a:lstStyle/>
          <a:p>
            <a:pPr marL="0" indent="360000" algn="just">
              <a:spcBef>
                <a:spcPts val="600"/>
              </a:spcBef>
            </a:pPr>
            <a:r>
              <a:rPr lang="uk-UA" sz="2400" dirty="0" smtClean="0"/>
              <a:t>Розробка </a:t>
            </a:r>
            <a:r>
              <a:rPr lang="uk-UA" sz="2400" dirty="0"/>
              <a:t>системи показників, що характеризують масштаби, темпи, пропорції розвитку бібліотечної діяльності;  </a:t>
            </a:r>
          </a:p>
          <a:p>
            <a:pPr marL="0" indent="360000" algn="just">
              <a:spcBef>
                <a:spcPts val="600"/>
              </a:spcBef>
            </a:pPr>
            <a:r>
              <a:rPr lang="uk-UA" sz="2400" dirty="0" smtClean="0"/>
              <a:t>Створення </a:t>
            </a:r>
            <a:r>
              <a:rPr lang="uk-UA" sz="2400" dirty="0"/>
              <a:t>методів розрахунку і взаємної ув'язки показників;  </a:t>
            </a:r>
          </a:p>
          <a:p>
            <a:pPr marL="0" indent="360000" algn="just">
              <a:spcBef>
                <a:spcPts val="600"/>
              </a:spcBef>
            </a:pPr>
            <a:r>
              <a:rPr lang="uk-UA" sz="2400" dirty="0" smtClean="0"/>
              <a:t>Аналіз </a:t>
            </a:r>
            <a:r>
              <a:rPr lang="uk-UA" sz="2400" dirty="0"/>
              <a:t>чинників, що обумовлюють основні тенденції розвитку; </a:t>
            </a:r>
          </a:p>
          <a:p>
            <a:pPr marL="0" indent="360000" algn="just">
              <a:spcBef>
                <a:spcPts val="600"/>
              </a:spcBef>
            </a:pPr>
            <a:r>
              <a:rPr lang="uk-UA" sz="2400" dirty="0" smtClean="0"/>
              <a:t>Забезпечення </a:t>
            </a:r>
            <a:r>
              <a:rPr lang="uk-UA" sz="2400" dirty="0"/>
              <a:t>спостереження і контролю за бібліотечної діяльністю з метою своєчасного виявлення проблем розвитку; </a:t>
            </a:r>
          </a:p>
          <a:p>
            <a:pPr marL="0" indent="360000" algn="just">
              <a:spcBef>
                <a:spcPts val="600"/>
              </a:spcBef>
            </a:pPr>
            <a:r>
              <a:rPr lang="uk-UA" sz="2400" dirty="0" smtClean="0"/>
              <a:t>Дослідження </a:t>
            </a:r>
            <a:r>
              <a:rPr lang="uk-UA" sz="2400" dirty="0"/>
              <a:t>фактичних даних для прогнозування розвитку тих чи інших напрямків і ситуацій</a:t>
            </a:r>
            <a:r>
              <a:rPr lang="uk-UA" sz="2400" dirty="0" smtClean="0"/>
              <a:t>.</a:t>
            </a:r>
          </a:p>
          <a:p>
            <a:pPr marL="0" indent="0">
              <a:buNone/>
            </a:pPr>
            <a:endParaRPr lang="uk-UA" sz="2400" dirty="0"/>
          </a:p>
          <a:p>
            <a:endParaRPr lang="uk-UA" sz="2400" dirty="0"/>
          </a:p>
        </p:txBody>
      </p:sp>
    </p:spTree>
    <p:extLst>
      <p:ext uri="{BB962C8B-B14F-4D97-AF65-F5344CB8AC3E}">
        <p14:creationId xmlns:p14="http://schemas.microsoft.com/office/powerpoint/2010/main" val="35332926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228599"/>
            <a:ext cx="8596668" cy="1463041"/>
          </a:xfrm>
        </p:spPr>
        <p:txBody>
          <a:bodyPr>
            <a:noAutofit/>
          </a:bodyPr>
          <a:lstStyle/>
          <a:p>
            <a:r>
              <a:rPr lang="ru-RU" sz="3200" dirty="0"/>
              <a:t>Статистика </a:t>
            </a:r>
            <a:r>
              <a:rPr lang="ru-RU" sz="3200" dirty="0" err="1"/>
              <a:t>використання</a:t>
            </a:r>
            <a:r>
              <a:rPr lang="ru-RU" sz="3200" dirty="0"/>
              <a:t> </a:t>
            </a:r>
            <a:r>
              <a:rPr lang="ru-RU" sz="3200" dirty="0" err="1"/>
              <a:t>ресурсів</a:t>
            </a:r>
            <a:r>
              <a:rPr lang="ru-RU" sz="3200" dirty="0"/>
              <a:t> </a:t>
            </a:r>
            <a:r>
              <a:rPr lang="ru-RU" sz="3200" dirty="0" err="1"/>
              <a:t>виявиться</a:t>
            </a:r>
            <a:r>
              <a:rPr lang="ru-RU" sz="3200" dirty="0"/>
              <a:t> </a:t>
            </a:r>
            <a:r>
              <a:rPr lang="ru-RU" sz="3200" dirty="0" err="1"/>
              <a:t>корисною</a:t>
            </a:r>
            <a:r>
              <a:rPr lang="ru-RU" sz="3200" dirty="0"/>
              <a:t> для </a:t>
            </a:r>
            <a:r>
              <a:rPr lang="ru-RU" sz="3200" dirty="0" err="1"/>
              <a:t>визначення</a:t>
            </a:r>
            <a:r>
              <a:rPr lang="ru-RU" sz="3200" dirty="0"/>
              <a:t> </a:t>
            </a:r>
            <a:r>
              <a:rPr lang="ru-RU" sz="3200" dirty="0" err="1"/>
              <a:t>наступних</a:t>
            </a:r>
            <a:r>
              <a:rPr lang="ru-RU" sz="3200" dirty="0"/>
              <a:t> </a:t>
            </a:r>
            <a:r>
              <a:rPr lang="ru-RU" sz="3200" dirty="0" err="1"/>
              <a:t>аспектів</a:t>
            </a:r>
            <a:r>
              <a:rPr lang="ru-RU" sz="3200" dirty="0"/>
              <a:t>:</a:t>
            </a:r>
            <a:endParaRPr lang="uk-UA" sz="3200" dirty="0"/>
          </a:p>
        </p:txBody>
      </p:sp>
      <p:sp>
        <p:nvSpPr>
          <p:cNvPr id="3" name="Объект 2"/>
          <p:cNvSpPr>
            <a:spLocks noGrp="1"/>
          </p:cNvSpPr>
          <p:nvPr>
            <p:ph idx="1"/>
          </p:nvPr>
        </p:nvSpPr>
        <p:spPr>
          <a:xfrm>
            <a:off x="297180" y="1691640"/>
            <a:ext cx="9212580" cy="5166360"/>
          </a:xfrm>
        </p:spPr>
        <p:txBody>
          <a:bodyPr>
            <a:normAutofit lnSpcReduction="10000"/>
          </a:bodyPr>
          <a:lstStyle/>
          <a:p>
            <a:pPr marL="0" indent="360000" algn="just">
              <a:lnSpc>
                <a:spcPct val="110000"/>
              </a:lnSpc>
              <a:spcBef>
                <a:spcPts val="600"/>
              </a:spcBef>
            </a:pPr>
            <a:r>
              <a:rPr lang="uk-UA" sz="2600" dirty="0" smtClean="0"/>
              <a:t>чи продовжує ресурс відповідати потребам користувачів;</a:t>
            </a:r>
          </a:p>
          <a:p>
            <a:pPr marL="0" indent="360000" algn="just">
              <a:lnSpc>
                <a:spcPct val="110000"/>
              </a:lnSpc>
              <a:spcBef>
                <a:spcPts val="600"/>
              </a:spcBef>
            </a:pPr>
            <a:r>
              <a:rPr lang="uk-UA" sz="2600" dirty="0" smtClean="0"/>
              <a:t>зростає або спадає використання ресурсу в порівнянні з минулими роками або в порівнянні з використанням інших ресурсів схожої тематики;</a:t>
            </a:r>
          </a:p>
          <a:p>
            <a:pPr marL="0" indent="360000" algn="just">
              <a:lnSpc>
                <a:spcPct val="110000"/>
              </a:lnSpc>
              <a:spcBef>
                <a:spcPts val="600"/>
              </a:spcBef>
            </a:pPr>
            <a:r>
              <a:rPr lang="uk-UA" sz="2600" dirty="0" smtClean="0"/>
              <a:t>чи продовжує використання ресурсу бути економічно ефективним;</a:t>
            </a:r>
          </a:p>
          <a:p>
            <a:pPr marL="0" indent="360000" algn="just">
              <a:lnSpc>
                <a:spcPct val="110000"/>
              </a:lnSpc>
              <a:spcBef>
                <a:spcPts val="600"/>
              </a:spcBef>
            </a:pPr>
            <a:r>
              <a:rPr lang="uk-UA" sz="2600" dirty="0" smtClean="0"/>
              <a:t>як розподіляється використання свіжих випусків видань у порівнянні з архівними випусками.</a:t>
            </a:r>
          </a:p>
          <a:p>
            <a:pPr marL="0" indent="360000" algn="just">
              <a:lnSpc>
                <a:spcPct val="110000"/>
              </a:lnSpc>
              <a:spcBef>
                <a:spcPts val="600"/>
              </a:spcBef>
            </a:pPr>
            <a:r>
              <a:rPr lang="uk-UA" sz="2600" dirty="0" smtClean="0"/>
              <a:t>чи був стабільний доступ до ресурсу в період, за який доступна статистика.</a:t>
            </a:r>
          </a:p>
          <a:p>
            <a:endParaRPr lang="uk-UA" dirty="0"/>
          </a:p>
        </p:txBody>
      </p:sp>
    </p:spTree>
    <p:extLst>
      <p:ext uri="{BB962C8B-B14F-4D97-AF65-F5344CB8AC3E}">
        <p14:creationId xmlns:p14="http://schemas.microsoft.com/office/powerpoint/2010/main" val="5519323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596668" cy="1051560"/>
          </a:xfrm>
        </p:spPr>
        <p:txBody>
          <a:bodyPr>
            <a:noAutofit/>
          </a:bodyPr>
          <a:lstStyle/>
          <a:p>
            <a:r>
              <a:rPr lang="uk-UA" sz="3200" dirty="0" smtClean="0"/>
              <a:t>Порівняльні характеристики </a:t>
            </a:r>
            <a:r>
              <a:rPr lang="en-US" sz="3200" b="1" dirty="0"/>
              <a:t>IRStats2</a:t>
            </a:r>
            <a:br>
              <a:rPr lang="en-US" sz="3200" b="1" dirty="0"/>
            </a:br>
            <a:r>
              <a:rPr lang="uk-UA" sz="3200" b="1" dirty="0" smtClean="0"/>
              <a:t>та </a:t>
            </a:r>
            <a:r>
              <a:rPr lang="en-US" sz="3200" b="1" dirty="0" smtClean="0"/>
              <a:t>Google Analytics </a:t>
            </a:r>
            <a:endParaRPr lang="uk-UA" sz="3200" dirty="0"/>
          </a:p>
        </p:txBody>
      </p:sp>
      <p:graphicFrame>
        <p:nvGraphicFramePr>
          <p:cNvPr id="5" name="Объект 4"/>
          <p:cNvGraphicFramePr>
            <a:graphicFrameLocks noGrp="1"/>
          </p:cNvGraphicFramePr>
          <p:nvPr>
            <p:ph idx="1"/>
            <p:extLst>
              <p:ext uri="{D42A27DB-BD31-4B8C-83A1-F6EECF244321}">
                <p14:modId xmlns:p14="http://schemas.microsoft.com/office/powerpoint/2010/main" val="643258476"/>
              </p:ext>
            </p:extLst>
          </p:nvPr>
        </p:nvGraphicFramePr>
        <p:xfrm>
          <a:off x="420625" y="1066800"/>
          <a:ext cx="8842247" cy="5730240"/>
        </p:xfrm>
        <a:graphic>
          <a:graphicData uri="http://schemas.openxmlformats.org/drawingml/2006/table">
            <a:tbl>
              <a:tblPr firstRow="1" bandRow="1">
                <a:tableStyleId>{5C22544A-7EE6-4342-B048-85BDC9FD1C3A}</a:tableStyleId>
              </a:tblPr>
              <a:tblGrid>
                <a:gridCol w="5422391"/>
                <a:gridCol w="1252728"/>
                <a:gridCol w="2167128"/>
              </a:tblGrid>
              <a:tr h="387096">
                <a:tc>
                  <a:txBody>
                    <a:bodyPr/>
                    <a:lstStyle/>
                    <a:p>
                      <a:r>
                        <a:rPr lang="uk-UA" sz="2000" dirty="0" smtClean="0"/>
                        <a:t>Сервіси</a:t>
                      </a:r>
                      <a:endParaRPr lang="uk-UA" sz="2000" dirty="0"/>
                    </a:p>
                  </a:txBody>
                  <a:tcPr/>
                </a:tc>
                <a:tc>
                  <a:txBody>
                    <a:bodyPr/>
                    <a:lstStyle/>
                    <a:p>
                      <a:r>
                        <a:rPr lang="en-US" sz="2000" b="1" dirty="0" smtClean="0"/>
                        <a:t>IRStats2</a:t>
                      </a:r>
                      <a:endParaRPr lang="uk-UA" sz="2000" dirty="0"/>
                    </a:p>
                  </a:txBody>
                  <a:tcPr/>
                </a:tc>
                <a:tc>
                  <a:txBody>
                    <a:bodyPr/>
                    <a:lstStyle/>
                    <a:p>
                      <a:r>
                        <a:rPr lang="en-US" sz="2000" b="1" dirty="0" smtClean="0"/>
                        <a:t>Google Analytics </a:t>
                      </a:r>
                      <a:endParaRPr lang="uk-UA" sz="2000" dirty="0"/>
                    </a:p>
                  </a:txBody>
                  <a:tcPr/>
                </a:tc>
              </a:tr>
              <a:tr h="697043">
                <a:tc>
                  <a:txBody>
                    <a:bodyPr/>
                    <a:lstStyle/>
                    <a:p>
                      <a:r>
                        <a:rPr lang="uk-UA" sz="2000" dirty="0" smtClean="0"/>
                        <a:t>Вивчення даних, що мають розвинений набір показників і фільтрів</a:t>
                      </a:r>
                      <a:endParaRPr lang="uk-UA" sz="2000" dirty="0"/>
                    </a:p>
                  </a:txBody>
                  <a:tcPr/>
                </a:tc>
                <a:tc>
                  <a:txBody>
                    <a:bodyPr/>
                    <a:lstStyle/>
                    <a:p>
                      <a:r>
                        <a:rPr lang="uk-UA" sz="2400" dirty="0" smtClean="0"/>
                        <a:t>-</a:t>
                      </a:r>
                      <a:endParaRPr lang="uk-UA" sz="2400" dirty="0"/>
                    </a:p>
                  </a:txBody>
                  <a:tcPr/>
                </a:tc>
                <a:tc>
                  <a:txBody>
                    <a:bodyPr/>
                    <a:lstStyle/>
                    <a:p>
                      <a:r>
                        <a:rPr lang="uk-UA" sz="2400" b="1" dirty="0" smtClean="0">
                          <a:solidFill>
                            <a:srgbClr val="FF0000"/>
                          </a:solidFill>
                        </a:rPr>
                        <a:t>+</a:t>
                      </a:r>
                      <a:endParaRPr lang="uk-UA" sz="2400" b="1" dirty="0">
                        <a:solidFill>
                          <a:srgbClr val="FF0000"/>
                        </a:solidFill>
                      </a:endParaRPr>
                    </a:p>
                  </a:txBody>
                  <a:tcPr/>
                </a:tc>
              </a:tr>
              <a:tr h="393981">
                <a:tc>
                  <a:txBody>
                    <a:bodyPr/>
                    <a:lstStyle/>
                    <a:p>
                      <a:r>
                        <a:rPr lang="ru-RU" sz="2000" dirty="0" err="1" smtClean="0"/>
                        <a:t>Відстеження</a:t>
                      </a:r>
                      <a:r>
                        <a:rPr lang="ru-RU" sz="2000" dirty="0" smtClean="0"/>
                        <a:t> </a:t>
                      </a:r>
                      <a:r>
                        <a:rPr lang="ru-RU" sz="2000" dirty="0" err="1" smtClean="0"/>
                        <a:t>конкретної</a:t>
                      </a:r>
                      <a:r>
                        <a:rPr lang="ru-RU" sz="2000" dirty="0" smtClean="0"/>
                        <a:t> </a:t>
                      </a:r>
                      <a:r>
                        <a:rPr lang="ru-RU" sz="2000" dirty="0" err="1" smtClean="0"/>
                        <a:t>дії</a:t>
                      </a:r>
                      <a:r>
                        <a:rPr lang="ru-RU" sz="2000" dirty="0" smtClean="0"/>
                        <a:t> </a:t>
                      </a:r>
                      <a:r>
                        <a:rPr lang="ru-RU" sz="2000" dirty="0" err="1" smtClean="0"/>
                        <a:t>або</a:t>
                      </a:r>
                      <a:r>
                        <a:rPr lang="ru-RU" sz="2000" dirty="0" smtClean="0"/>
                        <a:t> </a:t>
                      </a:r>
                      <a:r>
                        <a:rPr lang="ru-RU" sz="2000" dirty="0" err="1" smtClean="0"/>
                        <a:t>події</a:t>
                      </a:r>
                      <a:endParaRPr lang="uk-UA" sz="2000" dirty="0"/>
                    </a:p>
                  </a:txBody>
                  <a:tcPr/>
                </a:tc>
                <a:tc>
                  <a:txBody>
                    <a:bodyPr/>
                    <a:lstStyle/>
                    <a:p>
                      <a:r>
                        <a:rPr lang="uk-UA" sz="2400" dirty="0" smtClean="0"/>
                        <a:t>-</a:t>
                      </a:r>
                      <a:endParaRPr lang="uk-UA" sz="2400" dirty="0"/>
                    </a:p>
                  </a:txBody>
                  <a:tcPr/>
                </a:tc>
                <a:tc>
                  <a:txBody>
                    <a:bodyPr/>
                    <a:lstStyle/>
                    <a:p>
                      <a:r>
                        <a:rPr lang="uk-UA" sz="2400" b="1" dirty="0" smtClean="0">
                          <a:solidFill>
                            <a:srgbClr val="FF0000"/>
                          </a:solidFill>
                        </a:rPr>
                        <a:t>+</a:t>
                      </a:r>
                      <a:endParaRPr lang="uk-UA" sz="2400" b="1" dirty="0">
                        <a:solidFill>
                          <a:srgbClr val="FF0000"/>
                        </a:solidFill>
                      </a:endParaRPr>
                    </a:p>
                  </a:txBody>
                  <a:tcPr/>
                </a:tc>
              </a:tr>
              <a:tr h="697043">
                <a:tc>
                  <a:txBody>
                    <a:bodyPr/>
                    <a:lstStyle/>
                    <a:p>
                      <a:r>
                        <a:rPr lang="ru-RU" sz="2000" dirty="0" err="1" smtClean="0"/>
                        <a:t>Створення</a:t>
                      </a:r>
                      <a:r>
                        <a:rPr lang="ru-RU" sz="2000" dirty="0" smtClean="0"/>
                        <a:t> </a:t>
                      </a:r>
                      <a:r>
                        <a:rPr lang="ru-RU" sz="2000" dirty="0" err="1" smtClean="0"/>
                        <a:t>швидких</a:t>
                      </a:r>
                      <a:r>
                        <a:rPr lang="ru-RU" sz="2000" dirty="0" smtClean="0"/>
                        <a:t>, і </a:t>
                      </a:r>
                      <a:r>
                        <a:rPr lang="ru-RU" sz="2000" dirty="0" err="1" smtClean="0"/>
                        <a:t>докладних</a:t>
                      </a:r>
                      <a:r>
                        <a:rPr lang="ru-RU" sz="2000" dirty="0" smtClean="0"/>
                        <a:t> </a:t>
                      </a:r>
                      <a:r>
                        <a:rPr lang="ru-RU" sz="2000" dirty="0" err="1" smtClean="0"/>
                        <a:t>звітів</a:t>
                      </a:r>
                      <a:r>
                        <a:rPr lang="ru-RU" sz="2000" dirty="0" smtClean="0"/>
                        <a:t> у </a:t>
                      </a:r>
                      <a:r>
                        <a:rPr lang="ru-RU" sz="2000" dirty="0" err="1" smtClean="0"/>
                        <a:t>форматі</a:t>
                      </a:r>
                      <a:r>
                        <a:rPr lang="ru-RU" sz="2000" dirty="0" smtClean="0"/>
                        <a:t> PDF</a:t>
                      </a:r>
                      <a:endParaRPr lang="uk-UA" sz="2000" dirty="0"/>
                    </a:p>
                  </a:txBody>
                  <a:tcPr/>
                </a:tc>
                <a:tc>
                  <a:txBody>
                    <a:bodyPr/>
                    <a:lstStyle/>
                    <a:p>
                      <a:r>
                        <a:rPr lang="uk-UA" sz="2400" dirty="0" smtClean="0"/>
                        <a:t>-</a:t>
                      </a:r>
                      <a:endParaRPr lang="uk-UA" sz="2400" dirty="0"/>
                    </a:p>
                  </a:txBody>
                  <a:tcPr/>
                </a:tc>
                <a:tc>
                  <a:txBody>
                    <a:bodyPr/>
                    <a:lstStyle/>
                    <a:p>
                      <a:r>
                        <a:rPr lang="uk-UA" sz="2400" b="1" dirty="0" smtClean="0">
                          <a:solidFill>
                            <a:srgbClr val="FF0000"/>
                          </a:solidFill>
                        </a:rPr>
                        <a:t>+</a:t>
                      </a:r>
                      <a:endParaRPr lang="uk-UA" sz="2400" b="1" dirty="0">
                        <a:solidFill>
                          <a:srgbClr val="FF0000"/>
                        </a:solidFill>
                      </a:endParaRPr>
                    </a:p>
                  </a:txBody>
                  <a:tcPr/>
                </a:tc>
              </a:tr>
              <a:tr h="393981">
                <a:tc>
                  <a:txBody>
                    <a:bodyPr/>
                    <a:lstStyle/>
                    <a:p>
                      <a:r>
                        <a:rPr lang="ru-RU" sz="2000" dirty="0" err="1" smtClean="0"/>
                        <a:t>Гнучка</a:t>
                      </a:r>
                      <a:r>
                        <a:rPr lang="ru-RU" sz="2000" dirty="0" smtClean="0"/>
                        <a:t> робота з </a:t>
                      </a:r>
                      <a:r>
                        <a:rPr lang="ru-RU" sz="2000" dirty="0" err="1" smtClean="0">
                          <a:solidFill>
                            <a:schemeClr val="tx1"/>
                          </a:solidFill>
                        </a:rPr>
                        <a:t>регулярними</a:t>
                      </a:r>
                      <a:r>
                        <a:rPr lang="ru-RU" sz="2000" dirty="0" smtClean="0">
                          <a:solidFill>
                            <a:schemeClr val="tx1"/>
                          </a:solidFill>
                        </a:rPr>
                        <a:t> </a:t>
                      </a:r>
                      <a:r>
                        <a:rPr lang="ru-RU" sz="2000" dirty="0" err="1" smtClean="0">
                          <a:solidFill>
                            <a:schemeClr val="tx1"/>
                          </a:solidFill>
                        </a:rPr>
                        <a:t>виразами</a:t>
                      </a:r>
                      <a:endParaRPr lang="uk-UA" sz="2000" dirty="0">
                        <a:solidFill>
                          <a:schemeClr val="tx1"/>
                        </a:solidFill>
                      </a:endParaRPr>
                    </a:p>
                  </a:txBody>
                  <a:tcPr/>
                </a:tc>
                <a:tc>
                  <a:txBody>
                    <a:bodyPr/>
                    <a:lstStyle/>
                    <a:p>
                      <a:pPr marL="0" algn="l" defTabSz="457200" rtl="0" eaLnBrk="1" latinLnBrk="0" hangingPunct="1"/>
                      <a:r>
                        <a:rPr lang="uk-UA" sz="2400" b="1" kern="1200" dirty="0" smtClean="0">
                          <a:solidFill>
                            <a:schemeClr val="tx1"/>
                          </a:solidFill>
                          <a:latin typeface="+mn-lt"/>
                          <a:ea typeface="+mn-ea"/>
                          <a:cs typeface="+mn-cs"/>
                        </a:rPr>
                        <a:t>-</a:t>
                      </a:r>
                      <a:endParaRPr lang="uk-UA" sz="2400" b="1" kern="1200" dirty="0">
                        <a:solidFill>
                          <a:schemeClr val="tx1"/>
                        </a:solidFill>
                        <a:latin typeface="+mn-lt"/>
                        <a:ea typeface="+mn-ea"/>
                        <a:cs typeface="+mn-cs"/>
                      </a:endParaRPr>
                    </a:p>
                  </a:txBody>
                  <a:tcPr/>
                </a:tc>
                <a:tc>
                  <a:txBody>
                    <a:bodyPr/>
                    <a:lstStyle/>
                    <a:p>
                      <a:r>
                        <a:rPr lang="uk-UA" sz="2400" b="1" dirty="0" smtClean="0">
                          <a:solidFill>
                            <a:srgbClr val="FF0000"/>
                          </a:solidFill>
                        </a:rPr>
                        <a:t>+</a:t>
                      </a:r>
                      <a:endParaRPr lang="uk-UA" sz="2400" b="1" dirty="0">
                        <a:solidFill>
                          <a:srgbClr val="FF0000"/>
                        </a:solidFill>
                      </a:endParaRPr>
                    </a:p>
                  </a:txBody>
                  <a:tcPr/>
                </a:tc>
              </a:tr>
              <a:tr h="697043">
                <a:tc>
                  <a:txBody>
                    <a:bodyPr/>
                    <a:lstStyle/>
                    <a:p>
                      <a:r>
                        <a:rPr lang="ru-RU" sz="2000" dirty="0" err="1" smtClean="0"/>
                        <a:t>Потрібно</a:t>
                      </a:r>
                      <a:r>
                        <a:rPr lang="ru-RU" sz="2000" dirty="0" smtClean="0"/>
                        <a:t> </a:t>
                      </a:r>
                      <a:r>
                        <a:rPr lang="ru-RU" sz="2000" dirty="0" err="1" smtClean="0"/>
                        <a:t>певний</a:t>
                      </a:r>
                      <a:r>
                        <a:rPr lang="ru-RU" sz="2000" dirty="0" smtClean="0"/>
                        <a:t> </a:t>
                      </a:r>
                      <a:r>
                        <a:rPr lang="ru-RU" sz="2000" dirty="0" err="1" smtClean="0"/>
                        <a:t>досвід</a:t>
                      </a:r>
                      <a:r>
                        <a:rPr lang="ru-RU" sz="2000" dirty="0" smtClean="0"/>
                        <a:t> для </a:t>
                      </a:r>
                      <a:r>
                        <a:rPr lang="ru-RU" sz="2000" dirty="0" err="1" smtClean="0"/>
                        <a:t>задіяння</a:t>
                      </a:r>
                      <a:r>
                        <a:rPr lang="ru-RU" sz="2000" dirty="0" smtClean="0"/>
                        <a:t> </a:t>
                      </a:r>
                      <a:r>
                        <a:rPr lang="ru-RU" sz="2000" dirty="0" err="1" smtClean="0"/>
                        <a:t>всіх</a:t>
                      </a:r>
                      <a:r>
                        <a:rPr lang="ru-RU" sz="2000" dirty="0" smtClean="0"/>
                        <a:t> </a:t>
                      </a:r>
                      <a:r>
                        <a:rPr lang="ru-RU" sz="2000" dirty="0" err="1" smtClean="0"/>
                        <a:t>переваг</a:t>
                      </a:r>
                      <a:r>
                        <a:rPr lang="ru-RU" sz="2000" dirty="0" smtClean="0"/>
                        <a:t> статистики</a:t>
                      </a:r>
                      <a:endParaRPr lang="uk-UA" sz="2000" dirty="0">
                        <a:solidFill>
                          <a:schemeClr val="accent4"/>
                        </a:solidFill>
                      </a:endParaRPr>
                    </a:p>
                  </a:txBody>
                  <a:tcPr/>
                </a:tc>
                <a:tc>
                  <a:txBody>
                    <a:bodyPr/>
                    <a:lstStyle/>
                    <a:p>
                      <a:pPr marL="0" algn="l" defTabSz="457200" rtl="0" eaLnBrk="1" latinLnBrk="0" hangingPunct="1"/>
                      <a:r>
                        <a:rPr lang="en-US" sz="2400" b="1" kern="1200" dirty="0" smtClean="0">
                          <a:solidFill>
                            <a:schemeClr val="accent6"/>
                          </a:solidFill>
                          <a:latin typeface="+mn-lt"/>
                          <a:ea typeface="+mn-ea"/>
                          <a:cs typeface="+mn-cs"/>
                        </a:rPr>
                        <a:t>+</a:t>
                      </a:r>
                      <a:endParaRPr lang="uk-UA" sz="2400" b="1" kern="1200" dirty="0">
                        <a:solidFill>
                          <a:schemeClr val="accent6"/>
                        </a:solidFill>
                        <a:latin typeface="+mn-lt"/>
                        <a:ea typeface="+mn-ea"/>
                        <a:cs typeface="+mn-cs"/>
                      </a:endParaRPr>
                    </a:p>
                  </a:txBody>
                  <a:tcPr/>
                </a:tc>
                <a:tc>
                  <a:txBody>
                    <a:bodyPr/>
                    <a:lstStyle/>
                    <a:p>
                      <a:r>
                        <a:rPr lang="en-US" sz="2400" dirty="0" smtClean="0"/>
                        <a:t>-</a:t>
                      </a:r>
                      <a:endParaRPr lang="uk-UA" sz="2400" dirty="0"/>
                    </a:p>
                  </a:txBody>
                  <a:tcPr/>
                </a:tc>
              </a:tr>
              <a:tr h="393981">
                <a:tc>
                  <a:txBody>
                    <a:bodyPr/>
                    <a:lstStyle/>
                    <a:p>
                      <a:r>
                        <a:rPr lang="uk-UA" sz="2000" dirty="0" smtClean="0"/>
                        <a:t>І</a:t>
                      </a:r>
                      <a:r>
                        <a:rPr lang="ru-RU" sz="2000" dirty="0" err="1" smtClean="0"/>
                        <a:t>нтеграція</a:t>
                      </a:r>
                      <a:r>
                        <a:rPr lang="ru-RU" sz="2000" dirty="0" smtClean="0"/>
                        <a:t> </a:t>
                      </a:r>
                      <a:r>
                        <a:rPr lang="ru-RU" sz="2000" dirty="0" err="1" smtClean="0"/>
                        <a:t>зі</a:t>
                      </a:r>
                      <a:r>
                        <a:rPr lang="ru-RU" sz="2000" dirty="0" smtClean="0"/>
                        <a:t> структурою </a:t>
                      </a:r>
                      <a:r>
                        <a:rPr lang="ru-RU" sz="2000" dirty="0" err="1" smtClean="0"/>
                        <a:t>сховища</a:t>
                      </a:r>
                      <a:endParaRPr lang="uk-UA" sz="2000" dirty="0"/>
                    </a:p>
                  </a:txBody>
                  <a:tcPr/>
                </a:tc>
                <a:tc>
                  <a:txBody>
                    <a:bodyPr/>
                    <a:lstStyle/>
                    <a:p>
                      <a:pPr marL="0" algn="l" defTabSz="457200" rtl="0" eaLnBrk="1" latinLnBrk="0" hangingPunct="1"/>
                      <a:r>
                        <a:rPr lang="uk-UA" sz="2400" b="1" kern="1200" dirty="0" smtClean="0">
                          <a:solidFill>
                            <a:schemeClr val="accent6"/>
                          </a:solidFill>
                          <a:latin typeface="+mn-lt"/>
                          <a:ea typeface="+mn-ea"/>
                          <a:cs typeface="+mn-cs"/>
                        </a:rPr>
                        <a:t>+</a:t>
                      </a:r>
                      <a:endParaRPr lang="uk-UA" sz="2400" b="1" kern="1200" dirty="0">
                        <a:solidFill>
                          <a:schemeClr val="accent6"/>
                        </a:solidFill>
                        <a:latin typeface="+mn-lt"/>
                        <a:ea typeface="+mn-ea"/>
                        <a:cs typeface="+mn-cs"/>
                      </a:endParaRPr>
                    </a:p>
                  </a:txBody>
                  <a:tcPr/>
                </a:tc>
                <a:tc>
                  <a:txBody>
                    <a:bodyPr/>
                    <a:lstStyle/>
                    <a:p>
                      <a:r>
                        <a:rPr lang="uk-UA" sz="2400" dirty="0" smtClean="0"/>
                        <a:t>-</a:t>
                      </a:r>
                      <a:endParaRPr lang="uk-UA" sz="2400" dirty="0"/>
                    </a:p>
                  </a:txBody>
                  <a:tcPr/>
                </a:tc>
              </a:tr>
              <a:tr h="697043">
                <a:tc>
                  <a:txBody>
                    <a:bodyPr/>
                    <a:lstStyle/>
                    <a:p>
                      <a:r>
                        <a:rPr lang="uk-UA" sz="2000" dirty="0" smtClean="0"/>
                        <a:t>На аналітику можуть впливати налаштування браузера</a:t>
                      </a:r>
                      <a:endParaRPr lang="uk-UA" sz="2000" dirty="0"/>
                    </a:p>
                  </a:txBody>
                  <a:tcPr/>
                </a:tc>
                <a:tc>
                  <a:txBody>
                    <a:bodyPr/>
                    <a:lstStyle/>
                    <a:p>
                      <a:pPr marL="0" algn="l" defTabSz="457200" rtl="0" eaLnBrk="1" latinLnBrk="0" hangingPunct="1"/>
                      <a:r>
                        <a:rPr lang="uk-UA" sz="2400" b="1" kern="1200" dirty="0" smtClean="0">
                          <a:solidFill>
                            <a:schemeClr val="accent6"/>
                          </a:solidFill>
                          <a:latin typeface="+mn-lt"/>
                          <a:ea typeface="+mn-ea"/>
                          <a:cs typeface="+mn-cs"/>
                        </a:rPr>
                        <a:t>-</a:t>
                      </a:r>
                      <a:endParaRPr lang="uk-UA" sz="2400" b="1" kern="1200" dirty="0">
                        <a:solidFill>
                          <a:schemeClr val="accent6"/>
                        </a:solidFill>
                        <a:latin typeface="+mn-lt"/>
                        <a:ea typeface="+mn-ea"/>
                        <a:cs typeface="+mn-cs"/>
                      </a:endParaRPr>
                    </a:p>
                  </a:txBody>
                  <a:tcPr/>
                </a:tc>
                <a:tc>
                  <a:txBody>
                    <a:bodyPr/>
                    <a:lstStyle/>
                    <a:p>
                      <a:r>
                        <a:rPr lang="uk-UA" sz="2400" dirty="0" smtClean="0"/>
                        <a:t>+</a:t>
                      </a:r>
                      <a:endParaRPr lang="uk-UA" sz="2400" dirty="0"/>
                    </a:p>
                  </a:txBody>
                  <a:tcPr/>
                </a:tc>
              </a:tr>
              <a:tr h="393981">
                <a:tc>
                  <a:txBody>
                    <a:bodyPr/>
                    <a:lstStyle/>
                    <a:p>
                      <a:r>
                        <a:rPr lang="uk-UA" sz="2000" dirty="0" smtClean="0"/>
                        <a:t>В основі лежить обробка </a:t>
                      </a:r>
                      <a:r>
                        <a:rPr lang="uk-UA" sz="2000" dirty="0" err="1" smtClean="0"/>
                        <a:t>куків</a:t>
                      </a:r>
                      <a:endParaRPr lang="uk-UA" sz="2000" dirty="0"/>
                    </a:p>
                  </a:txBody>
                  <a:tcPr/>
                </a:tc>
                <a:tc>
                  <a:txBody>
                    <a:bodyPr/>
                    <a:lstStyle/>
                    <a:p>
                      <a:pPr marL="0" algn="l" defTabSz="457200" rtl="0" eaLnBrk="1" latinLnBrk="0" hangingPunct="1"/>
                      <a:r>
                        <a:rPr lang="uk-UA" sz="2400" b="1" kern="1200" dirty="0" smtClean="0">
                          <a:solidFill>
                            <a:schemeClr val="accent6"/>
                          </a:solidFill>
                          <a:latin typeface="+mn-lt"/>
                          <a:ea typeface="+mn-ea"/>
                          <a:cs typeface="+mn-cs"/>
                        </a:rPr>
                        <a:t>-</a:t>
                      </a:r>
                      <a:endParaRPr lang="uk-UA" sz="2400" b="1" kern="1200" dirty="0">
                        <a:solidFill>
                          <a:schemeClr val="accent6"/>
                        </a:solidFill>
                        <a:latin typeface="+mn-lt"/>
                        <a:ea typeface="+mn-ea"/>
                        <a:cs typeface="+mn-cs"/>
                      </a:endParaRPr>
                    </a:p>
                  </a:txBody>
                  <a:tcPr/>
                </a:tc>
                <a:tc>
                  <a:txBody>
                    <a:bodyPr/>
                    <a:lstStyle/>
                    <a:p>
                      <a:r>
                        <a:rPr lang="uk-UA" sz="2400" dirty="0" smtClean="0"/>
                        <a:t>+</a:t>
                      </a:r>
                      <a:endParaRPr lang="uk-UA" sz="2400" dirty="0"/>
                    </a:p>
                  </a:txBody>
                  <a:tcPr/>
                </a:tc>
              </a:tr>
              <a:tr h="697043">
                <a:tc>
                  <a:txBody>
                    <a:bodyPr/>
                    <a:lstStyle/>
                    <a:p>
                      <a:r>
                        <a:rPr lang="uk-UA" sz="2000" dirty="0" smtClean="0"/>
                        <a:t>Завантаження ресурсів</a:t>
                      </a:r>
                      <a:r>
                        <a:rPr lang="uk-UA" sz="2000" baseline="0" dirty="0" smtClean="0"/>
                        <a:t> </a:t>
                      </a:r>
                      <a:r>
                        <a:rPr lang="uk-UA" sz="2000" dirty="0" smtClean="0"/>
                        <a:t>відстежується тільки зсередини </a:t>
                      </a:r>
                      <a:r>
                        <a:rPr lang="uk-UA" sz="2000" dirty="0" err="1" smtClean="0"/>
                        <a:t>EPrints</a:t>
                      </a:r>
                      <a:endParaRPr lang="uk-UA" sz="2000" dirty="0"/>
                    </a:p>
                  </a:txBody>
                  <a:tcPr/>
                </a:tc>
                <a:tc>
                  <a:txBody>
                    <a:bodyPr/>
                    <a:lstStyle/>
                    <a:p>
                      <a:pPr marL="0" algn="l" defTabSz="457200" rtl="0" eaLnBrk="1" latinLnBrk="0" hangingPunct="1"/>
                      <a:r>
                        <a:rPr lang="uk-UA" sz="2400" b="1" kern="1200" dirty="0" smtClean="0">
                          <a:solidFill>
                            <a:schemeClr val="accent6"/>
                          </a:solidFill>
                          <a:latin typeface="+mn-lt"/>
                          <a:ea typeface="+mn-ea"/>
                          <a:cs typeface="+mn-cs"/>
                        </a:rPr>
                        <a:t>-</a:t>
                      </a:r>
                      <a:endParaRPr lang="uk-UA" sz="2400" b="1" kern="1200" dirty="0">
                        <a:solidFill>
                          <a:schemeClr val="accent6"/>
                        </a:solidFill>
                        <a:latin typeface="+mn-lt"/>
                        <a:ea typeface="+mn-ea"/>
                        <a:cs typeface="+mn-cs"/>
                      </a:endParaRPr>
                    </a:p>
                  </a:txBody>
                  <a:tcPr/>
                </a:tc>
                <a:tc>
                  <a:txBody>
                    <a:bodyPr/>
                    <a:lstStyle/>
                    <a:p>
                      <a:r>
                        <a:rPr lang="uk-UA" sz="2400" dirty="0" smtClean="0"/>
                        <a:t>+</a:t>
                      </a:r>
                      <a:endParaRPr lang="uk-UA" sz="2400" dirty="0"/>
                    </a:p>
                  </a:txBody>
                  <a:tcPr/>
                </a:tc>
              </a:tr>
            </a:tbl>
          </a:graphicData>
        </a:graphic>
      </p:graphicFrame>
    </p:spTree>
    <p:extLst>
      <p:ext uri="{BB962C8B-B14F-4D97-AF65-F5344CB8AC3E}">
        <p14:creationId xmlns:p14="http://schemas.microsoft.com/office/powerpoint/2010/main" val="27766755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679704"/>
          </a:xfrm>
        </p:spPr>
        <p:txBody>
          <a:bodyPr/>
          <a:lstStyle/>
          <a:p>
            <a:r>
              <a:rPr lang="uk-UA" dirty="0" smtClean="0"/>
              <a:t>Порівняння аналітики</a:t>
            </a:r>
            <a:endParaRPr lang="uk-UA" dirty="0"/>
          </a:p>
        </p:txBody>
      </p:sp>
      <p:sp>
        <p:nvSpPr>
          <p:cNvPr id="3" name="Объект 2"/>
          <p:cNvSpPr>
            <a:spLocks noGrp="1"/>
          </p:cNvSpPr>
          <p:nvPr>
            <p:ph idx="1"/>
          </p:nvPr>
        </p:nvSpPr>
        <p:spPr>
          <a:xfrm>
            <a:off x="677334" y="1930401"/>
            <a:ext cx="8596668" cy="4110962"/>
          </a:xfrm>
        </p:spPr>
        <p:txBody>
          <a:bodyPr>
            <a:normAutofit/>
          </a:bodyPr>
          <a:lstStyle/>
          <a:p>
            <a:r>
              <a:rPr lang="uk-UA" sz="2400" dirty="0" smtClean="0"/>
              <a:t>За період 03.2015-04.2015 кількість завантажених документів:</a:t>
            </a:r>
          </a:p>
          <a:p>
            <a:pPr lvl="1"/>
            <a:r>
              <a:rPr lang="en-US" sz="2000" dirty="0" smtClean="0"/>
              <a:t>GA -275</a:t>
            </a:r>
          </a:p>
          <a:p>
            <a:pPr lvl="1"/>
            <a:r>
              <a:rPr lang="en-US" sz="2000" dirty="0" err="1" smtClean="0"/>
              <a:t>IrStats</a:t>
            </a:r>
            <a:r>
              <a:rPr lang="en-US" sz="2000" dirty="0" smtClean="0"/>
              <a:t> – 28 618</a:t>
            </a:r>
          </a:p>
          <a:p>
            <a:pPr marL="457200" lvl="1" indent="0">
              <a:buNone/>
            </a:pPr>
            <a:endParaRPr lang="en-US" sz="2000" dirty="0" smtClean="0"/>
          </a:p>
          <a:p>
            <a:r>
              <a:rPr lang="en-US" sz="2400" dirty="0" smtClean="0"/>
              <a:t>GA </a:t>
            </a:r>
            <a:r>
              <a:rPr lang="uk-UA" sz="2400" dirty="0" smtClean="0"/>
              <a:t>враховує тільки завантаження, які відбулись шляхом кліку по файлу на сайті </a:t>
            </a:r>
          </a:p>
          <a:p>
            <a:r>
              <a:rPr lang="en-US" sz="2400" dirty="0" err="1" smtClean="0"/>
              <a:t>IrStats</a:t>
            </a:r>
            <a:r>
              <a:rPr lang="uk-UA" sz="2400" dirty="0" smtClean="0"/>
              <a:t> відслідковує всі завантаження на рівні сервера </a:t>
            </a:r>
            <a:endParaRPr lang="uk-UA" sz="2400" dirty="0"/>
          </a:p>
        </p:txBody>
      </p:sp>
    </p:spTree>
    <p:extLst>
      <p:ext uri="{BB962C8B-B14F-4D97-AF65-F5344CB8AC3E}">
        <p14:creationId xmlns:p14="http://schemas.microsoft.com/office/powerpoint/2010/main" val="22048923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560832"/>
          </a:xfrm>
        </p:spPr>
        <p:txBody>
          <a:bodyPr>
            <a:noAutofit/>
          </a:bodyPr>
          <a:lstStyle/>
          <a:p>
            <a:r>
              <a:rPr lang="uk-UA" sz="3200" dirty="0" smtClean="0"/>
              <a:t>Налаштування звітів </a:t>
            </a:r>
            <a:endParaRPr lang="uk-UA" sz="3200" dirty="0"/>
          </a:p>
        </p:txBody>
      </p:sp>
      <p:sp>
        <p:nvSpPr>
          <p:cNvPr id="3" name="Объект 2"/>
          <p:cNvSpPr>
            <a:spLocks noGrp="1"/>
          </p:cNvSpPr>
          <p:nvPr>
            <p:ph idx="1"/>
          </p:nvPr>
        </p:nvSpPr>
        <p:spPr>
          <a:xfrm>
            <a:off x="608754" y="2053051"/>
            <a:ext cx="3952723" cy="3880773"/>
          </a:xfrm>
        </p:spPr>
        <p:txBody>
          <a:bodyPr>
            <a:normAutofit/>
          </a:bodyPr>
          <a:lstStyle/>
          <a:p>
            <a:pPr marL="0" indent="0">
              <a:buNone/>
            </a:pPr>
            <a:r>
              <a:rPr lang="uk-UA" sz="2400" dirty="0" smtClean="0"/>
              <a:t>	</a:t>
            </a:r>
            <a:r>
              <a:rPr lang="en-US" sz="2400" dirty="0" err="1" smtClean="0"/>
              <a:t>IRStat</a:t>
            </a:r>
            <a:r>
              <a:rPr lang="en-US" sz="2400" dirty="0" smtClean="0"/>
              <a:t> </a:t>
            </a:r>
            <a:r>
              <a:rPr lang="uk-UA" sz="2400" dirty="0" smtClean="0"/>
              <a:t>дозволяє </a:t>
            </a:r>
            <a:r>
              <a:rPr lang="uk-UA" sz="2400" dirty="0" err="1" smtClean="0"/>
              <a:t>гнучно</a:t>
            </a:r>
            <a:r>
              <a:rPr lang="uk-UA" sz="2400" dirty="0" smtClean="0"/>
              <a:t> налаштовувати звіти. В  якості параметрів можуть виступати будь-які набори даних, які використовуються при описанні ресурсів з довільним групуванням.</a:t>
            </a:r>
            <a:endParaRPr lang="uk-UA" sz="2400" dirty="0"/>
          </a:p>
        </p:txBody>
      </p:sp>
      <p:pic>
        <p:nvPicPr>
          <p:cNvPr id="5" name="Рисунок 4"/>
          <p:cNvPicPr>
            <a:picLocks noChangeAspect="1"/>
          </p:cNvPicPr>
          <p:nvPr/>
        </p:nvPicPr>
        <p:blipFill>
          <a:blip r:embed="rId3"/>
          <a:stretch>
            <a:fillRect/>
          </a:stretch>
        </p:blipFill>
        <p:spPr>
          <a:xfrm>
            <a:off x="4975861" y="1445616"/>
            <a:ext cx="7045414" cy="5190963"/>
          </a:xfrm>
          <a:prstGeom prst="rect">
            <a:avLst/>
          </a:prstGeom>
        </p:spPr>
      </p:pic>
    </p:spTree>
    <p:extLst>
      <p:ext uri="{BB962C8B-B14F-4D97-AF65-F5344CB8AC3E}">
        <p14:creationId xmlns:p14="http://schemas.microsoft.com/office/powerpoint/2010/main" val="18376098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0174" y="68579"/>
            <a:ext cx="8596668" cy="1044457"/>
          </a:xfrm>
        </p:spPr>
        <p:txBody>
          <a:bodyPr>
            <a:noAutofit/>
          </a:bodyPr>
          <a:lstStyle/>
          <a:p>
            <a:r>
              <a:rPr lang="ru-RU" sz="3200" dirty="0"/>
              <a:t>Статистика </a:t>
            </a:r>
            <a:r>
              <a:rPr lang="uk-UA" sz="3200" dirty="0" smtClean="0"/>
              <a:t>електронної</a:t>
            </a:r>
            <a:r>
              <a:rPr lang="ru-RU" sz="3200" dirty="0" smtClean="0"/>
              <a:t> </a:t>
            </a:r>
            <a:r>
              <a:rPr lang="uk-UA" sz="3200" dirty="0" smtClean="0"/>
              <a:t>бібліотеки</a:t>
            </a:r>
            <a:r>
              <a:rPr lang="ru-RU" sz="3200" dirty="0" smtClean="0"/>
              <a:t> НАПН </a:t>
            </a:r>
            <a:r>
              <a:rPr lang="uk-UA" sz="3200" dirty="0" smtClean="0"/>
              <a:t>України</a:t>
            </a:r>
            <a:r>
              <a:rPr lang="ru-RU" sz="3200" dirty="0" smtClean="0"/>
              <a:t> на </a:t>
            </a:r>
            <a:r>
              <a:rPr lang="uk-UA" sz="3200" dirty="0" smtClean="0"/>
              <a:t>базі</a:t>
            </a:r>
            <a:r>
              <a:rPr lang="ru-RU" sz="3200" dirty="0" smtClean="0"/>
              <a:t> </a:t>
            </a:r>
            <a:r>
              <a:rPr lang="en-US" sz="3200" b="1" dirty="0"/>
              <a:t>IRStats2</a:t>
            </a:r>
            <a:r>
              <a:rPr lang="en-US" sz="2800" b="1" dirty="0"/>
              <a:t/>
            </a:r>
            <a:br>
              <a:rPr lang="en-US" sz="2800" b="1" dirty="0"/>
            </a:br>
            <a:endParaRPr lang="uk-UA" sz="2800" dirty="0"/>
          </a:p>
        </p:txBody>
      </p:sp>
      <p:sp>
        <p:nvSpPr>
          <p:cNvPr id="3" name="Объект 2"/>
          <p:cNvSpPr>
            <a:spLocks noGrp="1"/>
          </p:cNvSpPr>
          <p:nvPr>
            <p:ph idx="1"/>
          </p:nvPr>
        </p:nvSpPr>
        <p:spPr>
          <a:xfrm>
            <a:off x="540174" y="1021080"/>
            <a:ext cx="8596668" cy="4488180"/>
          </a:xfrm>
        </p:spPr>
        <p:txBody>
          <a:bodyPr>
            <a:noAutofit/>
          </a:bodyPr>
          <a:lstStyle/>
          <a:p>
            <a:pPr marL="0" indent="180000">
              <a:buNone/>
            </a:pPr>
            <a:endParaRPr lang="en-US" sz="2400" dirty="0"/>
          </a:p>
          <a:p>
            <a:pPr marL="0" indent="180000">
              <a:buNone/>
            </a:pPr>
            <a:endParaRPr lang="en-US" sz="2400" dirty="0" smtClean="0"/>
          </a:p>
          <a:p>
            <a:pPr marL="0" indent="180000">
              <a:buNone/>
            </a:pPr>
            <a:endParaRPr lang="en-US" sz="2400" dirty="0"/>
          </a:p>
          <a:p>
            <a:pPr marL="0" indent="180000">
              <a:buNone/>
            </a:pPr>
            <a:endParaRPr lang="en-US" sz="2400" dirty="0" smtClean="0"/>
          </a:p>
          <a:p>
            <a:pPr marL="0" indent="180000">
              <a:buNone/>
            </a:pPr>
            <a:endParaRPr lang="en-US" sz="2400" dirty="0"/>
          </a:p>
          <a:p>
            <a:pPr marL="0" indent="180000">
              <a:buNone/>
            </a:pPr>
            <a:endParaRPr lang="en-US" sz="2400" dirty="0" smtClean="0"/>
          </a:p>
          <a:p>
            <a:pPr marL="0" indent="180000">
              <a:buNone/>
            </a:pPr>
            <a:endParaRPr lang="en-US" sz="2400" dirty="0"/>
          </a:p>
          <a:p>
            <a:pPr marL="0" indent="180000">
              <a:buNone/>
            </a:pPr>
            <a:endParaRPr lang="en-US" sz="2400" dirty="0" smtClean="0"/>
          </a:p>
          <a:p>
            <a:pPr marL="0" indent="180000">
              <a:buNone/>
            </a:pPr>
            <a:endParaRPr lang="uk-UA" sz="2400" dirty="0"/>
          </a:p>
        </p:txBody>
      </p:sp>
      <p:pic>
        <p:nvPicPr>
          <p:cNvPr id="4" name="Рисунок 3"/>
          <p:cNvPicPr>
            <a:picLocks noChangeAspect="1"/>
          </p:cNvPicPr>
          <p:nvPr/>
        </p:nvPicPr>
        <p:blipFill rotWithShape="1">
          <a:blip r:embed="rId3"/>
          <a:srcRect r="890"/>
          <a:stretch/>
        </p:blipFill>
        <p:spPr>
          <a:xfrm>
            <a:off x="420624" y="1113037"/>
            <a:ext cx="9518904" cy="5680955"/>
          </a:xfrm>
          <a:prstGeom prst="rect">
            <a:avLst/>
          </a:prstGeom>
        </p:spPr>
      </p:pic>
    </p:spTree>
    <p:extLst>
      <p:ext uri="{BB962C8B-B14F-4D97-AF65-F5344CB8AC3E}">
        <p14:creationId xmlns:p14="http://schemas.microsoft.com/office/powerpoint/2010/main" val="2295052324"/>
      </p:ext>
    </p:extLst>
  </p:cSld>
  <p:clrMapOvr>
    <a:masterClrMapping/>
  </p:clrMapOvr>
  <p:timing>
    <p:tnLst>
      <p:par>
        <p:cTn id="1" dur="indefinite" restart="never" nodeType="tmRoot"/>
      </p:par>
    </p:tnLst>
  </p:timing>
</p:sld>
</file>

<file path=ppt/theme/theme1.xml><?xml version="1.0" encoding="utf-8"?>
<a:theme xmlns:a="http://schemas.openxmlformats.org/drawingml/2006/main" name="Грань">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1741</TotalTime>
  <Words>2129</Words>
  <Application>Microsoft Office PowerPoint</Application>
  <PresentationFormat>Широкоэкранный</PresentationFormat>
  <Paragraphs>271</Paragraphs>
  <Slides>29</Slides>
  <Notes>28</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29</vt:i4>
      </vt:variant>
    </vt:vector>
  </HeadingPairs>
  <TitlesOfParts>
    <vt:vector size="34" baseType="lpstr">
      <vt:lpstr>Arial</vt:lpstr>
      <vt:lpstr>Calibri</vt:lpstr>
      <vt:lpstr>Trebuchet MS</vt:lpstr>
      <vt:lpstr>Wingdings 3</vt:lpstr>
      <vt:lpstr>Грань</vt:lpstr>
      <vt:lpstr>Статистика мережі електронних бібліотек установ НАПН України</vt:lpstr>
      <vt:lpstr>План</vt:lpstr>
      <vt:lpstr>Основні поняття та джерела статистики: </vt:lpstr>
      <vt:lpstr>Основними завданнями бібліотечної статистики є: </vt:lpstr>
      <vt:lpstr>Статистика використання ресурсів виявиться корисною для визначення наступних аспектів:</vt:lpstr>
      <vt:lpstr>Порівняльні характеристики IRStats2 та Google Analytics </vt:lpstr>
      <vt:lpstr>Порівняння аналітики</vt:lpstr>
      <vt:lpstr>Налаштування звітів </vt:lpstr>
      <vt:lpstr>Статистика електронної бібліотеки НАПН України на базі IRStats2 </vt:lpstr>
      <vt:lpstr>Презентация PowerPoint</vt:lpstr>
      <vt:lpstr>Види фільтрів статистики </vt:lpstr>
      <vt:lpstr>Статистика за Автором</vt:lpstr>
      <vt:lpstr>Статистика за Науковою темою</vt:lpstr>
      <vt:lpstr>Статистика за Темою класифікатора  35. Державне адміністративне управління</vt:lpstr>
      <vt:lpstr>Статистика за Науковою установою «Центр енергоефективності»  </vt:lpstr>
      <vt:lpstr>Статистика за типом ресурсу «Книга» </vt:lpstr>
      <vt:lpstr>Експорт статистичних даних</vt:lpstr>
      <vt:lpstr>Стислий опис форматів, які використовуються для обробки статистики</vt:lpstr>
      <vt:lpstr>Фрагмент експорту діаграми статистики з використанням формату XML</vt:lpstr>
      <vt:lpstr>Статистика завантажень депозитів за автором </vt:lpstr>
      <vt:lpstr>Статистика завантажень за автором за досліджуваний проміжок часу</vt:lpstr>
      <vt:lpstr>Звіти</vt:lpstr>
      <vt:lpstr>Фрагмент сторінки Comparison per year - порівняння по роках</vt:lpstr>
      <vt:lpstr>Загальна статистика</vt:lpstr>
      <vt:lpstr>Сторінка Most popular Works - Найпопулярніші депозити за досліджувальний період</vt:lpstr>
      <vt:lpstr>Сторінка Most popular Authors - Найпопулярніші автори за досліджувальний період</vt:lpstr>
      <vt:lpstr>Сторінка Deposits - розширені статистичні дані депозитів за досліджуваний період</vt:lpstr>
      <vt:lpstr>Сторінка Requests - розширені статистичні дані запитів за досліджуваний період</vt:lpstr>
      <vt:lpstr>Дякую за увагу!</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Статистика мережі електронних бібліотек установ НАПН України</dc:title>
  <dc:creator>222222222 11111111111</dc:creator>
  <cp:lastModifiedBy>222222222 11111111111</cp:lastModifiedBy>
  <cp:revision>213</cp:revision>
  <dcterms:created xsi:type="dcterms:W3CDTF">2015-04-04T15:22:37Z</dcterms:created>
  <dcterms:modified xsi:type="dcterms:W3CDTF">2015-04-10T18:17:35Z</dcterms:modified>
</cp:coreProperties>
</file>