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4" r:id="rId3"/>
    <p:sldId id="269" r:id="rId4"/>
    <p:sldId id="265" r:id="rId5"/>
    <p:sldId id="266" r:id="rId6"/>
    <p:sldId id="259" r:id="rId7"/>
    <p:sldId id="260" r:id="rId8"/>
    <p:sldId id="261" r:id="rId9"/>
    <p:sldId id="263" r:id="rId10"/>
    <p:sldId id="267" r:id="rId11"/>
    <p:sldId id="268" r:id="rId12"/>
    <p:sldId id="270" r:id="rId13"/>
    <p:sldId id="271" r:id="rId14"/>
    <p:sldId id="27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50C7-0628-4974-A78E-E88EE68B0F71}" type="datetimeFigureOut">
              <a:rPr lang="uk-UA" smtClean="0"/>
              <a:t>30.01.2023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1988-03E3-4B3B-9E1A-673D7F59DF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9120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50C7-0628-4974-A78E-E88EE68B0F71}" type="datetimeFigureOut">
              <a:rPr lang="uk-UA" smtClean="0"/>
              <a:t>30.01.2023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1988-03E3-4B3B-9E1A-673D7F59DF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6027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50C7-0628-4974-A78E-E88EE68B0F71}" type="datetimeFigureOut">
              <a:rPr lang="uk-UA" smtClean="0"/>
              <a:t>30.01.2023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1988-03E3-4B3B-9E1A-673D7F59DF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7135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50C7-0628-4974-A78E-E88EE68B0F71}" type="datetimeFigureOut">
              <a:rPr lang="uk-UA" smtClean="0"/>
              <a:t>30.01.2023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1988-03E3-4B3B-9E1A-673D7F59DF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07693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50C7-0628-4974-A78E-E88EE68B0F71}" type="datetimeFigureOut">
              <a:rPr lang="uk-UA" smtClean="0"/>
              <a:t>30.01.2023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1988-03E3-4B3B-9E1A-673D7F59DF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217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50C7-0628-4974-A78E-E88EE68B0F71}" type="datetimeFigureOut">
              <a:rPr lang="uk-UA" smtClean="0"/>
              <a:t>30.01.2023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1988-03E3-4B3B-9E1A-673D7F59DF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5397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50C7-0628-4974-A78E-E88EE68B0F71}" type="datetimeFigureOut">
              <a:rPr lang="uk-UA" smtClean="0"/>
              <a:t>30.01.2023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1988-03E3-4B3B-9E1A-673D7F59DF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3095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50C7-0628-4974-A78E-E88EE68B0F71}" type="datetimeFigureOut">
              <a:rPr lang="uk-UA" smtClean="0"/>
              <a:t>30.01.2023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1988-03E3-4B3B-9E1A-673D7F59DF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5718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50C7-0628-4974-A78E-E88EE68B0F71}" type="datetimeFigureOut">
              <a:rPr lang="uk-UA" smtClean="0"/>
              <a:t>30.01.2023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1988-03E3-4B3B-9E1A-673D7F59DF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6490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50C7-0628-4974-A78E-E88EE68B0F71}" type="datetimeFigureOut">
              <a:rPr lang="uk-UA" smtClean="0"/>
              <a:t>30.01.2023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1988-03E3-4B3B-9E1A-673D7F59DF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9303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50C7-0628-4974-A78E-E88EE68B0F71}" type="datetimeFigureOut">
              <a:rPr lang="uk-UA" smtClean="0"/>
              <a:t>30.01.2023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1988-03E3-4B3B-9E1A-673D7F59DF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14844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B50C7-0628-4974-A78E-E88EE68B0F71}" type="datetimeFigureOut">
              <a:rPr lang="uk-UA" smtClean="0"/>
              <a:t>30.01.2023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81988-03E3-4B3B-9E1A-673D7F59DF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540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2.png"/><Relationship Id="rId26" Type="http://schemas.openxmlformats.org/officeDocument/2006/relationships/image" Target="../media/image20.png"/><Relationship Id="rId3" Type="http://schemas.microsoft.com/office/2007/relationships/media" Target="../media/media3.mp3"/><Relationship Id="rId21" Type="http://schemas.openxmlformats.org/officeDocument/2006/relationships/image" Target="../media/image12.pn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6.xml"/><Relationship Id="rId25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audio" Target="../media/media2.mp3"/><Relationship Id="rId20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24" Type="http://schemas.openxmlformats.org/officeDocument/2006/relationships/image" Target="../media/image18.png"/><Relationship Id="rId5" Type="http://schemas.microsoft.com/office/2007/relationships/media" Target="../media/media4.mp3"/><Relationship Id="rId15" Type="http://schemas.microsoft.com/office/2007/relationships/media" Target="../media/media2.mp3"/><Relationship Id="rId23" Type="http://schemas.openxmlformats.org/officeDocument/2006/relationships/image" Target="../media/image5.png"/><Relationship Id="rId10" Type="http://schemas.openxmlformats.org/officeDocument/2006/relationships/audio" Target="../media/media6.mp3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2.png"/><Relationship Id="rId26" Type="http://schemas.openxmlformats.org/officeDocument/2006/relationships/image" Target="../media/image20.png"/><Relationship Id="rId3" Type="http://schemas.microsoft.com/office/2007/relationships/media" Target="../media/media3.mp3"/><Relationship Id="rId21" Type="http://schemas.openxmlformats.org/officeDocument/2006/relationships/image" Target="../media/image12.pn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6.xml"/><Relationship Id="rId25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audio" Target="../media/media2.mp3"/><Relationship Id="rId20" Type="http://schemas.openxmlformats.org/officeDocument/2006/relationships/image" Target="../media/image8.png"/><Relationship Id="rId29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24" Type="http://schemas.openxmlformats.org/officeDocument/2006/relationships/image" Target="../media/image18.png"/><Relationship Id="rId5" Type="http://schemas.microsoft.com/office/2007/relationships/media" Target="../media/media4.mp3"/><Relationship Id="rId15" Type="http://schemas.microsoft.com/office/2007/relationships/media" Target="../media/media2.mp3"/><Relationship Id="rId23" Type="http://schemas.openxmlformats.org/officeDocument/2006/relationships/image" Target="../media/image5.png"/><Relationship Id="rId28" Type="http://schemas.openxmlformats.org/officeDocument/2006/relationships/image" Target="../media/image22.png"/><Relationship Id="rId10" Type="http://schemas.openxmlformats.org/officeDocument/2006/relationships/audio" Target="../media/media6.mp3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13.jpeg"/><Relationship Id="rId27" Type="http://schemas.openxmlformats.org/officeDocument/2006/relationships/image" Target="../media/image21.png"/><Relationship Id="rId30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26.png"/><Relationship Id="rId3" Type="http://schemas.microsoft.com/office/2007/relationships/media" Target="../media/media4.mp3"/><Relationship Id="rId7" Type="http://schemas.microsoft.com/office/2007/relationships/media" Target="../media/media8.mp3"/><Relationship Id="rId12" Type="http://schemas.openxmlformats.org/officeDocument/2006/relationships/image" Target="../media/image2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3.mp3"/><Relationship Id="rId11" Type="http://schemas.openxmlformats.org/officeDocument/2006/relationships/image" Target="../media/image8.png"/><Relationship Id="rId5" Type="http://schemas.microsoft.com/office/2007/relationships/media" Target="../media/media3.mp3"/><Relationship Id="rId10" Type="http://schemas.openxmlformats.org/officeDocument/2006/relationships/image" Target="../media/image5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2.mp3"/><Relationship Id="rId13" Type="http://schemas.openxmlformats.org/officeDocument/2006/relationships/image" Target="../media/image2.png"/><Relationship Id="rId3" Type="http://schemas.microsoft.com/office/2007/relationships/media" Target="../media/media5.mp3"/><Relationship Id="rId7" Type="http://schemas.microsoft.com/office/2007/relationships/media" Target="../media/media2.mp3"/><Relationship Id="rId12" Type="http://schemas.openxmlformats.org/officeDocument/2006/relationships/image" Target="../media/image13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1.mp3"/><Relationship Id="rId11" Type="http://schemas.openxmlformats.org/officeDocument/2006/relationships/image" Target="../media/image15.png"/><Relationship Id="rId5" Type="http://schemas.microsoft.com/office/2007/relationships/media" Target="../media/media1.mp3"/><Relationship Id="rId10" Type="http://schemas.openxmlformats.org/officeDocument/2006/relationships/image" Target="../media/image8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3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72828" y="1989133"/>
            <a:ext cx="3791301" cy="1520830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Дикі птахи</a:t>
            </a:r>
            <a:endParaRPr lang="uk-UA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56" y="331224"/>
            <a:ext cx="2552700" cy="1790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1472" y="478263"/>
            <a:ext cx="1697973" cy="24729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328" y="4672169"/>
            <a:ext cx="2239828" cy="11190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2828" y="4099522"/>
            <a:ext cx="1642998" cy="18728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4327" y="554315"/>
            <a:ext cx="2241757" cy="14348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1243" y="2642520"/>
            <a:ext cx="1238283" cy="17348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4869" y="2833969"/>
            <a:ext cx="1822569" cy="1370671"/>
          </a:xfrm>
          <a:prstGeom prst="rect">
            <a:avLst/>
          </a:prstGeom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5913618" y="4550833"/>
            <a:ext cx="5614219" cy="17206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Валентина Жук,</a:t>
            </a:r>
          </a:p>
          <a:p>
            <a:pPr algn="r"/>
            <a:r>
              <a:rPr lang="uk-UA" dirty="0" err="1" smtClean="0">
                <a:solidFill>
                  <a:schemeClr val="accent6">
                    <a:lumMod val="50000"/>
                  </a:schemeClr>
                </a:solidFill>
              </a:rPr>
              <a:t>к.п.н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., старший науковий співробітник відділу освіти дітей з порушеннями слуху Інституту спеціальної педагогіки і психології імені Миколи </a:t>
            </a:r>
            <a:r>
              <a:rPr lang="uk-UA" dirty="0" err="1" smtClean="0">
                <a:solidFill>
                  <a:schemeClr val="accent6">
                    <a:lumMod val="50000"/>
                  </a:schemeClr>
                </a:solidFill>
              </a:rPr>
              <a:t>Ярмаченка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 НАПН України 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123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Добери малюнок до звуку.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8"/>
          <a:srcRect l="27555"/>
          <a:stretch/>
        </p:blipFill>
        <p:spPr>
          <a:xfrm>
            <a:off x="719594" y="2127619"/>
            <a:ext cx="1103631" cy="22187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35439" y="1748032"/>
            <a:ext cx="1824520" cy="2082192"/>
          </a:xfrm>
          <a:prstGeom prst="rect">
            <a:avLst/>
          </a:prstGeom>
        </p:spPr>
      </p:pic>
      <p:pic>
        <p:nvPicPr>
          <p:cNvPr id="7" name="028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364390" y="5703797"/>
            <a:ext cx="1053721" cy="1053721"/>
          </a:xfrm>
          <a:prstGeom prst="rect">
            <a:avLst/>
          </a:prstGeom>
        </p:spPr>
      </p:pic>
      <p:pic>
        <p:nvPicPr>
          <p:cNvPr id="8" name="0457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258176" y="5719366"/>
            <a:ext cx="1119257" cy="11192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1"/>
          <a:srcRect l="14119" t="7938" r="12458" b="4747"/>
          <a:stretch/>
        </p:blipFill>
        <p:spPr>
          <a:xfrm>
            <a:off x="2484247" y="3437974"/>
            <a:ext cx="2094271" cy="1245243"/>
          </a:xfrm>
          <a:prstGeom prst="rect">
            <a:avLst/>
          </a:prstGeom>
        </p:spPr>
      </p:pic>
      <p:pic>
        <p:nvPicPr>
          <p:cNvPr id="11" name="0486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592467" y="5703797"/>
            <a:ext cx="1053721" cy="1053721"/>
          </a:xfrm>
          <a:prstGeom prst="rect">
            <a:avLst/>
          </a:prstGeom>
        </p:spPr>
      </p:pic>
      <p:pic>
        <p:nvPicPr>
          <p:cNvPr id="12" name="Picture 2" descr="Коварная ворона (Алла Минцис) / Проза.ру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055" y="1609081"/>
            <a:ext cx="2352476" cy="165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0022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943042" y="5731662"/>
            <a:ext cx="1053721" cy="105372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94310" y="1609081"/>
            <a:ext cx="2248340" cy="1439031"/>
          </a:xfrm>
          <a:prstGeom prst="rect">
            <a:avLst/>
          </a:prstGeom>
        </p:spPr>
      </p:pic>
      <p:pic>
        <p:nvPicPr>
          <p:cNvPr id="15" name="0484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836828" y="5703797"/>
            <a:ext cx="1089757" cy="108975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524616" y="2531746"/>
            <a:ext cx="1499985" cy="2096168"/>
          </a:xfrm>
          <a:prstGeom prst="rect">
            <a:avLst/>
          </a:prstGeom>
        </p:spPr>
      </p:pic>
      <p:pic>
        <p:nvPicPr>
          <p:cNvPr id="17" name="02028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766651" y="5731662"/>
            <a:ext cx="1150624" cy="115062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676871" y="3579830"/>
            <a:ext cx="1967674" cy="1477774"/>
          </a:xfrm>
          <a:prstGeom prst="rect">
            <a:avLst/>
          </a:prstGeom>
        </p:spPr>
      </p:pic>
      <p:pic>
        <p:nvPicPr>
          <p:cNvPr id="19" name="02038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163358" y="5790928"/>
            <a:ext cx="1103312" cy="1103312"/>
          </a:xfrm>
          <a:prstGeom prst="rect">
            <a:avLst/>
          </a:prstGeom>
        </p:spPr>
      </p:pic>
      <p:pic>
        <p:nvPicPr>
          <p:cNvPr id="20" name="02029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90185" y="5790928"/>
            <a:ext cx="966590" cy="9665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487292" y="3179628"/>
            <a:ext cx="2275135" cy="227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48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14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6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155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922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Вгадай хто так робить. </a:t>
            </a:r>
            <a:r>
              <a:rPr lang="uk-UA" dirty="0" err="1" smtClean="0"/>
              <a:t>Перевір</a:t>
            </a:r>
            <a:r>
              <a:rPr lang="uk-UA" dirty="0" smtClean="0"/>
              <a:t> себе, відсунувши синій квадрат.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8"/>
          <a:srcRect l="31742"/>
          <a:stretch/>
        </p:blipFill>
        <p:spPr>
          <a:xfrm>
            <a:off x="5099507" y="1781483"/>
            <a:ext cx="907648" cy="19366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14787" y="2003225"/>
            <a:ext cx="1668808" cy="1814069"/>
          </a:xfrm>
          <a:prstGeom prst="rect">
            <a:avLst/>
          </a:prstGeom>
        </p:spPr>
      </p:pic>
      <p:pic>
        <p:nvPicPr>
          <p:cNvPr id="7" name="028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580747" y="2603846"/>
            <a:ext cx="918415" cy="918415"/>
          </a:xfrm>
          <a:prstGeom prst="rect">
            <a:avLst/>
          </a:prstGeom>
        </p:spPr>
      </p:pic>
      <p:pic>
        <p:nvPicPr>
          <p:cNvPr id="8" name="0457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454470" y="2603846"/>
            <a:ext cx="1022827" cy="10228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1"/>
          <a:srcRect l="14119" t="7938" r="12458" b="4747"/>
          <a:stretch/>
        </p:blipFill>
        <p:spPr>
          <a:xfrm>
            <a:off x="1629534" y="2285631"/>
            <a:ext cx="1906352" cy="1133507"/>
          </a:xfrm>
          <a:prstGeom prst="rect">
            <a:avLst/>
          </a:prstGeom>
        </p:spPr>
      </p:pic>
      <p:pic>
        <p:nvPicPr>
          <p:cNvPr id="11" name="0486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73430" y="2478043"/>
            <a:ext cx="958578" cy="958578"/>
          </a:xfrm>
          <a:prstGeom prst="rect">
            <a:avLst/>
          </a:prstGeom>
        </p:spPr>
      </p:pic>
      <p:pic>
        <p:nvPicPr>
          <p:cNvPr id="12" name="Picture 2" descr="Коварная ворона (Алла Минцис) / Проза.ру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375" y="4469298"/>
            <a:ext cx="2053511" cy="144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0022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72003" y="5015103"/>
            <a:ext cx="1065121" cy="106512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618717" y="4863736"/>
            <a:ext cx="1926018" cy="1232732"/>
          </a:xfrm>
          <a:prstGeom prst="rect">
            <a:avLst/>
          </a:prstGeom>
        </p:spPr>
      </p:pic>
      <p:pic>
        <p:nvPicPr>
          <p:cNvPr id="15" name="0484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639632" y="5106248"/>
            <a:ext cx="961597" cy="96159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193128" y="4661410"/>
            <a:ext cx="1026905" cy="1435058"/>
          </a:xfrm>
          <a:prstGeom prst="rect">
            <a:avLst/>
          </a:prstGeom>
        </p:spPr>
      </p:pic>
      <p:pic>
        <p:nvPicPr>
          <p:cNvPr id="17" name="02028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609709" y="5063804"/>
            <a:ext cx="1076278" cy="107627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524616" y="2265142"/>
            <a:ext cx="1426061" cy="1071009"/>
          </a:xfrm>
          <a:prstGeom prst="rect">
            <a:avLst/>
          </a:prstGeom>
        </p:spPr>
      </p:pic>
      <p:pic>
        <p:nvPicPr>
          <p:cNvPr id="19" name="02038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394277" y="2707295"/>
            <a:ext cx="969425" cy="969425"/>
          </a:xfrm>
          <a:prstGeom prst="rect">
            <a:avLst/>
          </a:prstGeom>
        </p:spPr>
      </p:pic>
      <p:pic>
        <p:nvPicPr>
          <p:cNvPr id="20" name="02029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528971" y="5270089"/>
            <a:ext cx="964233" cy="96423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6"/>
          <a:srcRect l="17120" t="5012" r="18487" b="5218"/>
          <a:stretch/>
        </p:blipFill>
        <p:spPr>
          <a:xfrm>
            <a:off x="10672448" y="4370685"/>
            <a:ext cx="1362703" cy="1902296"/>
          </a:xfrm>
          <a:prstGeom prst="rect">
            <a:avLst/>
          </a:prstGeom>
        </p:spPr>
      </p:pic>
      <p:sp>
        <p:nvSpPr>
          <p:cNvPr id="6" name="AutoShape 2" descr="Квадрат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7"/>
          <a:srcRect l="15693" t="11855" r="12541" b="17609"/>
          <a:stretch/>
        </p:blipFill>
        <p:spPr>
          <a:xfrm>
            <a:off x="1594348" y="1952383"/>
            <a:ext cx="1936700" cy="190349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499162" y="1959200"/>
            <a:ext cx="1932599" cy="190821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404331" y="1898277"/>
            <a:ext cx="1932599" cy="190821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259401" y="1898276"/>
            <a:ext cx="1932599" cy="1908213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642059" y="4412227"/>
            <a:ext cx="1932599" cy="1908213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647873" y="4380831"/>
            <a:ext cx="1932599" cy="190821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560635" y="4315982"/>
            <a:ext cx="1932599" cy="190821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271346" y="4352758"/>
            <a:ext cx="1932599" cy="1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09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48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14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6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155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922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7653"/>
            <a:ext cx="10515600" cy="651617"/>
          </a:xfrm>
        </p:spPr>
        <p:txBody>
          <a:bodyPr>
            <a:noAutofit/>
          </a:bodyPr>
          <a:lstStyle/>
          <a:p>
            <a:r>
              <a:rPr lang="uk-UA" sz="2800" dirty="0" smtClean="0"/>
              <a:t>Послухай. Впізнай пташок за звуком. Назви пташок, </a:t>
            </a:r>
            <a:r>
              <a:rPr lang="uk-UA" sz="2800" dirty="0" err="1" smtClean="0"/>
              <a:t>перевір</a:t>
            </a:r>
            <a:r>
              <a:rPr lang="uk-UA" sz="2800" dirty="0" smtClean="0"/>
              <a:t> себе, відсунувши малюнок.</a:t>
            </a:r>
            <a:endParaRPr lang="uk-UA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22556"/>
            <a:ext cx="10515600" cy="5154408"/>
          </a:xfrm>
        </p:spPr>
        <p:txBody>
          <a:bodyPr>
            <a:normAutofit fontScale="92500" lnSpcReduction="10000"/>
          </a:bodyPr>
          <a:lstStyle/>
          <a:p>
            <a:pPr marL="0" indent="457200" algn="just">
              <a:lnSpc>
                <a:spcPct val="150000"/>
              </a:lnSpc>
              <a:buNone/>
            </a:pPr>
            <a:r>
              <a:rPr lang="uk-UA" dirty="0" smtClean="0"/>
              <a:t>Одного разу пішов Славко з татом до лісу. По дорозі вони побачили    та пригостили його хлібними крихтами. Голуб забелькотів, поспіхом позбирав крихти і сів грітися на сонечку.</a:t>
            </a:r>
          </a:p>
          <a:p>
            <a:pPr marL="0" indent="457200" algn="just">
              <a:lnSpc>
                <a:spcPct val="150000"/>
              </a:lnSpc>
              <a:buNone/>
            </a:pPr>
            <a:r>
              <a:rPr lang="uk-UA" dirty="0" smtClean="0"/>
              <a:t>А коли йшли полем, почули спів             . Жайворонок, впізнав Славко.</a:t>
            </a:r>
          </a:p>
          <a:p>
            <a:pPr marL="0" indent="457200" algn="just">
              <a:lnSpc>
                <a:spcPct val="150000"/>
              </a:lnSpc>
              <a:buNone/>
            </a:pPr>
            <a:r>
              <a:rPr lang="uk-UA" dirty="0" smtClean="0"/>
              <a:t>У лісі багато дерев і кущів. На кущі калини весело цвірінькали         . А один горобець    шукав у траві хробака.</a:t>
            </a:r>
          </a:p>
          <a:p>
            <a:pPr marL="0" indent="457200" algn="just">
              <a:lnSpc>
                <a:spcPct val="150000"/>
              </a:lnSpc>
              <a:buNone/>
            </a:pPr>
            <a:r>
              <a:rPr lang="uk-UA" dirty="0" smtClean="0"/>
              <a:t>Десь поодаль кувала           . Славко сказав татові: - Чуєш «ку-ку, ку-ку». Я знаю хто так говорить, це       зозуля.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1719" y="1558053"/>
            <a:ext cx="1080229" cy="691391"/>
          </a:xfrm>
          <a:prstGeom prst="rect">
            <a:avLst/>
          </a:prstGeom>
        </p:spPr>
      </p:pic>
      <p:pic>
        <p:nvPicPr>
          <p:cNvPr id="5" name="048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42406" y="1022555"/>
            <a:ext cx="750375" cy="750375"/>
          </a:xfrm>
          <a:prstGeom prst="rect">
            <a:avLst/>
          </a:prstGeom>
        </p:spPr>
      </p:pic>
      <p:pic>
        <p:nvPicPr>
          <p:cNvPr id="6" name="0486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06542" y="3539694"/>
            <a:ext cx="747252" cy="7472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0258" y="4054004"/>
            <a:ext cx="1476066" cy="738616"/>
          </a:xfrm>
          <a:prstGeom prst="rect">
            <a:avLst/>
          </a:prstGeom>
        </p:spPr>
      </p:pic>
      <p:pic>
        <p:nvPicPr>
          <p:cNvPr id="9" name="0457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65330" y="4674906"/>
            <a:ext cx="825910" cy="8259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3"/>
          <a:srcRect l="41453" t="23696" r="11941" b="4630"/>
          <a:stretch/>
        </p:blipFill>
        <p:spPr>
          <a:xfrm>
            <a:off x="5389249" y="5439037"/>
            <a:ext cx="1413501" cy="1076001"/>
          </a:xfrm>
          <a:prstGeom prst="rect">
            <a:avLst/>
          </a:prstGeom>
        </p:spPr>
      </p:pic>
      <p:pic>
        <p:nvPicPr>
          <p:cNvPr id="11" name="02038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62217" y="2799161"/>
            <a:ext cx="740533" cy="74053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11719" y="2482729"/>
            <a:ext cx="1788152" cy="134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1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48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6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15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93290"/>
            <a:ext cx="10515600" cy="6105833"/>
          </a:xfrm>
        </p:spPr>
        <p:txBody>
          <a:bodyPr>
            <a:normAutofit lnSpcReduction="10000"/>
          </a:bodyPr>
          <a:lstStyle/>
          <a:p>
            <a:pPr marL="0" indent="457200" algn="just">
              <a:lnSpc>
                <a:spcPct val="150000"/>
              </a:lnSpc>
              <a:buNone/>
            </a:pPr>
            <a:r>
              <a:rPr lang="uk-UA" dirty="0"/>
              <a:t>М</a:t>
            </a:r>
            <a:r>
              <a:rPr lang="uk-UA" dirty="0" smtClean="0"/>
              <a:t>илувалися Славко і тато співом           . А соловей все тьохкав і тьохкав. </a:t>
            </a:r>
          </a:p>
          <a:p>
            <a:pPr marL="0" indent="457200" algn="just">
              <a:lnSpc>
                <a:spcPct val="150000"/>
              </a:lnSpc>
              <a:buNone/>
            </a:pPr>
            <a:r>
              <a:rPr lang="uk-UA" dirty="0" smtClean="0"/>
              <a:t>Над деревами пролетіла, каркаючи,              .   Ворона несла у дзьобі гілочку. </a:t>
            </a:r>
          </a:p>
          <a:p>
            <a:pPr marL="0" indent="457200" algn="just">
              <a:lnSpc>
                <a:spcPct val="150000"/>
              </a:lnSpc>
              <a:buNone/>
            </a:pPr>
            <a:r>
              <a:rPr lang="uk-UA" dirty="0" smtClean="0"/>
              <a:t>Десь зовсім близько стукав по стовбуру              .  Дятел шукав комах під корою.</a:t>
            </a:r>
          </a:p>
          <a:p>
            <a:pPr marL="0" indent="457200" algn="just">
              <a:lnSpc>
                <a:spcPct val="150000"/>
              </a:lnSpc>
              <a:buNone/>
            </a:pPr>
            <a:r>
              <a:rPr lang="uk-UA" dirty="0" smtClean="0"/>
              <a:t>Щоб нагледітися і наслухатися лісу й дня мало. Затрималися Славко з татом аж до вечора. Коли почало темніти на полювання вилетіла            . Сова гучно ухала і шорхала крилами. </a:t>
            </a:r>
          </a:p>
        </p:txBody>
      </p:sp>
      <p:pic>
        <p:nvPicPr>
          <p:cNvPr id="4" name="020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79459" y="393290"/>
            <a:ext cx="931095" cy="9310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08434" y="217688"/>
            <a:ext cx="1300085" cy="1539466"/>
          </a:xfrm>
          <a:prstGeom prst="rect">
            <a:avLst/>
          </a:prstGeom>
        </p:spPr>
      </p:pic>
      <p:pic>
        <p:nvPicPr>
          <p:cNvPr id="6" name="0022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43390" y="1779749"/>
            <a:ext cx="993205" cy="993205"/>
          </a:xfrm>
          <a:prstGeom prst="rect">
            <a:avLst/>
          </a:prstGeom>
        </p:spPr>
      </p:pic>
      <p:pic>
        <p:nvPicPr>
          <p:cNvPr id="7" name="Picture 2" descr="Коварная ворона (Алла Минцис) / Проза.ру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596" y="1779749"/>
            <a:ext cx="1415846" cy="99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0285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84005" y="3110555"/>
            <a:ext cx="1048858" cy="10488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76393" y="2906849"/>
            <a:ext cx="999884" cy="1456270"/>
          </a:xfrm>
          <a:prstGeom prst="rect">
            <a:avLst/>
          </a:prstGeom>
        </p:spPr>
      </p:pic>
      <p:pic>
        <p:nvPicPr>
          <p:cNvPr id="10" name="02029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63327" y="5555840"/>
            <a:ext cx="773163" cy="7731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4"/>
          <a:srcRect l="17875" t="6128" r="25205" b="10327"/>
          <a:stretch/>
        </p:blipFill>
        <p:spPr>
          <a:xfrm>
            <a:off x="3313472" y="5504685"/>
            <a:ext cx="796110" cy="117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8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9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2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Дай відповіді на запитання.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Куди ходили Славко з татом?</a:t>
            </a:r>
          </a:p>
          <a:p>
            <a:r>
              <a:rPr lang="uk-UA" dirty="0" smtClean="0"/>
              <a:t>Кого зустріли по дорозі до лісу?</a:t>
            </a:r>
          </a:p>
          <a:p>
            <a:r>
              <a:rPr lang="uk-UA" dirty="0" smtClean="0"/>
              <a:t>Які птахи живуть у лісі?</a:t>
            </a:r>
          </a:p>
          <a:p>
            <a:r>
              <a:rPr lang="uk-UA" dirty="0" smtClean="0"/>
              <a:t>Кого почули і побачили у вечірніх сутінках?</a:t>
            </a:r>
          </a:p>
          <a:p>
            <a:r>
              <a:rPr lang="uk-UA" dirty="0" smtClean="0"/>
              <a:t>Спів якого птаха почули, йдучи </a:t>
            </a:r>
            <a:r>
              <a:rPr lang="uk-UA" smtClean="0"/>
              <a:t>полем?</a:t>
            </a:r>
            <a:endParaRPr lang="uk-UA" dirty="0" smtClean="0"/>
          </a:p>
          <a:p>
            <a:r>
              <a:rPr lang="uk-UA" dirty="0" smtClean="0"/>
              <a:t>Яких диких птахів ти бачив і чув?</a:t>
            </a:r>
          </a:p>
          <a:p>
            <a:pPr marL="0" indent="0">
              <a:buNone/>
            </a:pPr>
            <a:endParaRPr lang="uk-UA" dirty="0" smtClean="0"/>
          </a:p>
          <a:p>
            <a:endParaRPr lang="uk-UA" dirty="0" smtClean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3846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196645"/>
            <a:ext cx="10124768" cy="1995949"/>
          </a:xfrm>
        </p:spPr>
        <p:txBody>
          <a:bodyPr>
            <a:normAutofit/>
          </a:bodyPr>
          <a:lstStyle/>
          <a:p>
            <a:r>
              <a:rPr lang="uk-UA" dirty="0" smtClean="0"/>
              <a:t>Послухай. Це стукає дятел. Запам’ятай. </a:t>
            </a:r>
            <a:br>
              <a:rPr lang="uk-UA" dirty="0" smtClean="0"/>
            </a:br>
            <a:r>
              <a:rPr lang="uk-UA" dirty="0" smtClean="0"/>
              <a:t>Промов і відплескай слово «</a:t>
            </a:r>
            <a:r>
              <a:rPr lang="uk-UA" dirty="0" err="1" smtClean="0"/>
              <a:t>дя</a:t>
            </a:r>
            <a:r>
              <a:rPr lang="uk-UA" dirty="0" smtClean="0"/>
              <a:t>̓̓-</a:t>
            </a:r>
            <a:r>
              <a:rPr lang="uk-UA" dirty="0" err="1" smtClean="0"/>
              <a:t>тел</a:t>
            </a:r>
            <a:r>
              <a:rPr lang="uk-UA" dirty="0" smtClean="0"/>
              <a:t>».</a:t>
            </a:r>
            <a:endParaRPr lang="uk-UA" dirty="0"/>
          </a:p>
        </p:txBody>
      </p:sp>
      <p:pic>
        <p:nvPicPr>
          <p:cNvPr id="5" name="028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8257" y="3196099"/>
            <a:ext cx="1717060" cy="17170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584" y="2069536"/>
            <a:ext cx="3216070" cy="468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6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1763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Послухай. Це сова.</a:t>
            </a:r>
            <a:br>
              <a:rPr lang="uk-UA" dirty="0" smtClean="0"/>
            </a:br>
            <a:r>
              <a:rPr lang="uk-UA" dirty="0" smtClean="0"/>
              <a:t>Скажи і відстукай долонями по столу слово «</a:t>
            </a:r>
            <a:r>
              <a:rPr lang="uk-UA" dirty="0" err="1" smtClean="0"/>
              <a:t>со</a:t>
            </a:r>
            <a:r>
              <a:rPr lang="uk-UA" dirty="0" smtClean="0"/>
              <a:t>-ва̓».</a:t>
            </a:r>
            <a:endParaRPr lang="uk-UA" dirty="0"/>
          </a:p>
        </p:txBody>
      </p:sp>
      <p:pic>
        <p:nvPicPr>
          <p:cNvPr id="3" name="020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0940" y="3677880"/>
            <a:ext cx="1431924" cy="1431924"/>
          </a:xfrm>
          <a:prstGeom prst="rect">
            <a:avLst/>
          </a:prstGeom>
        </p:spPr>
      </p:pic>
      <p:pic>
        <p:nvPicPr>
          <p:cNvPr id="1026" name="Picture 2" descr="Картинки с совой: распечатать или скачать бесплатно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853" y="1933011"/>
            <a:ext cx="4563192" cy="456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73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7653"/>
            <a:ext cx="10515600" cy="155303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Послухай як співає </a:t>
            </a:r>
            <a:r>
              <a:rPr lang="uk-UA" dirty="0" err="1" smtClean="0"/>
              <a:t>зозу̓ля</a:t>
            </a:r>
            <a:r>
              <a:rPr lang="uk-UA" dirty="0" smtClean="0"/>
              <a:t>. Запам’ятай.</a:t>
            </a:r>
            <a:br>
              <a:rPr lang="uk-UA" dirty="0" smtClean="0"/>
            </a:br>
            <a:r>
              <a:rPr lang="uk-UA" dirty="0" smtClean="0"/>
              <a:t>Скажи і відстукай кулачком по столу слово «зо-</a:t>
            </a:r>
            <a:r>
              <a:rPr lang="uk-UA" dirty="0" err="1" smtClean="0"/>
              <a:t>зу</a:t>
            </a:r>
            <a:r>
              <a:rPr lang="uk-UA" dirty="0" smtClean="0"/>
              <a:t>̓-ля». </a:t>
            </a:r>
            <a:endParaRPr lang="uk-UA" dirty="0"/>
          </a:p>
        </p:txBody>
      </p:sp>
      <p:pic>
        <p:nvPicPr>
          <p:cNvPr id="3" name="0457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3832" y="3156155"/>
            <a:ext cx="1786501" cy="17865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239" y="1690688"/>
            <a:ext cx="4272413" cy="487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1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019" y="266802"/>
            <a:ext cx="9790471" cy="2240423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Хто це? Послухай і запам’ятай як співає горобець.</a:t>
            </a:r>
            <a:br>
              <a:rPr lang="uk-UA" dirty="0" smtClean="0"/>
            </a:br>
            <a:r>
              <a:rPr lang="uk-UA" dirty="0" smtClean="0"/>
              <a:t>Назви пташку словом «</a:t>
            </a:r>
            <a:r>
              <a:rPr lang="uk-UA" dirty="0" err="1" smtClean="0"/>
              <a:t>го-ро-бе̓ць</a:t>
            </a:r>
            <a:r>
              <a:rPr lang="uk-UA" dirty="0" smtClean="0"/>
              <a:t>». Промовляй і топай ніжкою.</a:t>
            </a:r>
            <a:endParaRPr lang="uk-UA" dirty="0"/>
          </a:p>
        </p:txBody>
      </p:sp>
      <p:pic>
        <p:nvPicPr>
          <p:cNvPr id="3" name="0486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5175" y="3254478"/>
            <a:ext cx="1894655" cy="18946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2260" y="2507225"/>
            <a:ext cx="7723546" cy="386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4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400071" cy="1325563"/>
          </a:xfrm>
        </p:spPr>
        <p:txBody>
          <a:bodyPr/>
          <a:lstStyle/>
          <a:p>
            <a:r>
              <a:rPr lang="uk-UA" dirty="0" smtClean="0"/>
              <a:t>Послухай як каркає ворона. Запам’ятай.</a:t>
            </a:r>
            <a:br>
              <a:rPr lang="uk-UA" dirty="0" smtClean="0"/>
            </a:br>
            <a:r>
              <a:rPr lang="uk-UA" dirty="0"/>
              <a:t>К</a:t>
            </a:r>
            <a:r>
              <a:rPr lang="uk-UA" dirty="0" smtClean="0"/>
              <a:t>ажи «во-ро̓̓-на» і показуй пальчики.</a:t>
            </a:r>
            <a:endParaRPr lang="uk-UA" dirty="0"/>
          </a:p>
        </p:txBody>
      </p:sp>
      <p:pic>
        <p:nvPicPr>
          <p:cNvPr id="3" name="002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4897" y="3454464"/>
            <a:ext cx="1757004" cy="1757004"/>
          </a:xfrm>
          <a:prstGeom prst="rect">
            <a:avLst/>
          </a:prstGeom>
        </p:spPr>
      </p:pic>
      <p:pic>
        <p:nvPicPr>
          <p:cNvPr id="1026" name="Picture 2" descr="Коварная ворона (Алла Минцис) / Проза.ру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305" y="1932474"/>
            <a:ext cx="5795605" cy="406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67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636046" cy="153684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Це голуб. Він говорить так (послухай).</a:t>
            </a:r>
            <a:br>
              <a:rPr lang="uk-UA" dirty="0" smtClean="0"/>
            </a:br>
            <a:r>
              <a:rPr lang="uk-UA" dirty="0" smtClean="0"/>
              <a:t>Назви птаха, скажи «го̓-луб» і постукай кулачками. </a:t>
            </a:r>
            <a:endParaRPr lang="uk-UA" dirty="0"/>
          </a:p>
        </p:txBody>
      </p:sp>
      <p:pic>
        <p:nvPicPr>
          <p:cNvPr id="3" name="048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5070" y="3185652"/>
            <a:ext cx="1661805" cy="16618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5588" y="1901971"/>
            <a:ext cx="5874928" cy="376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5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10944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Послухай. Так співає соловей. Запам’ятай.</a:t>
            </a:r>
            <a:br>
              <a:rPr lang="uk-UA" dirty="0" smtClean="0"/>
            </a:br>
            <a:r>
              <a:rPr lang="uk-UA" dirty="0" smtClean="0"/>
              <a:t>Кажи «</a:t>
            </a:r>
            <a:r>
              <a:rPr lang="uk-UA" dirty="0" err="1" smtClean="0"/>
              <a:t>со-ло-ве̓й</a:t>
            </a:r>
            <a:r>
              <a:rPr lang="uk-UA" dirty="0" smtClean="0"/>
              <a:t>» і торкайся великого пальця вказівним, середнім, безіменним. </a:t>
            </a:r>
            <a:endParaRPr lang="uk-UA" dirty="0"/>
          </a:p>
        </p:txBody>
      </p:sp>
      <p:pic>
        <p:nvPicPr>
          <p:cNvPr id="3" name="020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6852" y="3421626"/>
            <a:ext cx="1452204" cy="14522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8180" y="2161464"/>
            <a:ext cx="3358023" cy="469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7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1283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Послухай і запам’ятай. Це жайворонок.</a:t>
            </a:r>
            <a:br>
              <a:rPr lang="uk-UA" dirty="0" smtClean="0"/>
            </a:br>
            <a:r>
              <a:rPr lang="uk-UA" dirty="0"/>
              <a:t>К</a:t>
            </a:r>
            <a:r>
              <a:rPr lang="uk-UA" dirty="0" smtClean="0"/>
              <a:t>ажи «</a:t>
            </a:r>
            <a:r>
              <a:rPr lang="uk-UA" dirty="0" err="1" smtClean="0"/>
              <a:t>жа̓й-во-ро-нок</a:t>
            </a:r>
            <a:r>
              <a:rPr lang="uk-UA" dirty="0" smtClean="0"/>
              <a:t>» і торкайся рукою стола.</a:t>
            </a:r>
            <a:endParaRPr lang="uk-UA" dirty="0"/>
          </a:p>
        </p:txBody>
      </p:sp>
      <p:pic>
        <p:nvPicPr>
          <p:cNvPr id="3" name="020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9262" y="3824748"/>
            <a:ext cx="1521030" cy="15210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0761" y="2580429"/>
            <a:ext cx="4453861" cy="334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8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329</Words>
  <Application>Microsoft Office PowerPoint</Application>
  <PresentationFormat>Широкоэкранный</PresentationFormat>
  <Paragraphs>30</Paragraphs>
  <Slides>14</Slides>
  <Notes>0</Notes>
  <HiddenSlides>0</HiddenSlides>
  <MMClips>32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Дикі птахи</vt:lpstr>
      <vt:lpstr>Послухай. Це стукає дятел. Запам’ятай.  Промов і відплескай слово «дя̓̓-тел».</vt:lpstr>
      <vt:lpstr>Послухай. Це сова. Скажи і відстукай долонями по столу слово «со-ва̓».</vt:lpstr>
      <vt:lpstr>Послухай як співає зозу̓ля. Запам’ятай. Скажи і відстукай кулачком по столу слово «зо-зу̓-ля». </vt:lpstr>
      <vt:lpstr>Хто це? Послухай і запам’ятай як співає горобець. Назви пташку словом «го-ро-бе̓ць». Промовляй і топай ніжкою.</vt:lpstr>
      <vt:lpstr>Послухай як каркає ворона. Запам’ятай. Кажи «во-ро̓̓-на» і показуй пальчики.</vt:lpstr>
      <vt:lpstr>Це голуб. Він говорить так (послухай). Назви птаха, скажи «го̓-луб» і постукай кулачками. </vt:lpstr>
      <vt:lpstr>Послухай. Так співає соловей. Запам’ятай. Кажи «со-ло-ве̓й» і торкайся великого пальця вказівним, середнім, безіменним. </vt:lpstr>
      <vt:lpstr>Послухай і запам’ятай. Це жайворонок. Кажи «жа̓й-во-ро-нок» і торкайся рукою стола.</vt:lpstr>
      <vt:lpstr>Добери малюнок до звуку.</vt:lpstr>
      <vt:lpstr>Вгадай хто так робить. Перевір себе, відсунувши синій квадрат.</vt:lpstr>
      <vt:lpstr>Послухай. Впізнай пташок за звуком. Назви пташок, перевір себе, відсунувши малюнок.</vt:lpstr>
      <vt:lpstr>Презентация PowerPoint</vt:lpstr>
      <vt:lpstr>Дай відповіді на запитання.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дятел</dc:title>
  <dc:creator>Пользователь</dc:creator>
  <cp:lastModifiedBy>Пользователь</cp:lastModifiedBy>
  <cp:revision>31</cp:revision>
  <dcterms:created xsi:type="dcterms:W3CDTF">2023-01-09T14:41:33Z</dcterms:created>
  <dcterms:modified xsi:type="dcterms:W3CDTF">2023-01-30T13:16:24Z</dcterms:modified>
</cp:coreProperties>
</file>