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267" r:id="rId4"/>
    <p:sldId id="301" r:id="rId5"/>
    <p:sldId id="263" r:id="rId6"/>
    <p:sldId id="302" r:id="rId7"/>
    <p:sldId id="315" r:id="rId8"/>
    <p:sldId id="270" r:id="rId9"/>
    <p:sldId id="306" r:id="rId10"/>
    <p:sldId id="317" r:id="rId11"/>
    <p:sldId id="314" r:id="rId12"/>
    <p:sldId id="31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A1A"/>
    <a:srgbClr val="960000"/>
    <a:srgbClr val="DE478E"/>
    <a:srgbClr val="8917CF"/>
    <a:srgbClr val="BC72F0"/>
    <a:srgbClr val="795FAF"/>
    <a:srgbClr val="586EA6"/>
    <a:srgbClr val="6892A0"/>
    <a:srgbClr val="EA72D9"/>
    <a:srgbClr val="4747E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>
        <p:scale>
          <a:sx n="70" d="100"/>
          <a:sy n="70" d="100"/>
        </p:scale>
        <p:origin x="-75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E1156-0DD2-4BBA-86AB-48828B6D3AB2}" type="doc">
      <dgm:prSet loTypeId="urn:microsoft.com/office/officeart/2005/8/layout/vList4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001E557-FE75-45D4-B2DF-CBCE2AF2FFA4}">
      <dgm:prSet phldrT="[Текст]"/>
      <dgm:spPr/>
      <dgm:t>
        <a:bodyPr/>
        <a:lstStyle/>
        <a:p>
          <a:r>
            <a:rPr lang="uk-UA" sz="23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рівні особистісних якостей:</a:t>
          </a:r>
          <a:endParaRPr lang="ru-RU" sz="23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CB015C-D2FC-4F36-B9A9-56F497E4982F}" type="parTrans" cxnId="{40A27A50-24E0-4666-97BB-6934A143C9CA}">
      <dgm:prSet/>
      <dgm:spPr/>
      <dgm:t>
        <a:bodyPr/>
        <a:lstStyle/>
        <a:p>
          <a:endParaRPr lang="ru-RU"/>
        </a:p>
      </dgm:t>
    </dgm:pt>
    <dgm:pt modelId="{B238C603-16F2-4739-B0B6-8E3734295248}" type="sibTrans" cxnId="{40A27A50-24E0-4666-97BB-6934A143C9CA}">
      <dgm:prSet/>
      <dgm:spPr/>
      <dgm:t>
        <a:bodyPr/>
        <a:lstStyle/>
        <a:p>
          <a:endParaRPr lang="ru-RU"/>
        </a:p>
      </dgm:t>
    </dgm:pt>
    <dgm:pt modelId="{ABD52011-6F86-4ECF-AA44-94EE35612BDA}">
      <dgm:prSet phldrT="[Текст]" custT="1"/>
      <dgm:spPr/>
      <dgm:t>
        <a:bodyPr/>
        <a:lstStyle/>
        <a:p>
          <a:r>
            <a:rPr lang="uk-UA" sz="2000" dirty="0" smtClean="0">
              <a:effectLst/>
            </a:rPr>
            <a:t>Відкритість до змін, адаптивність, </a:t>
          </a:r>
          <a:r>
            <a:rPr lang="uk-UA" sz="2000" dirty="0" err="1" smtClean="0">
              <a:effectLst/>
            </a:rPr>
            <a:t>комунікативність</a:t>
          </a:r>
          <a:endParaRPr lang="ru-RU" sz="2000" dirty="0">
            <a:effectLst/>
          </a:endParaRPr>
        </a:p>
      </dgm:t>
    </dgm:pt>
    <dgm:pt modelId="{509657A4-1658-400A-9016-C77E56404EBA}" type="parTrans" cxnId="{36F788B2-004E-4001-A932-73C2807F3666}">
      <dgm:prSet/>
      <dgm:spPr/>
      <dgm:t>
        <a:bodyPr/>
        <a:lstStyle/>
        <a:p>
          <a:endParaRPr lang="ru-RU"/>
        </a:p>
      </dgm:t>
    </dgm:pt>
    <dgm:pt modelId="{17C6397A-33CA-412C-AB44-17B177F03D26}" type="sibTrans" cxnId="{36F788B2-004E-4001-A932-73C2807F3666}">
      <dgm:prSet/>
      <dgm:spPr/>
      <dgm:t>
        <a:bodyPr/>
        <a:lstStyle/>
        <a:p>
          <a:endParaRPr lang="ru-RU"/>
        </a:p>
      </dgm:t>
    </dgm:pt>
    <dgm:pt modelId="{DEFE41E1-23A5-4B85-9AA9-253ABF424FCC}">
      <dgm:prSet phldrT="[Текст]" custT="1"/>
      <dgm:spPr/>
      <dgm:t>
        <a:bodyPr/>
        <a:lstStyle/>
        <a:p>
          <a:r>
            <a:rPr lang="uk-UA" sz="2000" dirty="0" smtClean="0">
              <a:effectLst/>
            </a:rPr>
            <a:t>Здатність  до самопізнання, самокритичність, цілеспрямованість, рішучість, наполегливість, самостійність</a:t>
          </a:r>
          <a:endParaRPr lang="ru-RU" sz="2000" dirty="0">
            <a:effectLst/>
          </a:endParaRPr>
        </a:p>
      </dgm:t>
    </dgm:pt>
    <dgm:pt modelId="{A30ACA7C-853D-4042-BE2C-E111DD41383C}" type="parTrans" cxnId="{2CBC3626-2F8C-4490-95A7-EAD9E9CB87B4}">
      <dgm:prSet/>
      <dgm:spPr/>
      <dgm:t>
        <a:bodyPr/>
        <a:lstStyle/>
        <a:p>
          <a:endParaRPr lang="ru-RU"/>
        </a:p>
      </dgm:t>
    </dgm:pt>
    <dgm:pt modelId="{B07C5739-D211-4E02-8BAC-8C6FCF76E2D5}" type="sibTrans" cxnId="{2CBC3626-2F8C-4490-95A7-EAD9E9CB87B4}">
      <dgm:prSet/>
      <dgm:spPr/>
      <dgm:t>
        <a:bodyPr/>
        <a:lstStyle/>
        <a:p>
          <a:endParaRPr lang="ru-RU"/>
        </a:p>
      </dgm:t>
    </dgm:pt>
    <dgm:pt modelId="{E881D6A0-56B2-42F2-A3D3-2C59E133A640}">
      <dgm:prSet phldrT="[Текст]" custT="1"/>
      <dgm:spPr/>
      <dgm:t>
        <a:bodyPr/>
        <a:lstStyle/>
        <a:p>
          <a:r>
            <a:rPr lang="uk-UA" sz="23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рівні характеристик діяльності:</a:t>
          </a:r>
          <a:endParaRPr lang="ru-RU" sz="23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271177-482F-47CB-850A-1207F090BDDD}" type="parTrans" cxnId="{721B5782-1D79-4628-B6CA-EDC03E81C0F6}">
      <dgm:prSet/>
      <dgm:spPr/>
      <dgm:t>
        <a:bodyPr/>
        <a:lstStyle/>
        <a:p>
          <a:endParaRPr lang="ru-RU"/>
        </a:p>
      </dgm:t>
    </dgm:pt>
    <dgm:pt modelId="{858EFCC5-0711-442B-A62A-28D6B4B62CF1}" type="sibTrans" cxnId="{721B5782-1D79-4628-B6CA-EDC03E81C0F6}">
      <dgm:prSet/>
      <dgm:spPr/>
      <dgm:t>
        <a:bodyPr/>
        <a:lstStyle/>
        <a:p>
          <a:endParaRPr lang="ru-RU"/>
        </a:p>
      </dgm:t>
    </dgm:pt>
    <dgm:pt modelId="{C4060022-C750-4E4C-995E-1DB6180E6459}">
      <dgm:prSet phldrT="[Текст]" custT="1"/>
      <dgm:spPr/>
      <dgm:t>
        <a:bodyPr/>
        <a:lstStyle/>
        <a:p>
          <a:r>
            <a:rPr lang="uk-UA" sz="2000" dirty="0" smtClean="0"/>
            <a:t>Уміння прогнозувати, досягати  успіхів</a:t>
          </a:r>
          <a:endParaRPr lang="ru-RU" sz="2000" dirty="0" smtClean="0"/>
        </a:p>
      </dgm:t>
    </dgm:pt>
    <dgm:pt modelId="{9CD5C51F-EEB4-4030-93BB-2C3C44A9AD7A}" type="parTrans" cxnId="{54E1D3C8-2968-400C-AD19-56B40A052DDC}">
      <dgm:prSet/>
      <dgm:spPr/>
      <dgm:t>
        <a:bodyPr/>
        <a:lstStyle/>
        <a:p>
          <a:endParaRPr lang="ru-RU"/>
        </a:p>
      </dgm:t>
    </dgm:pt>
    <dgm:pt modelId="{E03E3170-0CA8-4642-A1DD-728E17A4DF6D}" type="sibTrans" cxnId="{54E1D3C8-2968-400C-AD19-56B40A052DDC}">
      <dgm:prSet/>
      <dgm:spPr/>
      <dgm:t>
        <a:bodyPr/>
        <a:lstStyle/>
        <a:p>
          <a:endParaRPr lang="ru-RU"/>
        </a:p>
      </dgm:t>
    </dgm:pt>
    <dgm:pt modelId="{1E5A9A8E-2E12-4101-B070-CA37DB50578B}">
      <dgm:prSet phldrT="[Текст]" custT="1"/>
      <dgm:spPr/>
      <dgm:t>
        <a:bodyPr/>
        <a:lstStyle/>
        <a:p>
          <a:r>
            <a:rPr lang="uk-UA" sz="2000" dirty="0" smtClean="0"/>
            <a:t>Гнучкість, креативність, критичне мислення, </a:t>
          </a:r>
          <a:r>
            <a:rPr lang="uk-UA" sz="2000" dirty="0" err="1" smtClean="0"/>
            <a:t>рефлексивність</a:t>
          </a:r>
          <a:endParaRPr lang="ru-RU" sz="2000" dirty="0" smtClean="0"/>
        </a:p>
      </dgm:t>
    </dgm:pt>
    <dgm:pt modelId="{0F034BDB-EFA3-4730-9E8A-EF912783C2AB}" type="parTrans" cxnId="{CFF9D74C-2663-4324-9F5B-25D95B74B27F}">
      <dgm:prSet/>
      <dgm:spPr/>
      <dgm:t>
        <a:bodyPr/>
        <a:lstStyle/>
        <a:p>
          <a:endParaRPr lang="ru-RU"/>
        </a:p>
      </dgm:t>
    </dgm:pt>
    <dgm:pt modelId="{03CF0C94-1539-451D-A392-8805BC91A6B4}" type="sibTrans" cxnId="{CFF9D74C-2663-4324-9F5B-25D95B74B27F}">
      <dgm:prSet/>
      <dgm:spPr/>
      <dgm:t>
        <a:bodyPr/>
        <a:lstStyle/>
        <a:p>
          <a:endParaRPr lang="ru-RU"/>
        </a:p>
      </dgm:t>
    </dgm:pt>
    <dgm:pt modelId="{42CFAAC9-8367-4866-AD5C-C05E7C209464}">
      <dgm:prSet phldrT="[Текст]" custT="1"/>
      <dgm:spPr/>
      <dgm:t>
        <a:bodyPr/>
        <a:lstStyle/>
        <a:p>
          <a:pPr algn="l"/>
          <a:r>
            <a:rPr lang="uk-UA" sz="23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рівні процесів професійного розвитку, самовдосконалення:</a:t>
          </a:r>
          <a:endParaRPr lang="ru-RU" sz="23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2D8ACF-1B56-476F-A53C-1611118D4A18}" type="parTrans" cxnId="{4BEAC892-B38B-45CA-9346-E07AAC42D8F5}">
      <dgm:prSet/>
      <dgm:spPr/>
      <dgm:t>
        <a:bodyPr/>
        <a:lstStyle/>
        <a:p>
          <a:endParaRPr lang="ru-RU"/>
        </a:p>
      </dgm:t>
    </dgm:pt>
    <dgm:pt modelId="{29C0BAB5-FE30-46A5-B7C4-9A563E0F03B8}" type="sibTrans" cxnId="{4BEAC892-B38B-45CA-9346-E07AAC42D8F5}">
      <dgm:prSet/>
      <dgm:spPr/>
      <dgm:t>
        <a:bodyPr/>
        <a:lstStyle/>
        <a:p>
          <a:endParaRPr lang="ru-RU"/>
        </a:p>
      </dgm:t>
    </dgm:pt>
    <dgm:pt modelId="{E515F88D-BB07-434B-B487-7F6F0E168096}">
      <dgm:prSet phldrT="[Текст]" custT="1"/>
      <dgm:spPr/>
      <dgm:t>
        <a:bodyPr/>
        <a:lstStyle/>
        <a:p>
          <a:pPr algn="just"/>
          <a:r>
            <a:rPr lang="uk-UA" sz="2000" dirty="0" smtClean="0"/>
            <a:t>Чітке уявлення про свої можливості, уміння співвідносити реальну ситуацію на ринку праці зі своїми цілями, критично мислити</a:t>
          </a:r>
          <a:endParaRPr lang="ru-RU" sz="2000" dirty="0"/>
        </a:p>
      </dgm:t>
    </dgm:pt>
    <dgm:pt modelId="{50DCC8AE-C798-4720-93DA-3EDDBE9FB13F}" type="parTrans" cxnId="{8B56D226-C752-41DD-A678-04604332FD50}">
      <dgm:prSet/>
      <dgm:spPr/>
      <dgm:t>
        <a:bodyPr/>
        <a:lstStyle/>
        <a:p>
          <a:endParaRPr lang="ru-RU"/>
        </a:p>
      </dgm:t>
    </dgm:pt>
    <dgm:pt modelId="{9AE4BF70-77F7-4937-8413-EBC14B057171}" type="sibTrans" cxnId="{8B56D226-C752-41DD-A678-04604332FD50}">
      <dgm:prSet/>
      <dgm:spPr/>
      <dgm:t>
        <a:bodyPr/>
        <a:lstStyle/>
        <a:p>
          <a:endParaRPr lang="ru-RU"/>
        </a:p>
      </dgm:t>
    </dgm:pt>
    <dgm:pt modelId="{B7116061-6DF1-4119-BDCC-5EAD908BCDA8}">
      <dgm:prSet phldrT="[Текст]" custT="1"/>
      <dgm:spPr/>
      <dgm:t>
        <a:bodyPr/>
        <a:lstStyle/>
        <a:p>
          <a:pPr algn="just"/>
          <a:r>
            <a:rPr lang="uk-UA" sz="2000" dirty="0" smtClean="0"/>
            <a:t>Мобілізувати зусилля на зміну ситуації, передбачати можливі результати</a:t>
          </a:r>
          <a:endParaRPr lang="ru-RU" sz="2000" dirty="0"/>
        </a:p>
      </dgm:t>
    </dgm:pt>
    <dgm:pt modelId="{D861CE1F-F6BD-44B7-AE33-A137D295F521}" type="parTrans" cxnId="{09CC53ED-0370-4600-888D-3CED7E1F9A67}">
      <dgm:prSet/>
      <dgm:spPr/>
      <dgm:t>
        <a:bodyPr/>
        <a:lstStyle/>
        <a:p>
          <a:endParaRPr lang="ru-RU"/>
        </a:p>
      </dgm:t>
    </dgm:pt>
    <dgm:pt modelId="{ACDCE76A-8A4C-4D68-B856-5164920925B8}" type="sibTrans" cxnId="{09CC53ED-0370-4600-888D-3CED7E1F9A67}">
      <dgm:prSet/>
      <dgm:spPr/>
      <dgm:t>
        <a:bodyPr/>
        <a:lstStyle/>
        <a:p>
          <a:endParaRPr lang="ru-RU"/>
        </a:p>
      </dgm:t>
    </dgm:pt>
    <dgm:pt modelId="{FE2D1D0E-F202-4B34-9F96-051BD5138853}" type="pres">
      <dgm:prSet presAssocID="{41CE1156-0DD2-4BBA-86AB-48828B6D3AB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36A1A9-2281-432F-9A0C-937C9E0078B3}" type="pres">
      <dgm:prSet presAssocID="{7001E557-FE75-45D4-B2DF-CBCE2AF2FFA4}" presName="comp" presStyleCnt="0"/>
      <dgm:spPr/>
    </dgm:pt>
    <dgm:pt modelId="{32941BE0-55B6-4E67-BDC3-8EE56BF14B5D}" type="pres">
      <dgm:prSet presAssocID="{7001E557-FE75-45D4-B2DF-CBCE2AF2FFA4}" presName="box" presStyleLbl="node1" presStyleIdx="0" presStyleCnt="3"/>
      <dgm:spPr/>
      <dgm:t>
        <a:bodyPr/>
        <a:lstStyle/>
        <a:p>
          <a:endParaRPr lang="ru-RU"/>
        </a:p>
      </dgm:t>
    </dgm:pt>
    <dgm:pt modelId="{E759F76C-483E-4432-BFDC-4C167712F391}" type="pres">
      <dgm:prSet presAssocID="{7001E557-FE75-45D4-B2DF-CBCE2AF2FFA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5576D5-1956-484B-88F8-DCD7CCCAFB2A}" type="pres">
      <dgm:prSet presAssocID="{7001E557-FE75-45D4-B2DF-CBCE2AF2FFA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F117F-9346-481B-8F2B-0B103902E805}" type="pres">
      <dgm:prSet presAssocID="{B238C603-16F2-4739-B0B6-8E3734295248}" presName="spacer" presStyleCnt="0"/>
      <dgm:spPr/>
    </dgm:pt>
    <dgm:pt modelId="{14762DE7-9780-4D7B-ABD8-6757883BCBAB}" type="pres">
      <dgm:prSet presAssocID="{E881D6A0-56B2-42F2-A3D3-2C59E133A640}" presName="comp" presStyleCnt="0"/>
      <dgm:spPr/>
    </dgm:pt>
    <dgm:pt modelId="{18910528-D231-4A12-92BC-13A4D087C010}" type="pres">
      <dgm:prSet presAssocID="{E881D6A0-56B2-42F2-A3D3-2C59E133A640}" presName="box" presStyleLbl="node1" presStyleIdx="1" presStyleCnt="3"/>
      <dgm:spPr/>
      <dgm:t>
        <a:bodyPr/>
        <a:lstStyle/>
        <a:p>
          <a:endParaRPr lang="ru-RU"/>
        </a:p>
      </dgm:t>
    </dgm:pt>
    <dgm:pt modelId="{405E28D4-8EB4-43A2-AC7F-7393A1310022}" type="pres">
      <dgm:prSet presAssocID="{E881D6A0-56B2-42F2-A3D3-2C59E133A640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07D90F7-BD7A-487E-BBBC-73F9F04E894C}" type="pres">
      <dgm:prSet presAssocID="{E881D6A0-56B2-42F2-A3D3-2C59E133A64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81381-59FB-4DEF-A34C-D4D292BA8E58}" type="pres">
      <dgm:prSet presAssocID="{858EFCC5-0711-442B-A62A-28D6B4B62CF1}" presName="spacer" presStyleCnt="0"/>
      <dgm:spPr/>
    </dgm:pt>
    <dgm:pt modelId="{835EBAAD-295A-4434-8E07-DCE7AFAA892A}" type="pres">
      <dgm:prSet presAssocID="{42CFAAC9-8367-4866-AD5C-C05E7C209464}" presName="comp" presStyleCnt="0"/>
      <dgm:spPr/>
    </dgm:pt>
    <dgm:pt modelId="{02060A0F-DA20-43EF-92D9-EB847D53C086}" type="pres">
      <dgm:prSet presAssocID="{42CFAAC9-8367-4866-AD5C-C05E7C209464}" presName="box" presStyleLbl="node1" presStyleIdx="2" presStyleCnt="3"/>
      <dgm:spPr/>
      <dgm:t>
        <a:bodyPr/>
        <a:lstStyle/>
        <a:p>
          <a:endParaRPr lang="ru-RU"/>
        </a:p>
      </dgm:t>
    </dgm:pt>
    <dgm:pt modelId="{8501E6D7-3359-44B2-A728-FEB4576CE993}" type="pres">
      <dgm:prSet presAssocID="{42CFAAC9-8367-4866-AD5C-C05E7C209464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D3BB562-2C80-40A7-9960-80C52082FD9B}" type="pres">
      <dgm:prSet presAssocID="{42CFAAC9-8367-4866-AD5C-C05E7C20946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F1557A-2886-4EEA-A548-875CA6D6434D}" type="presOf" srcId="{7001E557-FE75-45D4-B2DF-CBCE2AF2FFA4}" destId="{32941BE0-55B6-4E67-BDC3-8EE56BF14B5D}" srcOrd="0" destOrd="0" presId="urn:microsoft.com/office/officeart/2005/8/layout/vList4"/>
    <dgm:cxn modelId="{36F788B2-004E-4001-A932-73C2807F3666}" srcId="{7001E557-FE75-45D4-B2DF-CBCE2AF2FFA4}" destId="{ABD52011-6F86-4ECF-AA44-94EE35612BDA}" srcOrd="0" destOrd="0" parTransId="{509657A4-1658-400A-9016-C77E56404EBA}" sibTransId="{17C6397A-33CA-412C-AB44-17B177F03D26}"/>
    <dgm:cxn modelId="{D22B51DF-CE88-45EA-8DE0-FA6CC6CF2CE2}" type="presOf" srcId="{41CE1156-0DD2-4BBA-86AB-48828B6D3AB2}" destId="{FE2D1D0E-F202-4B34-9F96-051BD5138853}" srcOrd="0" destOrd="0" presId="urn:microsoft.com/office/officeart/2005/8/layout/vList4"/>
    <dgm:cxn modelId="{09CC53ED-0370-4600-888D-3CED7E1F9A67}" srcId="{42CFAAC9-8367-4866-AD5C-C05E7C209464}" destId="{B7116061-6DF1-4119-BDCC-5EAD908BCDA8}" srcOrd="1" destOrd="0" parTransId="{D861CE1F-F6BD-44B7-AE33-A137D295F521}" sibTransId="{ACDCE76A-8A4C-4D68-B856-5164920925B8}"/>
    <dgm:cxn modelId="{ADE9064C-187F-41F7-8B55-09B90BF9A05E}" type="presOf" srcId="{E881D6A0-56B2-42F2-A3D3-2C59E133A640}" destId="{18910528-D231-4A12-92BC-13A4D087C010}" srcOrd="0" destOrd="0" presId="urn:microsoft.com/office/officeart/2005/8/layout/vList4"/>
    <dgm:cxn modelId="{8B56D226-C752-41DD-A678-04604332FD50}" srcId="{42CFAAC9-8367-4866-AD5C-C05E7C209464}" destId="{E515F88D-BB07-434B-B487-7F6F0E168096}" srcOrd="0" destOrd="0" parTransId="{50DCC8AE-C798-4720-93DA-3EDDBE9FB13F}" sibTransId="{9AE4BF70-77F7-4937-8413-EBC14B057171}"/>
    <dgm:cxn modelId="{6DB458FD-024E-44F7-BDA5-FA4CA099B714}" type="presOf" srcId="{B7116061-6DF1-4119-BDCC-5EAD908BCDA8}" destId="{9D3BB562-2C80-40A7-9960-80C52082FD9B}" srcOrd="1" destOrd="2" presId="urn:microsoft.com/office/officeart/2005/8/layout/vList4"/>
    <dgm:cxn modelId="{A9D11113-5260-41C3-B3AC-DB8648A63E2F}" type="presOf" srcId="{1E5A9A8E-2E12-4101-B070-CA37DB50578B}" destId="{907D90F7-BD7A-487E-BBBC-73F9F04E894C}" srcOrd="1" destOrd="2" presId="urn:microsoft.com/office/officeart/2005/8/layout/vList4"/>
    <dgm:cxn modelId="{F35C014C-981B-49F6-B457-B3A3CE8500C3}" type="presOf" srcId="{C4060022-C750-4E4C-995E-1DB6180E6459}" destId="{907D90F7-BD7A-487E-BBBC-73F9F04E894C}" srcOrd="1" destOrd="1" presId="urn:microsoft.com/office/officeart/2005/8/layout/vList4"/>
    <dgm:cxn modelId="{4BEAC892-B38B-45CA-9346-E07AAC42D8F5}" srcId="{41CE1156-0DD2-4BBA-86AB-48828B6D3AB2}" destId="{42CFAAC9-8367-4866-AD5C-C05E7C209464}" srcOrd="2" destOrd="0" parTransId="{5A2D8ACF-1B56-476F-A53C-1611118D4A18}" sibTransId="{29C0BAB5-FE30-46A5-B7C4-9A563E0F03B8}"/>
    <dgm:cxn modelId="{885C68E3-EEF0-4195-923A-BC52CEA22B0C}" type="presOf" srcId="{DEFE41E1-23A5-4B85-9AA9-253ABF424FCC}" destId="{32941BE0-55B6-4E67-BDC3-8EE56BF14B5D}" srcOrd="0" destOrd="2" presId="urn:microsoft.com/office/officeart/2005/8/layout/vList4"/>
    <dgm:cxn modelId="{C2070A81-29B9-4F05-9141-A3ADB9AA7DF9}" type="presOf" srcId="{42CFAAC9-8367-4866-AD5C-C05E7C209464}" destId="{9D3BB562-2C80-40A7-9960-80C52082FD9B}" srcOrd="1" destOrd="0" presId="urn:microsoft.com/office/officeart/2005/8/layout/vList4"/>
    <dgm:cxn modelId="{78957021-ED7B-400B-A36D-01374B08D017}" type="presOf" srcId="{E515F88D-BB07-434B-B487-7F6F0E168096}" destId="{9D3BB562-2C80-40A7-9960-80C52082FD9B}" srcOrd="1" destOrd="1" presId="urn:microsoft.com/office/officeart/2005/8/layout/vList4"/>
    <dgm:cxn modelId="{CFF9D74C-2663-4324-9F5B-25D95B74B27F}" srcId="{E881D6A0-56B2-42F2-A3D3-2C59E133A640}" destId="{1E5A9A8E-2E12-4101-B070-CA37DB50578B}" srcOrd="1" destOrd="0" parTransId="{0F034BDB-EFA3-4730-9E8A-EF912783C2AB}" sibTransId="{03CF0C94-1539-451D-A392-8805BC91A6B4}"/>
    <dgm:cxn modelId="{7F8E9ED0-4FE6-4488-A4A3-12587B1F7C3F}" type="presOf" srcId="{E881D6A0-56B2-42F2-A3D3-2C59E133A640}" destId="{907D90F7-BD7A-487E-BBBC-73F9F04E894C}" srcOrd="1" destOrd="0" presId="urn:microsoft.com/office/officeart/2005/8/layout/vList4"/>
    <dgm:cxn modelId="{7F74F39B-F4AD-4808-BC5A-23344C282C8D}" type="presOf" srcId="{DEFE41E1-23A5-4B85-9AA9-253ABF424FCC}" destId="{EC5576D5-1956-484B-88F8-DCD7CCCAFB2A}" srcOrd="1" destOrd="2" presId="urn:microsoft.com/office/officeart/2005/8/layout/vList4"/>
    <dgm:cxn modelId="{7CA7440C-1BED-407D-AD99-8ED012B97536}" type="presOf" srcId="{42CFAAC9-8367-4866-AD5C-C05E7C209464}" destId="{02060A0F-DA20-43EF-92D9-EB847D53C086}" srcOrd="0" destOrd="0" presId="urn:microsoft.com/office/officeart/2005/8/layout/vList4"/>
    <dgm:cxn modelId="{584C86FE-407B-4B4A-8824-C93DC4393959}" type="presOf" srcId="{B7116061-6DF1-4119-BDCC-5EAD908BCDA8}" destId="{02060A0F-DA20-43EF-92D9-EB847D53C086}" srcOrd="0" destOrd="2" presId="urn:microsoft.com/office/officeart/2005/8/layout/vList4"/>
    <dgm:cxn modelId="{E4DE308F-CD0B-4351-B2DD-211DCC9ACA56}" type="presOf" srcId="{E515F88D-BB07-434B-B487-7F6F0E168096}" destId="{02060A0F-DA20-43EF-92D9-EB847D53C086}" srcOrd="0" destOrd="1" presId="urn:microsoft.com/office/officeart/2005/8/layout/vList4"/>
    <dgm:cxn modelId="{A3BB5347-9974-4808-9B97-025CB00B4EA2}" type="presOf" srcId="{1E5A9A8E-2E12-4101-B070-CA37DB50578B}" destId="{18910528-D231-4A12-92BC-13A4D087C010}" srcOrd="0" destOrd="2" presId="urn:microsoft.com/office/officeart/2005/8/layout/vList4"/>
    <dgm:cxn modelId="{721B5782-1D79-4628-B6CA-EDC03E81C0F6}" srcId="{41CE1156-0DD2-4BBA-86AB-48828B6D3AB2}" destId="{E881D6A0-56B2-42F2-A3D3-2C59E133A640}" srcOrd="1" destOrd="0" parTransId="{F0271177-482F-47CB-850A-1207F090BDDD}" sibTransId="{858EFCC5-0711-442B-A62A-28D6B4B62CF1}"/>
    <dgm:cxn modelId="{6417DC00-19C5-41E8-8BA1-919D2397F41A}" type="presOf" srcId="{7001E557-FE75-45D4-B2DF-CBCE2AF2FFA4}" destId="{EC5576D5-1956-484B-88F8-DCD7CCCAFB2A}" srcOrd="1" destOrd="0" presId="urn:microsoft.com/office/officeart/2005/8/layout/vList4"/>
    <dgm:cxn modelId="{A2407DCC-DA61-4CDC-9952-0FBB0EF4EA21}" type="presOf" srcId="{ABD52011-6F86-4ECF-AA44-94EE35612BDA}" destId="{EC5576D5-1956-484B-88F8-DCD7CCCAFB2A}" srcOrd="1" destOrd="1" presId="urn:microsoft.com/office/officeart/2005/8/layout/vList4"/>
    <dgm:cxn modelId="{2CBC3626-2F8C-4490-95A7-EAD9E9CB87B4}" srcId="{7001E557-FE75-45D4-B2DF-CBCE2AF2FFA4}" destId="{DEFE41E1-23A5-4B85-9AA9-253ABF424FCC}" srcOrd="1" destOrd="0" parTransId="{A30ACA7C-853D-4042-BE2C-E111DD41383C}" sibTransId="{B07C5739-D211-4E02-8BAC-8C6FCF76E2D5}"/>
    <dgm:cxn modelId="{40A27A50-24E0-4666-97BB-6934A143C9CA}" srcId="{41CE1156-0DD2-4BBA-86AB-48828B6D3AB2}" destId="{7001E557-FE75-45D4-B2DF-CBCE2AF2FFA4}" srcOrd="0" destOrd="0" parTransId="{95CB015C-D2FC-4F36-B9A9-56F497E4982F}" sibTransId="{B238C603-16F2-4739-B0B6-8E3734295248}"/>
    <dgm:cxn modelId="{25E9A712-5197-4809-9C3C-49922851C5D6}" type="presOf" srcId="{ABD52011-6F86-4ECF-AA44-94EE35612BDA}" destId="{32941BE0-55B6-4E67-BDC3-8EE56BF14B5D}" srcOrd="0" destOrd="1" presId="urn:microsoft.com/office/officeart/2005/8/layout/vList4"/>
    <dgm:cxn modelId="{54E1D3C8-2968-400C-AD19-56B40A052DDC}" srcId="{E881D6A0-56B2-42F2-A3D3-2C59E133A640}" destId="{C4060022-C750-4E4C-995E-1DB6180E6459}" srcOrd="0" destOrd="0" parTransId="{9CD5C51F-EEB4-4030-93BB-2C3C44A9AD7A}" sibTransId="{E03E3170-0CA8-4642-A1DD-728E17A4DF6D}"/>
    <dgm:cxn modelId="{B7D41656-B1B5-4C05-A149-879680280C6F}" type="presOf" srcId="{C4060022-C750-4E4C-995E-1DB6180E6459}" destId="{18910528-D231-4A12-92BC-13A4D087C010}" srcOrd="0" destOrd="1" presId="urn:microsoft.com/office/officeart/2005/8/layout/vList4"/>
    <dgm:cxn modelId="{71DA0420-5DC6-42BE-BDC1-E16E09C2419C}" type="presParOf" srcId="{FE2D1D0E-F202-4B34-9F96-051BD5138853}" destId="{1D36A1A9-2281-432F-9A0C-937C9E0078B3}" srcOrd="0" destOrd="0" presId="urn:microsoft.com/office/officeart/2005/8/layout/vList4"/>
    <dgm:cxn modelId="{458CE8B6-3D7F-4B66-955D-4286444A2153}" type="presParOf" srcId="{1D36A1A9-2281-432F-9A0C-937C9E0078B3}" destId="{32941BE0-55B6-4E67-BDC3-8EE56BF14B5D}" srcOrd="0" destOrd="0" presId="urn:microsoft.com/office/officeart/2005/8/layout/vList4"/>
    <dgm:cxn modelId="{67D3534F-C04C-47CA-8779-35696B8BA903}" type="presParOf" srcId="{1D36A1A9-2281-432F-9A0C-937C9E0078B3}" destId="{E759F76C-483E-4432-BFDC-4C167712F391}" srcOrd="1" destOrd="0" presId="urn:microsoft.com/office/officeart/2005/8/layout/vList4"/>
    <dgm:cxn modelId="{A65720F6-4F71-4CB6-A717-4A48EF4C1D04}" type="presParOf" srcId="{1D36A1A9-2281-432F-9A0C-937C9E0078B3}" destId="{EC5576D5-1956-484B-88F8-DCD7CCCAFB2A}" srcOrd="2" destOrd="0" presId="urn:microsoft.com/office/officeart/2005/8/layout/vList4"/>
    <dgm:cxn modelId="{B8241025-1B6C-47DE-9947-CADC65FE19C7}" type="presParOf" srcId="{FE2D1D0E-F202-4B34-9F96-051BD5138853}" destId="{5B8F117F-9346-481B-8F2B-0B103902E805}" srcOrd="1" destOrd="0" presId="urn:microsoft.com/office/officeart/2005/8/layout/vList4"/>
    <dgm:cxn modelId="{A1B00CCE-F5A6-4DF6-B60E-DA91B6F91D63}" type="presParOf" srcId="{FE2D1D0E-F202-4B34-9F96-051BD5138853}" destId="{14762DE7-9780-4D7B-ABD8-6757883BCBAB}" srcOrd="2" destOrd="0" presId="urn:microsoft.com/office/officeart/2005/8/layout/vList4"/>
    <dgm:cxn modelId="{82E43D64-2BB6-4E0F-964A-785C52A6917D}" type="presParOf" srcId="{14762DE7-9780-4D7B-ABD8-6757883BCBAB}" destId="{18910528-D231-4A12-92BC-13A4D087C010}" srcOrd="0" destOrd="0" presId="urn:microsoft.com/office/officeart/2005/8/layout/vList4"/>
    <dgm:cxn modelId="{E1DC4BFC-0DBA-4AEF-8A93-2F88AE7ACDB7}" type="presParOf" srcId="{14762DE7-9780-4D7B-ABD8-6757883BCBAB}" destId="{405E28D4-8EB4-43A2-AC7F-7393A1310022}" srcOrd="1" destOrd="0" presId="urn:microsoft.com/office/officeart/2005/8/layout/vList4"/>
    <dgm:cxn modelId="{83854557-0DDF-4822-9448-F46ECDA15A85}" type="presParOf" srcId="{14762DE7-9780-4D7B-ABD8-6757883BCBAB}" destId="{907D90F7-BD7A-487E-BBBC-73F9F04E894C}" srcOrd="2" destOrd="0" presId="urn:microsoft.com/office/officeart/2005/8/layout/vList4"/>
    <dgm:cxn modelId="{4EDEF11C-D120-4B07-AF3F-16CEAC2789F4}" type="presParOf" srcId="{FE2D1D0E-F202-4B34-9F96-051BD5138853}" destId="{9EF81381-59FB-4DEF-A34C-D4D292BA8E58}" srcOrd="3" destOrd="0" presId="urn:microsoft.com/office/officeart/2005/8/layout/vList4"/>
    <dgm:cxn modelId="{9EF5063F-22CF-4059-B6A5-0AE65A1CD67E}" type="presParOf" srcId="{FE2D1D0E-F202-4B34-9F96-051BD5138853}" destId="{835EBAAD-295A-4434-8E07-DCE7AFAA892A}" srcOrd="4" destOrd="0" presId="urn:microsoft.com/office/officeart/2005/8/layout/vList4"/>
    <dgm:cxn modelId="{4FF15C9B-2BD4-42F8-B6C1-42E5B7F8C8FC}" type="presParOf" srcId="{835EBAAD-295A-4434-8E07-DCE7AFAA892A}" destId="{02060A0F-DA20-43EF-92D9-EB847D53C086}" srcOrd="0" destOrd="0" presId="urn:microsoft.com/office/officeart/2005/8/layout/vList4"/>
    <dgm:cxn modelId="{91197CB4-E46C-419D-8967-DC7C1011917F}" type="presParOf" srcId="{835EBAAD-295A-4434-8E07-DCE7AFAA892A}" destId="{8501E6D7-3359-44B2-A728-FEB4576CE993}" srcOrd="1" destOrd="0" presId="urn:microsoft.com/office/officeart/2005/8/layout/vList4"/>
    <dgm:cxn modelId="{9D543B33-B3CC-4ACD-8230-CE798E0EE71F}" type="presParOf" srcId="{835EBAAD-295A-4434-8E07-DCE7AFAA892A}" destId="{9D3BB562-2C80-40A7-9960-80C52082FD9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941BE0-55B6-4E67-BDC3-8EE56BF14B5D}">
      <dsp:nvSpPr>
        <dsp:cNvPr id="0" name=""/>
        <dsp:cNvSpPr/>
      </dsp:nvSpPr>
      <dsp:spPr>
        <a:xfrm>
          <a:off x="0" y="0"/>
          <a:ext cx="10686198" cy="168464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рівні особистісних якостей:</a:t>
          </a:r>
          <a:endParaRPr lang="ru-RU" sz="23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effectLst/>
            </a:rPr>
            <a:t>Відкритість до змін, адаптивність, </a:t>
          </a:r>
          <a:r>
            <a:rPr lang="uk-UA" sz="2000" kern="1200" dirty="0" err="1" smtClean="0">
              <a:effectLst/>
            </a:rPr>
            <a:t>комунікативність</a:t>
          </a:r>
          <a:endParaRPr lang="ru-RU" sz="2000" kern="1200" dirty="0"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effectLst/>
            </a:rPr>
            <a:t>Здатність  до самопізнання, самокритичність, цілеспрямованість, рішучість, наполегливість, самостійність</a:t>
          </a:r>
          <a:endParaRPr lang="ru-RU" sz="2000" kern="1200" dirty="0">
            <a:effectLst/>
          </a:endParaRPr>
        </a:p>
      </dsp:txBody>
      <dsp:txXfrm>
        <a:off x="2305704" y="0"/>
        <a:ext cx="8380493" cy="1684645"/>
      </dsp:txXfrm>
    </dsp:sp>
    <dsp:sp modelId="{E759F76C-483E-4432-BFDC-4C167712F391}">
      <dsp:nvSpPr>
        <dsp:cNvPr id="0" name=""/>
        <dsp:cNvSpPr/>
      </dsp:nvSpPr>
      <dsp:spPr>
        <a:xfrm>
          <a:off x="168464" y="168464"/>
          <a:ext cx="2137239" cy="13477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910528-D231-4A12-92BC-13A4D087C010}">
      <dsp:nvSpPr>
        <dsp:cNvPr id="0" name=""/>
        <dsp:cNvSpPr/>
      </dsp:nvSpPr>
      <dsp:spPr>
        <a:xfrm>
          <a:off x="0" y="1853110"/>
          <a:ext cx="10686198" cy="168464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рівні характеристик діяльності:</a:t>
          </a:r>
          <a:endParaRPr lang="ru-RU" sz="23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Уміння прогнозувати, досягати  успіхів</a:t>
          </a:r>
          <a:endParaRPr lang="ru-RU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Гнучкість, креативність, критичне мислення, </a:t>
          </a:r>
          <a:r>
            <a:rPr lang="uk-UA" sz="2000" kern="1200" dirty="0" err="1" smtClean="0"/>
            <a:t>рефлексивність</a:t>
          </a:r>
          <a:endParaRPr lang="ru-RU" sz="2000" kern="1200" dirty="0" smtClean="0"/>
        </a:p>
      </dsp:txBody>
      <dsp:txXfrm>
        <a:off x="2305704" y="1853110"/>
        <a:ext cx="8380493" cy="1684645"/>
      </dsp:txXfrm>
    </dsp:sp>
    <dsp:sp modelId="{405E28D4-8EB4-43A2-AC7F-7393A1310022}">
      <dsp:nvSpPr>
        <dsp:cNvPr id="0" name=""/>
        <dsp:cNvSpPr/>
      </dsp:nvSpPr>
      <dsp:spPr>
        <a:xfrm>
          <a:off x="168464" y="2021574"/>
          <a:ext cx="2137239" cy="13477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060A0F-DA20-43EF-92D9-EB847D53C086}">
      <dsp:nvSpPr>
        <dsp:cNvPr id="0" name=""/>
        <dsp:cNvSpPr/>
      </dsp:nvSpPr>
      <dsp:spPr>
        <a:xfrm>
          <a:off x="0" y="3706220"/>
          <a:ext cx="10686198" cy="168464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рівні процесів професійного розвитку, самовдосконалення:</a:t>
          </a:r>
          <a:endParaRPr lang="ru-RU" sz="2300" b="1" kern="120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Чітке уявлення про свої можливості, уміння співвідносити реальну ситуацію на ринку праці зі своїми цілями, критично мислити</a:t>
          </a:r>
          <a:endParaRPr lang="ru-RU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Мобілізувати зусилля на зміну ситуації, передбачати можливі результати</a:t>
          </a:r>
          <a:endParaRPr lang="ru-RU" sz="2000" kern="1200" dirty="0"/>
        </a:p>
      </dsp:txBody>
      <dsp:txXfrm>
        <a:off x="2305704" y="3706220"/>
        <a:ext cx="8380493" cy="1684645"/>
      </dsp:txXfrm>
    </dsp:sp>
    <dsp:sp modelId="{8501E6D7-3359-44B2-A728-FEB4576CE993}">
      <dsp:nvSpPr>
        <dsp:cNvPr id="0" name=""/>
        <dsp:cNvSpPr/>
      </dsp:nvSpPr>
      <dsp:spPr>
        <a:xfrm>
          <a:off x="168464" y="3874684"/>
          <a:ext cx="2137239" cy="13477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012B53-EEDE-466D-B9B6-10B9CA984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9315E9-DA81-447E-B9C2-8374D08A8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6C86BF7-F237-44E9-88D0-5D667ECF0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51D0E7-87FA-43F8-819A-B5B504E0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E2125E5-BCF8-421A-BDE2-50205B3D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45438EF-A3AC-4BF6-81DD-2624ABEC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467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8641C7-878F-407D-9DAA-E3E45E7A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3556C6B-BC45-431A-820B-29A82DE75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C74FA1-0D5F-40D4-91D4-6AED1CFF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FC85EC-564E-47F8-8901-A92F4981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37AC59E-8BA8-4230-9DC6-3D4BD0BB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309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6279052-00B8-4BD0-B6CF-FD01D9BC9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97763A2-95DF-4235-8518-9FDD800AE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628B60C-AB5C-43AF-AC1D-97BD6C16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554F155-543F-4DB5-86F7-DECE7083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342151-54C6-4D1F-9D26-87929C3A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220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="" xmlns:a16="http://schemas.microsoft.com/office/drawing/2014/main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1309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9297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143738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1317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6B40D2-5053-461C-B979-173EED1D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7DB571-FF99-4A0A-BBD2-BCBA75DBD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E35CEA-0ED4-4902-968F-9BC6AC82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A0D9FA-6F2F-4E9E-B48A-946583752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D9EDD8-6001-4F54-BFD4-C3B1A291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158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9DA1E7-B0E5-42DD-9537-8C94C7B0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F7C224D-91FB-4DFA-92C9-4A4DE7547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8F6600-C261-4575-8EAD-5D8D5D28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D1A8DFC-206C-4B5B-90F8-532EE251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B706DD-1480-4E00-9CAF-019ABFF75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193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69D1F3-BA76-462C-B6B1-4AE90C8E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98C6D17-5975-48C4-B4B3-41B601687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1408A27-B4C1-432A-AC17-C667A78DB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1B1612A-E5BE-43F8-B8A7-AA662F19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FDE2457-9C50-4CF6-B707-3BB08F4C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AF0EEE5-3833-434A-812E-D9BCFF75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362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2897D0-28F1-4CA7-87B3-498BE3C5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92C3F16-34F8-48F7-90CB-968D62C70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9830D0C-98FC-464E-AFF7-E873B27A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A6089B3-C935-4983-8E3D-B5B64B54A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106E7FD-133C-4203-8DD9-9C60A7602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72F2487-02B3-4879-B95C-751F1FC1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E1826E5-EE93-459E-86BE-01EE808AE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17CFE12-34C5-46D9-A0A2-DF99960F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255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D2D863-2E7A-4A8D-A6AF-D97F8086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BE716FC-34F5-4736-8045-7FB9150E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D050948-05ED-49F4-AA0B-A47081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FEF2254-90F9-449D-A0A3-DE1AC550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5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7237B9B-97A0-4E36-A43E-26417578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E7456E0-B6E7-486A-9D48-DB793AD8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0418F9C-CB80-423F-9FF0-B323DB7C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451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93AEBA-2F15-47F5-9171-A26A512A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F97181-99BA-4382-BAF6-4690B4CC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5E6822B-17D9-4C86-B468-9245A14CA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E57D402-53E6-45CC-B15F-A9859682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610A8A-4B3C-48D8-BB64-4D3988B9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D807FF9-FE24-4185-9748-A09B2EA5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308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38B0D0-B993-48B7-BB50-BBD62560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921B04D-7EA8-45C3-A904-2CF005C26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AB97A4E-04E9-4675-A360-B93A14AEB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7B3C988-8863-468E-89FC-20887AE1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E317732-562F-4003-BFEC-B1E4A2E4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9954B6-6114-4D4A-BF4B-A11FE523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599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B96C4FD-EC2D-4F4F-97E8-EBDCC595894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178DE6-AF29-401C-A7A1-CB384842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CABF26-FF92-41CD-B074-5A9F0E29D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8D803B-D05C-42D4-B5DD-AC7997F8B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1E2AE-22E2-47C5-ACC2-6D8B9211595D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6DA3E6-12D6-4176-9600-0897D0E2A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B140E7-8199-4AA6-9291-7959CB480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EEC9A-860C-460D-9D6D-674178853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069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ndragogika@ukr.net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8C844E-5638-4A6F-B4F4-87DD4A9C6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705" y="2156339"/>
            <a:ext cx="9144000" cy="1528549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EA1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РОЗВИТОК ПРОФЕСІЙНОЇ МОБІЛЬНОСТІ ПЕДАГОГА В СИСТЕМІ ПІСЛЯДИПЛОМНОЇ ОСВІТИ</a:t>
            </a:r>
            <a:endParaRPr lang="en-US" sz="3600" b="1" dirty="0">
              <a:solidFill>
                <a:srgbClr val="EA1B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F34A777-47AD-4EA4-B141-F89F0BC7B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7207" y="27296"/>
            <a:ext cx="9144000" cy="1185711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uk-UA" sz="9600" dirty="0" smtClean="0">
                <a:solidFill>
                  <a:srgbClr val="002060"/>
                </a:solidFill>
              </a:rPr>
              <a:t>Науково-практичний </a:t>
            </a:r>
            <a:r>
              <a:rPr lang="uk-UA" sz="9600" dirty="0" err="1" smtClean="0">
                <a:solidFill>
                  <a:srgbClr val="002060"/>
                </a:solidFill>
              </a:rPr>
              <a:t>вебінар</a:t>
            </a:r>
            <a:r>
              <a:rPr lang="uk-UA" sz="9600" dirty="0" smtClean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uk-UA" sz="9600" dirty="0" err="1" smtClean="0">
                <a:solidFill>
                  <a:srgbClr val="002060"/>
                </a:solidFill>
              </a:rPr>
              <a:t>“Професійна</a:t>
            </a:r>
            <a:r>
              <a:rPr lang="uk-UA" sz="9600" dirty="0" smtClean="0">
                <a:solidFill>
                  <a:srgbClr val="002060"/>
                </a:solidFill>
              </a:rPr>
              <a:t> самореалізація педагогічного персоналу </a:t>
            </a:r>
          </a:p>
          <a:p>
            <a:pPr>
              <a:spcBef>
                <a:spcPts val="0"/>
              </a:spcBef>
            </a:pPr>
            <a:r>
              <a:rPr lang="uk-UA" sz="9600" dirty="0" smtClean="0">
                <a:solidFill>
                  <a:srgbClr val="002060"/>
                </a:solidFill>
              </a:rPr>
              <a:t>у сфері освіти </a:t>
            </a:r>
            <a:r>
              <a:rPr lang="uk-UA" sz="9600" dirty="0" err="1" smtClean="0">
                <a:solidFill>
                  <a:srgbClr val="002060"/>
                </a:solidFill>
              </a:rPr>
              <a:t>дорослих”</a:t>
            </a:r>
            <a:endParaRPr lang="uk-UA" sz="96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uk-UA" sz="9600" dirty="0" smtClean="0">
                <a:solidFill>
                  <a:srgbClr val="002060"/>
                </a:solidFill>
              </a:rPr>
              <a:t>(20 жовтня 2021 р.)</a:t>
            </a:r>
          </a:p>
          <a:p>
            <a:endParaRPr lang="uk-UA" dirty="0"/>
          </a:p>
        </p:txBody>
      </p:sp>
      <p:pic>
        <p:nvPicPr>
          <p:cNvPr id="4" name="Рисунок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41" t="22070" r="5096" b="24168"/>
          <a:stretch>
            <a:fillRect/>
          </a:stretch>
        </p:blipFill>
        <p:spPr bwMode="auto">
          <a:xfrm>
            <a:off x="0" y="0"/>
            <a:ext cx="2191604" cy="97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842449" y="4994757"/>
            <a:ext cx="8041430" cy="1324151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9993" algn="r"/>
            <a:r>
              <a:rPr lang="uk-UA" altLang="uk-UA" sz="2000" b="1" i="1" dirty="0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Самко Алла Миколаївна</a:t>
            </a:r>
          </a:p>
          <a:p>
            <a:pPr indent="269993" algn="r"/>
            <a:r>
              <a:rPr lang="uk-UA" altLang="uk-UA" sz="2000" b="1" i="1" dirty="0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кандидат педагогічних наук,  старший науковий співробітник </a:t>
            </a:r>
          </a:p>
          <a:p>
            <a:pPr indent="269993" algn="r"/>
            <a:r>
              <a:rPr lang="uk-UA" altLang="uk-UA" sz="2000" b="1" i="1" dirty="0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відділу андрагогіки Інституту педагогічної освіти і освіти дорослих  імені Івана </a:t>
            </a:r>
            <a:r>
              <a:rPr lang="uk-UA" altLang="uk-UA" sz="2000" b="1" i="1" dirty="0" err="1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Зязюна</a:t>
            </a:r>
            <a:r>
              <a:rPr lang="uk-UA" altLang="uk-UA" sz="2000" b="1" i="1" dirty="0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НАПН України</a:t>
            </a:r>
            <a:r>
              <a:rPr lang="uk-UA" altLang="uk-UA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uk-UA" altLang="uk-UA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spcAft>
                <a:spcPts val="450"/>
              </a:spcAft>
            </a:pPr>
            <a:endParaRPr lang="uk-UA" altLang="uk-UA" sz="11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endParaRPr lang="uk-UA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75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4D2DFA90-1C90-4140-BC6D-B7EC613F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99" y="323493"/>
            <a:ext cx="5731719" cy="668887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EE7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післядипломної освіти:</a:t>
            </a:r>
            <a:endParaRPr lang="ru-RU" sz="3200" b="1" dirty="0">
              <a:solidFill>
                <a:srgbClr val="EE7A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4CBC501A-34D9-4D1E-BB52-15D476C7DF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846150"/>
            <a:ext cx="5603875" cy="3016165"/>
          </a:xfrm>
        </p:spPr>
        <p:txBody>
          <a:bodyPr>
            <a:normAutofit fontScale="92500" lnSpcReduction="20000"/>
          </a:bodyPr>
          <a:lstStyle/>
          <a:p>
            <a:endParaRPr lang="ru-RU" sz="1800" dirty="0"/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 кваліфікації;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підготовка та перепідготовка фахівців відповідно до потреб ринку праці у фахівцях певного профілю;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постійне оновлення знань, вмінь та навичок згідно з вимогами розвитку суспільства, ринку праці, техніки і технологій;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 умов для професійного та особистісного розвитку фахівця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dirty="0" smtClean="0"/>
              <a:t> </a:t>
            </a:r>
            <a:endParaRPr lang="ru-RU" sz="1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749876F-6A99-4A48-8FDE-35BA36416F7E}"/>
              </a:ext>
            </a:extLst>
          </p:cNvPr>
          <p:cNvSpPr txBox="1"/>
          <p:nvPr/>
        </p:nvSpPr>
        <p:spPr>
          <a:xfrm>
            <a:off x="348844" y="1128712"/>
            <a:ext cx="401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Розвиток та вдосконалення особистісних якостей фахівця 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4C5CDE6-7D5B-4F61-B924-E49DCB94368C}"/>
              </a:ext>
            </a:extLst>
          </p:cNvPr>
          <p:cNvSpPr txBox="1"/>
          <p:nvPr/>
        </p:nvSpPr>
        <p:spPr>
          <a:xfrm>
            <a:off x="1099484" y="2011381"/>
            <a:ext cx="4523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Створення умов для самореалізації, </a:t>
            </a:r>
            <a:r>
              <a:rPr lang="uk-UA" sz="2000" b="1" dirty="0" err="1" smtClean="0">
                <a:solidFill>
                  <a:schemeClr val="bg1"/>
                </a:solidFill>
              </a:rPr>
              <a:t>самоактуалізації</a:t>
            </a:r>
            <a:r>
              <a:rPr lang="uk-UA" sz="2000" b="1" dirty="0" smtClean="0">
                <a:solidFill>
                  <a:schemeClr val="bg1"/>
                </a:solidFill>
              </a:rPr>
              <a:t> педагога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F3AB6A1-7F0E-447B-AB28-80C68C9A062A}"/>
              </a:ext>
            </a:extLst>
          </p:cNvPr>
          <p:cNvSpPr txBox="1"/>
          <p:nvPr/>
        </p:nvSpPr>
        <p:spPr>
          <a:xfrm>
            <a:off x="1904717" y="2921346"/>
            <a:ext cx="4032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Вдосконалення самоосвітньої діяльності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4">
            <a:extLst>
              <a:ext uri="{FF2B5EF4-FFF2-40B4-BE49-F238E27FC236}">
                <a16:creationId xmlns:a16="http://schemas.microsoft.com/office/drawing/2014/main" xmlns="" id="{4D2DFA90-1C90-4140-BC6D-B7EC613FE037}"/>
              </a:ext>
            </a:extLst>
          </p:cNvPr>
          <p:cNvSpPr txBox="1">
            <a:spLocks/>
          </p:cNvSpPr>
          <p:nvPr/>
        </p:nvSpPr>
        <p:spPr>
          <a:xfrm>
            <a:off x="6196084" y="312118"/>
            <a:ext cx="5745707" cy="668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Функції післядипломної освіти: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8" name="Нижний колонтитул 16"/>
          <p:cNvSpPr txBox="1">
            <a:spLocks/>
          </p:cNvSpPr>
          <p:nvPr/>
        </p:nvSpPr>
        <p:spPr>
          <a:xfrm>
            <a:off x="218781" y="6329969"/>
            <a:ext cx="3083977" cy="473442"/>
          </a:xfrm>
          <a:prstGeom prst="rect">
            <a:avLst/>
          </a:prstGeom>
        </p:spPr>
        <p:txBody>
          <a:bodyPr vert="horz" lIns="68579" tIns="34289" rIns="68579" bIns="34289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© Самко А.М. </a:t>
            </a:r>
            <a:r>
              <a:rPr kumimoji="0" lang="uk-UA" sz="16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Вебінар</a:t>
            </a:r>
            <a:r>
              <a:rPr kumimoji="0" lang="uk-UA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20.10.21.</a:t>
            </a: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" name="Рисунок 38" descr="Форми навчання | Інститут післядипломної освіти | м. Киї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080" y="3794078"/>
            <a:ext cx="11109277" cy="2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92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4" y="375112"/>
            <a:ext cx="6121065" cy="668887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1906" y="2442190"/>
            <a:ext cx="5071348" cy="668887"/>
          </a:xfrm>
        </p:spPr>
        <p:txBody>
          <a:bodyPr>
            <a:normAutofit fontScale="25000" lnSpcReduction="20000"/>
          </a:bodyPr>
          <a:lstStyle/>
          <a:p>
            <a:pPr lvl="0" algn="just"/>
            <a:r>
              <a:rPr lang="uk-UA" sz="8000" dirty="0" smtClean="0"/>
              <a:t>Створювати умови для всебічного гармонійного розвитку</a:t>
            </a:r>
            <a:endParaRPr lang="ru-RU" sz="8000" dirty="0" smtClean="0"/>
          </a:p>
          <a:p>
            <a:r>
              <a:rPr lang="en-US" sz="1800" dirty="0" smtClean="0"/>
              <a:t> 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246" y="2602339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978348" y="3189355"/>
            <a:ext cx="5094905" cy="754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uk-UA" sz="2600" dirty="0" smtClean="0"/>
              <a:t>Запроваджувати форми, методи та технології розвитку професійної мобільності педагога</a:t>
            </a:r>
            <a:endParaRPr lang="ru-RU" sz="2600" dirty="0" smtClean="0"/>
          </a:p>
          <a:p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689" y="3267615"/>
            <a:ext cx="224103" cy="266700"/>
          </a:xfrm>
          <a:prstGeom prst="rect">
            <a:avLst/>
          </a:prstGeom>
        </p:spPr>
      </p:pic>
      <p:sp>
        <p:nvSpPr>
          <p:cNvPr id="19" name="Текст 6">
            <a:extLst>
              <a:ext uri="{FF2B5EF4-FFF2-40B4-BE49-F238E27FC236}">
                <a16:creationId xmlns="" xmlns:a16="http://schemas.microsoft.com/office/drawing/2014/main" id="{D0DDED72-43FD-4C8A-B893-40AADBC9B3C4}"/>
              </a:ext>
            </a:extLst>
          </p:cNvPr>
          <p:cNvSpPr txBox="1">
            <a:spLocks/>
          </p:cNvSpPr>
          <p:nvPr/>
        </p:nvSpPr>
        <p:spPr>
          <a:xfrm>
            <a:off x="410284" y="1050878"/>
            <a:ext cx="6181585" cy="1218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dirty="0" smtClean="0"/>
              <a:t>Система післядипломної освіти може забезпечити розвиток професійної мобільності педагога, якщо буде: </a:t>
            </a:r>
            <a:endParaRPr lang="ru-RU" sz="2400" dirty="0" smtClean="0"/>
          </a:p>
          <a:p>
            <a:pPr algn="just"/>
            <a:endParaRPr lang="ru-RU" sz="2200" dirty="0" smtClean="0"/>
          </a:p>
          <a:p>
            <a:endParaRPr lang="en-US" sz="1600" dirty="0"/>
          </a:p>
        </p:txBody>
      </p:sp>
      <p:sp>
        <p:nvSpPr>
          <p:cNvPr id="11" name="Нижний колонтитул 16"/>
          <p:cNvSpPr txBox="1">
            <a:spLocks/>
          </p:cNvSpPr>
          <p:nvPr/>
        </p:nvSpPr>
        <p:spPr>
          <a:xfrm>
            <a:off x="218781" y="6329969"/>
            <a:ext cx="3083977" cy="473442"/>
          </a:xfrm>
          <a:prstGeom prst="rect">
            <a:avLst/>
          </a:prstGeom>
        </p:spPr>
        <p:txBody>
          <a:bodyPr vert="horz" lIns="68579" tIns="34289" rIns="68579" bIns="34289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© Самко А.М. </a:t>
            </a:r>
            <a:r>
              <a:rPr kumimoji="0" lang="uk-UA" sz="16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Вебінар</a:t>
            </a:r>
            <a:r>
              <a:rPr kumimoji="0" lang="uk-UA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20.10.21.</a:t>
            </a: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611" y="4252528"/>
            <a:ext cx="224103" cy="266700"/>
          </a:xfrm>
          <a:prstGeom prst="rect">
            <a:avLst/>
          </a:prstGeom>
        </p:spPr>
      </p:pic>
      <p:sp>
        <p:nvSpPr>
          <p:cNvPr id="14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994267" y="4215205"/>
            <a:ext cx="5094905" cy="998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uk-UA" sz="2900" dirty="0" smtClean="0">
                <a:solidFill>
                  <a:schemeClr val="bg1"/>
                </a:solidFill>
              </a:rPr>
              <a:t>Сприяти попередженням професійної деформації, </a:t>
            </a:r>
            <a:r>
              <a:rPr lang="uk-UA" sz="2900" dirty="0" err="1" smtClean="0">
                <a:solidFill>
                  <a:schemeClr val="bg1"/>
                </a:solidFill>
              </a:rPr>
              <a:t>вибудові</a:t>
            </a:r>
            <a:r>
              <a:rPr lang="uk-UA" sz="2900" dirty="0" smtClean="0">
                <a:solidFill>
                  <a:schemeClr val="bg1"/>
                </a:solidFill>
              </a:rPr>
              <a:t> та реалізації напряму свого подальшого професійного зростання</a:t>
            </a:r>
            <a:endParaRPr lang="ru-RU" sz="2900" dirty="0" smtClean="0">
              <a:solidFill>
                <a:schemeClr val="bg1"/>
              </a:solidFill>
            </a:endParaRPr>
          </a:p>
          <a:p>
            <a:endParaRPr lang="ru-RU" sz="1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008A7E37-C3E4-4229-AD33-2534DF238E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4789" y="201348"/>
            <a:ext cx="5220737" cy="612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24\Desktop\217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6544" y="627797"/>
            <a:ext cx="5445456" cy="605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828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D835DF8-ACB6-4ED8-BDE7-416BEA3D6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814"/>
          <a:stretch/>
        </p:blipFill>
        <p:spPr>
          <a:xfrm>
            <a:off x="6096000" y="-10103"/>
            <a:ext cx="6096000" cy="6868104"/>
          </a:xfrm>
        </p:spPr>
      </p:pic>
      <p:sp>
        <p:nvSpPr>
          <p:cNvPr id="8" name="Текст 20">
            <a:extLst>
              <a:ext uri="{FF2B5EF4-FFF2-40B4-BE49-F238E27FC236}">
                <a16:creationId xmlns=""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1206687" y="2195067"/>
            <a:ext cx="5618974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60000"/>
                </a:solidFill>
              </a:rPr>
              <a:t>ЗАПРОШУЄМО ДО СПІВПРАЦІ!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Відділ андрагогіки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ІПООД імені Івана </a:t>
            </a:r>
            <a:r>
              <a:rPr lang="uk-UA" sz="2400" b="1" dirty="0" err="1" smtClean="0">
                <a:solidFill>
                  <a:srgbClr val="002060"/>
                </a:solidFill>
              </a:rPr>
              <a:t>Зязюна</a:t>
            </a:r>
            <a:r>
              <a:rPr lang="uk-UA" sz="2400" b="1" dirty="0" smtClean="0">
                <a:solidFill>
                  <a:srgbClr val="002060"/>
                </a:solidFill>
              </a:rPr>
              <a:t> НАПН України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hlinkClick r:id="rId3"/>
              </a:rPr>
              <a:t>andragogika@ukr.net</a:t>
            </a:r>
            <a:endParaRPr lang="uk-UA" sz="2400" b="1" dirty="0" smtClean="0">
              <a:solidFill>
                <a:srgbClr val="002060"/>
              </a:solidFill>
            </a:endParaRPr>
          </a:p>
          <a:p>
            <a:pPr lvl="0" algn="ctr"/>
            <a:r>
              <a:rPr lang="uk-UA" sz="2400" b="1" dirty="0" smtClean="0">
                <a:solidFill>
                  <a:srgbClr val="960000"/>
                </a:solidFill>
              </a:rPr>
              <a:t>Алла Самко</a:t>
            </a:r>
            <a:endParaRPr lang="en-US" sz="2400" b="1" dirty="0" smtClean="0">
              <a:solidFill>
                <a:srgbClr val="960000"/>
              </a:solidFill>
            </a:endParaRPr>
          </a:p>
          <a:p>
            <a:pPr lvl="0" algn="ctr"/>
            <a:r>
              <a:rPr lang="pl-PL" sz="2400" b="1" dirty="0" smtClean="0">
                <a:solidFill>
                  <a:srgbClr val="002060"/>
                </a:solidFill>
                <a:hlinkClick r:id="rId3"/>
              </a:rPr>
              <a:t>alla-samko@ukr.net</a:t>
            </a:r>
            <a:endParaRPr lang="en-US" sz="2400" b="1" dirty="0" smtClean="0">
              <a:solidFill>
                <a:srgbClr val="002060"/>
              </a:solidFill>
              <a:hlinkClick r:id="rId3"/>
            </a:endParaRPr>
          </a:p>
          <a:p>
            <a:pPr algn="ctr"/>
            <a:endParaRPr lang="uk-UA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1" t="22070" r="5096" b="24168"/>
          <a:stretch>
            <a:fillRect/>
          </a:stretch>
        </p:blipFill>
        <p:spPr bwMode="auto">
          <a:xfrm>
            <a:off x="152401" y="84536"/>
            <a:ext cx="1628775" cy="7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13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4C044C6F-8177-4911-85FD-2E270C2A4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Професійна мобільність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4EE845B-A861-4D7E-9F25-9688F84C9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1800" dirty="0" smtClean="0"/>
              <a:t>     Професійна мобільність фахівця це інтегративна характеристика особистості, яка поєднує в собі успішність адаптації у професійному середовищі, сформовану внутрішню потребу особистості у змінах, готовність до самовдосконалення, саморозвитку і самореалізації, що забезпечує стабільність розвитку фахівця та активну професійну позицію.</a:t>
            </a:r>
            <a:endParaRPr lang="ru-RU" sz="1800" dirty="0" smtClean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9" name="Picture 2" descr="C:\Users\Алла\Desktop\20.10\coaching-flat-compositions_1284-19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250" y="490182"/>
            <a:ext cx="5827595" cy="5827595"/>
          </a:xfrm>
          <a:prstGeom prst="rect">
            <a:avLst/>
          </a:prstGeom>
          <a:noFill/>
        </p:spPr>
      </p:pic>
      <p:pic>
        <p:nvPicPr>
          <p:cNvPr id="16" name="Picture 2" descr="C:\Users\Алла\Desktop\20.10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814" y="191069"/>
            <a:ext cx="4876800" cy="3248025"/>
          </a:xfrm>
          <a:prstGeom prst="rect">
            <a:avLst/>
          </a:prstGeom>
          <a:noFill/>
        </p:spPr>
      </p:pic>
      <p:sp>
        <p:nvSpPr>
          <p:cNvPr id="18" name="Нижний колонтитул 16"/>
          <p:cNvSpPr txBox="1">
            <a:spLocks/>
          </p:cNvSpPr>
          <p:nvPr/>
        </p:nvSpPr>
        <p:spPr>
          <a:xfrm>
            <a:off x="218781" y="6343617"/>
            <a:ext cx="3083977" cy="473442"/>
          </a:xfrm>
          <a:prstGeom prst="rect">
            <a:avLst/>
          </a:prstGeom>
        </p:spPr>
        <p:txBody>
          <a:bodyPr vert="horz" lIns="68579" tIns="34289" rIns="68579" bIns="34289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© Самко А.М. </a:t>
            </a:r>
            <a:r>
              <a:rPr kumimoji="0" lang="uk-UA" sz="16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Вебінар</a:t>
            </a:r>
            <a:r>
              <a:rPr kumimoji="0" lang="uk-UA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20.10.21.  </a:t>
            </a:r>
            <a:endParaRPr kumimoji="0" lang="ru-RU" sz="16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84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D24E71-A505-46F1-9E9B-3A71823F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980" y="198872"/>
            <a:ext cx="10379571" cy="78376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Професійна мобільність – двосторонній характер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Алла\Desktop\20.10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1045" y="1339341"/>
            <a:ext cx="2456597" cy="2557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ижний колонтитул 16"/>
          <p:cNvSpPr txBox="1">
            <a:spLocks/>
          </p:cNvSpPr>
          <p:nvPr/>
        </p:nvSpPr>
        <p:spPr>
          <a:xfrm>
            <a:off x="218781" y="6329969"/>
            <a:ext cx="3083977" cy="473442"/>
          </a:xfrm>
          <a:prstGeom prst="rect">
            <a:avLst/>
          </a:prstGeom>
        </p:spPr>
        <p:txBody>
          <a:bodyPr vert="horz" lIns="68579" tIns="34289" rIns="68579" bIns="34289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© Самко А.М. </a:t>
            </a:r>
            <a:r>
              <a:rPr kumimoji="0" lang="uk-UA" sz="1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Вебінар</a:t>
            </a:r>
            <a:r>
              <a:rPr kumimoji="0" lang="uk-UA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20.10.21.  </a:t>
            </a:r>
            <a:endParaRPr kumimoji="0" lang="ru-RU" sz="16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xmlns="" id="{67A90921-741C-466E-A355-90FFDCBCCEF3}"/>
              </a:ext>
            </a:extLst>
          </p:cNvPr>
          <p:cNvGrpSpPr>
            <a:grpSpLocks noChangeAspect="1"/>
          </p:cNvGrpSpPr>
          <p:nvPr/>
        </p:nvGrpSpPr>
        <p:grpSpPr>
          <a:xfrm>
            <a:off x="4015351" y="1152613"/>
            <a:ext cx="4161298" cy="4736592"/>
            <a:chOff x="4727848" y="2348880"/>
            <a:chExt cx="3095078" cy="3522969"/>
          </a:xfrm>
        </p:grpSpPr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xmlns="" id="{3D5D2959-37B4-4848-8AC5-F6939C9C7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215" y="4161134"/>
              <a:ext cx="2945318" cy="1710715"/>
            </a:xfrm>
            <a:custGeom>
              <a:avLst/>
              <a:gdLst>
                <a:gd name="connsiteX0" fmla="*/ 2940631 w 2945318"/>
                <a:gd name="connsiteY0" fmla="*/ 0 h 1710715"/>
                <a:gd name="connsiteX1" fmla="*/ 2942396 w 2945318"/>
                <a:gd name="connsiteY1" fmla="*/ 42194 h 1710715"/>
                <a:gd name="connsiteX2" fmla="*/ 2945318 w 2945318"/>
                <a:gd name="connsiteY2" fmla="*/ 110757 h 1710715"/>
                <a:gd name="connsiteX3" fmla="*/ 2939722 w 2945318"/>
                <a:gd name="connsiteY3" fmla="*/ 195484 h 1710715"/>
                <a:gd name="connsiteX4" fmla="*/ 2930592 w 2945318"/>
                <a:gd name="connsiteY4" fmla="*/ 296065 h 1710715"/>
                <a:gd name="connsiteX5" fmla="*/ 2912625 w 2945318"/>
                <a:gd name="connsiteY5" fmla="*/ 411266 h 1710715"/>
                <a:gd name="connsiteX6" fmla="*/ 2879932 w 2945318"/>
                <a:gd name="connsiteY6" fmla="*/ 536684 h 1710715"/>
                <a:gd name="connsiteX7" fmla="*/ 2769188 w 2945318"/>
                <a:gd name="connsiteY7" fmla="*/ 810243 h 1710715"/>
                <a:gd name="connsiteX8" fmla="*/ 2587462 w 2945318"/>
                <a:gd name="connsiteY8" fmla="*/ 1090496 h 1710715"/>
                <a:gd name="connsiteX9" fmla="*/ 2528556 w 2945318"/>
                <a:gd name="connsiteY9" fmla="*/ 1157080 h 1710715"/>
                <a:gd name="connsiteX10" fmla="*/ 2467588 w 2945318"/>
                <a:gd name="connsiteY10" fmla="*/ 1223664 h 1710715"/>
                <a:gd name="connsiteX11" fmla="*/ 2328569 w 2945318"/>
                <a:gd name="connsiteY11" fmla="*/ 1345735 h 1710715"/>
                <a:gd name="connsiteX12" fmla="*/ 2002227 w 2945318"/>
                <a:gd name="connsiteY12" fmla="*/ 1546897 h 1710715"/>
                <a:gd name="connsiteX13" fmla="*/ 1914162 w 2945318"/>
                <a:gd name="connsiteY13" fmla="*/ 1587587 h 1710715"/>
                <a:gd name="connsiteX14" fmla="*/ 1821679 w 2945318"/>
                <a:gd name="connsiteY14" fmla="*/ 1619118 h 1710715"/>
                <a:gd name="connsiteX15" fmla="*/ 1625227 w 2945318"/>
                <a:gd name="connsiteY15" fmla="*/ 1672315 h 1710715"/>
                <a:gd name="connsiteX16" fmla="*/ 1574273 w 2945318"/>
                <a:gd name="connsiteY16" fmla="*/ 1683588 h 1710715"/>
                <a:gd name="connsiteX17" fmla="*/ 1531271 w 2945318"/>
                <a:gd name="connsiteY17" fmla="*/ 1689225 h 1710715"/>
                <a:gd name="connsiteX18" fmla="*/ 1447919 w 2945318"/>
                <a:gd name="connsiteY18" fmla="*/ 1701732 h 1710715"/>
                <a:gd name="connsiteX19" fmla="*/ 1426418 w 2945318"/>
                <a:gd name="connsiteY19" fmla="*/ 1705078 h 1710715"/>
                <a:gd name="connsiteX20" fmla="*/ 1421705 w 2945318"/>
                <a:gd name="connsiteY20" fmla="*/ 1705078 h 1710715"/>
                <a:gd name="connsiteX21" fmla="*/ 1419643 w 2945318"/>
                <a:gd name="connsiteY21" fmla="*/ 1706135 h 1710715"/>
                <a:gd name="connsiteX22" fmla="*/ 1417287 w 2945318"/>
                <a:gd name="connsiteY22" fmla="*/ 1706135 h 1710715"/>
                <a:gd name="connsiteX23" fmla="*/ 1404917 w 2945318"/>
                <a:gd name="connsiteY23" fmla="*/ 1706135 h 1710715"/>
                <a:gd name="connsiteX24" fmla="*/ 1393725 w 2945318"/>
                <a:gd name="connsiteY24" fmla="*/ 1706135 h 1710715"/>
                <a:gd name="connsiteX25" fmla="*/ 1345127 w 2945318"/>
                <a:gd name="connsiteY25" fmla="*/ 1708425 h 1710715"/>
                <a:gd name="connsiteX26" fmla="*/ 1250288 w 2945318"/>
                <a:gd name="connsiteY26" fmla="*/ 1710715 h 1710715"/>
                <a:gd name="connsiteX27" fmla="*/ 886541 w 2945318"/>
                <a:gd name="connsiteY27" fmla="*/ 1670025 h 1710715"/>
                <a:gd name="connsiteX28" fmla="*/ 721603 w 2945318"/>
                <a:gd name="connsiteY28" fmla="*/ 1624931 h 1710715"/>
                <a:gd name="connsiteX29" fmla="*/ 642669 w 2945318"/>
                <a:gd name="connsiteY29" fmla="*/ 1599918 h 1710715"/>
                <a:gd name="connsiteX30" fmla="*/ 569330 w 2945318"/>
                <a:gd name="connsiteY30" fmla="*/ 1568387 h 1710715"/>
                <a:gd name="connsiteX31" fmla="*/ 499232 w 2945318"/>
                <a:gd name="connsiteY31" fmla="*/ 1537913 h 1710715"/>
                <a:gd name="connsiteX32" fmla="*/ 433551 w 2945318"/>
                <a:gd name="connsiteY32" fmla="*/ 1506207 h 1710715"/>
                <a:gd name="connsiteX33" fmla="*/ 316327 w 2945318"/>
                <a:gd name="connsiteY33" fmla="*/ 1438389 h 1710715"/>
                <a:gd name="connsiteX34" fmla="*/ 262134 w 2945318"/>
                <a:gd name="connsiteY34" fmla="*/ 1402279 h 1710715"/>
                <a:gd name="connsiteX35" fmla="*/ 211180 w 2945318"/>
                <a:gd name="connsiteY35" fmla="*/ 1366168 h 1710715"/>
                <a:gd name="connsiteX36" fmla="*/ 121936 w 2945318"/>
                <a:gd name="connsiteY36" fmla="*/ 1298351 h 1710715"/>
                <a:gd name="connsiteX37" fmla="*/ 0 w 2945318"/>
                <a:gd name="connsiteY37" fmla="*/ 1194423 h 1710715"/>
                <a:gd name="connsiteX38" fmla="*/ 472697 w 2945318"/>
                <a:gd name="connsiteY38" fmla="*/ 738614 h 1710715"/>
                <a:gd name="connsiteX39" fmla="*/ 505903 w 2945318"/>
                <a:gd name="connsiteY39" fmla="*/ 783020 h 1710715"/>
                <a:gd name="connsiteX40" fmla="*/ 1568400 w 2945318"/>
                <a:gd name="connsiteY40" fmla="*/ 1284090 h 1710715"/>
                <a:gd name="connsiteX41" fmla="*/ 2938209 w 2945318"/>
                <a:gd name="connsiteY41" fmla="*/ 47954 h 171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945318" h="1710715">
                  <a:moveTo>
                    <a:pt x="2940631" y="0"/>
                  </a:moveTo>
                  <a:lnTo>
                    <a:pt x="2942396" y="42194"/>
                  </a:lnTo>
                  <a:cubicBezTo>
                    <a:pt x="2943238" y="62151"/>
                    <a:pt x="2944214" y="85083"/>
                    <a:pt x="2945318" y="110757"/>
                  </a:cubicBezTo>
                  <a:cubicBezTo>
                    <a:pt x="2944140" y="135594"/>
                    <a:pt x="2941784" y="165010"/>
                    <a:pt x="2939722" y="195484"/>
                  </a:cubicBezTo>
                  <a:cubicBezTo>
                    <a:pt x="2937366" y="227191"/>
                    <a:pt x="2938544" y="261011"/>
                    <a:pt x="2930592" y="296065"/>
                  </a:cubicBezTo>
                  <a:cubicBezTo>
                    <a:pt x="2924995" y="332176"/>
                    <a:pt x="2918221" y="370752"/>
                    <a:pt x="2912625" y="411266"/>
                  </a:cubicBezTo>
                  <a:cubicBezTo>
                    <a:pt x="2902316" y="450900"/>
                    <a:pt x="2891124" y="492647"/>
                    <a:pt x="2879932" y="536684"/>
                  </a:cubicBezTo>
                  <a:cubicBezTo>
                    <a:pt x="2852835" y="622645"/>
                    <a:pt x="2817786" y="717589"/>
                    <a:pt x="2769188" y="810243"/>
                  </a:cubicBezTo>
                  <a:cubicBezTo>
                    <a:pt x="2721768" y="905187"/>
                    <a:pt x="2659622" y="998898"/>
                    <a:pt x="2587462" y="1090496"/>
                  </a:cubicBezTo>
                  <a:cubicBezTo>
                    <a:pt x="2569201" y="1114100"/>
                    <a:pt x="2548878" y="1134533"/>
                    <a:pt x="2528556" y="1157080"/>
                  </a:cubicBezTo>
                  <a:cubicBezTo>
                    <a:pt x="2508233" y="1178570"/>
                    <a:pt x="2487910" y="1201117"/>
                    <a:pt x="2467588" y="1223664"/>
                  </a:cubicBezTo>
                  <a:cubicBezTo>
                    <a:pt x="2422524" y="1264354"/>
                    <a:pt x="2377166" y="1306278"/>
                    <a:pt x="2328569" y="1345735"/>
                  </a:cubicBezTo>
                  <a:cubicBezTo>
                    <a:pt x="2229311" y="1421479"/>
                    <a:pt x="2120924" y="1493700"/>
                    <a:pt x="2002227" y="1546897"/>
                  </a:cubicBezTo>
                  <a:lnTo>
                    <a:pt x="1914162" y="1587587"/>
                  </a:lnTo>
                  <a:lnTo>
                    <a:pt x="1821679" y="1619118"/>
                  </a:lnTo>
                  <a:cubicBezTo>
                    <a:pt x="1761889" y="1642898"/>
                    <a:pt x="1691791" y="1657694"/>
                    <a:pt x="1625227" y="1672315"/>
                  </a:cubicBezTo>
                  <a:lnTo>
                    <a:pt x="1574273" y="1683588"/>
                  </a:lnTo>
                  <a:lnTo>
                    <a:pt x="1531271" y="1689225"/>
                  </a:lnTo>
                  <a:cubicBezTo>
                    <a:pt x="1503290" y="1693805"/>
                    <a:pt x="1476194" y="1697152"/>
                    <a:pt x="1447919" y="1701732"/>
                  </a:cubicBezTo>
                  <a:cubicBezTo>
                    <a:pt x="1440850" y="1702788"/>
                    <a:pt x="1433486" y="1704022"/>
                    <a:pt x="1426418" y="1705078"/>
                  </a:cubicBezTo>
                  <a:lnTo>
                    <a:pt x="1421705" y="1705078"/>
                  </a:lnTo>
                  <a:cubicBezTo>
                    <a:pt x="1421116" y="1705431"/>
                    <a:pt x="1420233" y="1705783"/>
                    <a:pt x="1419643" y="1706135"/>
                  </a:cubicBezTo>
                  <a:lnTo>
                    <a:pt x="1417287" y="1706135"/>
                  </a:lnTo>
                  <a:lnTo>
                    <a:pt x="1404917" y="1706135"/>
                  </a:lnTo>
                  <a:lnTo>
                    <a:pt x="1393725" y="1706135"/>
                  </a:lnTo>
                  <a:lnTo>
                    <a:pt x="1345127" y="1708425"/>
                  </a:lnTo>
                  <a:cubicBezTo>
                    <a:pt x="1313317" y="1708425"/>
                    <a:pt x="1281803" y="1709658"/>
                    <a:pt x="1250288" y="1710715"/>
                  </a:cubicBezTo>
                  <a:cubicBezTo>
                    <a:pt x="1124817" y="1708425"/>
                    <a:pt x="1001703" y="1696095"/>
                    <a:pt x="886541" y="1670025"/>
                  </a:cubicBezTo>
                  <a:cubicBezTo>
                    <a:pt x="828813" y="1659808"/>
                    <a:pt x="774619" y="1641841"/>
                    <a:pt x="721603" y="1624931"/>
                  </a:cubicBezTo>
                  <a:cubicBezTo>
                    <a:pt x="694506" y="1617004"/>
                    <a:pt x="668587" y="1607844"/>
                    <a:pt x="642669" y="1599918"/>
                  </a:cubicBezTo>
                  <a:cubicBezTo>
                    <a:pt x="617633" y="1589877"/>
                    <a:pt x="594071" y="1578604"/>
                    <a:pt x="569330" y="1568387"/>
                  </a:cubicBezTo>
                  <a:cubicBezTo>
                    <a:pt x="545473" y="1558170"/>
                    <a:pt x="522794" y="1547954"/>
                    <a:pt x="499232" y="1537913"/>
                  </a:cubicBezTo>
                  <a:cubicBezTo>
                    <a:pt x="476553" y="1528754"/>
                    <a:pt x="453874" y="1517480"/>
                    <a:pt x="433551" y="1506207"/>
                  </a:cubicBezTo>
                  <a:lnTo>
                    <a:pt x="316327" y="1438389"/>
                  </a:lnTo>
                  <a:cubicBezTo>
                    <a:pt x="298066" y="1428173"/>
                    <a:pt x="278922" y="1415842"/>
                    <a:pt x="262134" y="1402279"/>
                  </a:cubicBezTo>
                  <a:cubicBezTo>
                    <a:pt x="243873" y="1389772"/>
                    <a:pt x="227084" y="1377442"/>
                    <a:pt x="211180" y="1366168"/>
                  </a:cubicBezTo>
                  <a:lnTo>
                    <a:pt x="121936" y="1298351"/>
                  </a:lnTo>
                  <a:cubicBezTo>
                    <a:pt x="45064" y="1231591"/>
                    <a:pt x="0" y="1194423"/>
                    <a:pt x="0" y="1194423"/>
                  </a:cubicBezTo>
                  <a:lnTo>
                    <a:pt x="472697" y="738614"/>
                  </a:lnTo>
                  <a:lnTo>
                    <a:pt x="505903" y="783020"/>
                  </a:lnTo>
                  <a:cubicBezTo>
                    <a:pt x="758450" y="1089036"/>
                    <a:pt x="1140647" y="1284090"/>
                    <a:pt x="1568400" y="1284090"/>
                  </a:cubicBezTo>
                  <a:cubicBezTo>
                    <a:pt x="2281323" y="1284090"/>
                    <a:pt x="2867697" y="742274"/>
                    <a:pt x="2938209" y="479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9" name="Freeform 170">
              <a:extLst>
                <a:ext uri="{FF2B5EF4-FFF2-40B4-BE49-F238E27FC236}">
                  <a16:creationId xmlns:a16="http://schemas.microsoft.com/office/drawing/2014/main" xmlns="" id="{4B74DEA1-D42B-463C-8F86-D6C04BA7A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848" y="4409886"/>
              <a:ext cx="955623" cy="1091124"/>
            </a:xfrm>
            <a:custGeom>
              <a:avLst/>
              <a:gdLst>
                <a:gd name="T0" fmla="*/ 0 w 134"/>
                <a:gd name="T1" fmla="*/ 153 h 153"/>
                <a:gd name="T2" fmla="*/ 4 w 134"/>
                <a:gd name="T3" fmla="*/ 0 h 153"/>
                <a:gd name="T4" fmla="*/ 134 w 134"/>
                <a:gd name="T5" fmla="*/ 80 h 153"/>
                <a:gd name="T6" fmla="*/ 0 w 134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53">
                  <a:moveTo>
                    <a:pt x="0" y="153"/>
                  </a:moveTo>
                  <a:lnTo>
                    <a:pt x="4" y="0"/>
                  </a:lnTo>
                  <a:lnTo>
                    <a:pt x="134" y="8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xmlns="" id="{3CBB3290-9B61-44BE-B49B-13C3E7456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240" y="2348880"/>
              <a:ext cx="2952448" cy="1734565"/>
            </a:xfrm>
            <a:custGeom>
              <a:avLst/>
              <a:gdLst>
                <a:gd name="connsiteX0" fmla="*/ 1697148 w 2952448"/>
                <a:gd name="connsiteY0" fmla="*/ 0 h 1734565"/>
                <a:gd name="connsiteX1" fmla="*/ 2063088 w 2952448"/>
                <a:gd name="connsiteY1" fmla="*/ 40676 h 1734565"/>
                <a:gd name="connsiteX2" fmla="*/ 2229631 w 2952448"/>
                <a:gd name="connsiteY2" fmla="*/ 85871 h 1734565"/>
                <a:gd name="connsiteX3" fmla="*/ 2307804 w 2952448"/>
                <a:gd name="connsiteY3" fmla="*/ 110729 h 1734565"/>
                <a:gd name="connsiteX4" fmla="*/ 2381445 w 2952448"/>
                <a:gd name="connsiteY4" fmla="*/ 141235 h 1734565"/>
                <a:gd name="connsiteX5" fmla="*/ 2451688 w 2952448"/>
                <a:gd name="connsiteY5" fmla="*/ 171742 h 1734565"/>
                <a:gd name="connsiteX6" fmla="*/ 2517398 w 2952448"/>
                <a:gd name="connsiteY6" fmla="*/ 204509 h 1734565"/>
                <a:gd name="connsiteX7" fmla="*/ 2636357 w 2952448"/>
                <a:gd name="connsiteY7" fmla="*/ 271172 h 1734565"/>
                <a:gd name="connsiteX8" fmla="*/ 2690738 w 2952448"/>
                <a:gd name="connsiteY8" fmla="*/ 307328 h 1734565"/>
                <a:gd name="connsiteX9" fmla="*/ 2741721 w 2952448"/>
                <a:gd name="connsiteY9" fmla="*/ 343484 h 1734565"/>
                <a:gd name="connsiteX10" fmla="*/ 2831223 w 2952448"/>
                <a:gd name="connsiteY10" fmla="*/ 411277 h 1734565"/>
                <a:gd name="connsiteX11" fmla="*/ 2952448 w 2952448"/>
                <a:gd name="connsiteY11" fmla="*/ 515227 h 1734565"/>
                <a:gd name="connsiteX12" fmla="*/ 2474618 w 2952448"/>
                <a:gd name="connsiteY12" fmla="*/ 977654 h 1734565"/>
                <a:gd name="connsiteX13" fmla="*/ 2441315 w 2952448"/>
                <a:gd name="connsiteY13" fmla="*/ 933118 h 1734565"/>
                <a:gd name="connsiteX14" fmla="*/ 1378818 w 2952448"/>
                <a:gd name="connsiteY14" fmla="*/ 432048 h 1734565"/>
                <a:gd name="connsiteX15" fmla="*/ 9009 w 2952448"/>
                <a:gd name="connsiteY15" fmla="*/ 1668184 h 1734565"/>
                <a:gd name="connsiteX16" fmla="*/ 5657 w 2952448"/>
                <a:gd name="connsiteY16" fmla="*/ 1734565 h 1734565"/>
                <a:gd name="connsiteX17" fmla="*/ 0 w 2952448"/>
                <a:gd name="connsiteY17" fmla="*/ 1601044 h 1734565"/>
                <a:gd name="connsiteX18" fmla="*/ 4532 w 2952448"/>
                <a:gd name="connsiteY18" fmla="*/ 1515173 h 1734565"/>
                <a:gd name="connsiteX19" fmla="*/ 14729 w 2952448"/>
                <a:gd name="connsiteY19" fmla="*/ 1414613 h 1734565"/>
                <a:gd name="connsiteX20" fmla="*/ 32856 w 2952448"/>
                <a:gd name="connsiteY20" fmla="*/ 1300495 h 1734565"/>
                <a:gd name="connsiteX21" fmla="*/ 65711 w 2952448"/>
                <a:gd name="connsiteY21" fmla="*/ 1175078 h 1734565"/>
                <a:gd name="connsiteX22" fmla="*/ 176739 w 2952448"/>
                <a:gd name="connsiteY22" fmla="*/ 901646 h 1734565"/>
                <a:gd name="connsiteX23" fmla="*/ 359143 w 2952448"/>
                <a:gd name="connsiteY23" fmla="*/ 621436 h 1734565"/>
                <a:gd name="connsiteX24" fmla="*/ 416923 w 2952448"/>
                <a:gd name="connsiteY24" fmla="*/ 554773 h 1734565"/>
                <a:gd name="connsiteX25" fmla="*/ 479235 w 2952448"/>
                <a:gd name="connsiteY25" fmla="*/ 488109 h 1734565"/>
                <a:gd name="connsiteX26" fmla="*/ 618587 w 2952448"/>
                <a:gd name="connsiteY26" fmla="*/ 364952 h 1734565"/>
                <a:gd name="connsiteX27" fmla="*/ 944874 w 2952448"/>
                <a:gd name="connsiteY27" fmla="*/ 164963 h 1734565"/>
                <a:gd name="connsiteX28" fmla="*/ 1033244 w 2952448"/>
                <a:gd name="connsiteY28" fmla="*/ 124287 h 1734565"/>
                <a:gd name="connsiteX29" fmla="*/ 1126145 w 2952448"/>
                <a:gd name="connsiteY29" fmla="*/ 91521 h 1734565"/>
                <a:gd name="connsiteX30" fmla="*/ 1322144 w 2952448"/>
                <a:gd name="connsiteY30" fmla="*/ 38416 h 1734565"/>
                <a:gd name="connsiteX31" fmla="*/ 1373126 w 2952448"/>
                <a:gd name="connsiteY31" fmla="*/ 28247 h 1734565"/>
                <a:gd name="connsiteX32" fmla="*/ 1416178 w 2952448"/>
                <a:gd name="connsiteY32" fmla="*/ 21468 h 1734565"/>
                <a:gd name="connsiteX33" fmla="*/ 1500016 w 2952448"/>
                <a:gd name="connsiteY33" fmla="*/ 9039 h 1734565"/>
                <a:gd name="connsiteX34" fmla="*/ 1520409 w 2952448"/>
                <a:gd name="connsiteY34" fmla="*/ 6779 h 1734565"/>
                <a:gd name="connsiteX35" fmla="*/ 1531738 w 2952448"/>
                <a:gd name="connsiteY35" fmla="*/ 4520 h 1734565"/>
                <a:gd name="connsiteX36" fmla="*/ 1554397 w 2952448"/>
                <a:gd name="connsiteY36" fmla="*/ 4520 h 1734565"/>
                <a:gd name="connsiteX37" fmla="*/ 1601981 w 2952448"/>
                <a:gd name="connsiteY37" fmla="*/ 2260 h 1734565"/>
                <a:gd name="connsiteX38" fmla="*/ 1697148 w 2952448"/>
                <a:gd name="connsiteY38" fmla="*/ 0 h 173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952448" h="1734565">
                  <a:moveTo>
                    <a:pt x="1697148" y="0"/>
                  </a:moveTo>
                  <a:cubicBezTo>
                    <a:pt x="1825170" y="2260"/>
                    <a:pt x="1948661" y="14689"/>
                    <a:pt x="2063088" y="40676"/>
                  </a:cubicBezTo>
                  <a:cubicBezTo>
                    <a:pt x="2122001" y="50845"/>
                    <a:pt x="2176383" y="68923"/>
                    <a:pt x="2229631" y="85871"/>
                  </a:cubicBezTo>
                  <a:cubicBezTo>
                    <a:pt x="2255689" y="93780"/>
                    <a:pt x="2282879" y="101690"/>
                    <a:pt x="2307804" y="110729"/>
                  </a:cubicBezTo>
                  <a:cubicBezTo>
                    <a:pt x="2333862" y="119768"/>
                    <a:pt x="2357653" y="131067"/>
                    <a:pt x="2381445" y="141235"/>
                  </a:cubicBezTo>
                  <a:cubicBezTo>
                    <a:pt x="2405237" y="151404"/>
                    <a:pt x="2429029" y="161573"/>
                    <a:pt x="2451688" y="171742"/>
                  </a:cubicBezTo>
                  <a:cubicBezTo>
                    <a:pt x="2475479" y="181911"/>
                    <a:pt x="2497005" y="192080"/>
                    <a:pt x="2517398" y="204509"/>
                  </a:cubicBezTo>
                  <a:cubicBezTo>
                    <a:pt x="2559317" y="228236"/>
                    <a:pt x="2598970" y="250834"/>
                    <a:pt x="2636357" y="271172"/>
                  </a:cubicBezTo>
                  <a:cubicBezTo>
                    <a:pt x="2654484" y="281341"/>
                    <a:pt x="2672611" y="293770"/>
                    <a:pt x="2690738" y="307328"/>
                  </a:cubicBezTo>
                  <a:cubicBezTo>
                    <a:pt x="2707733" y="319757"/>
                    <a:pt x="2724727" y="332186"/>
                    <a:pt x="2741721" y="343484"/>
                  </a:cubicBezTo>
                  <a:cubicBezTo>
                    <a:pt x="2773443" y="368342"/>
                    <a:pt x="2804033" y="390940"/>
                    <a:pt x="2831223" y="411277"/>
                  </a:cubicBezTo>
                  <a:cubicBezTo>
                    <a:pt x="2908263" y="476811"/>
                    <a:pt x="2952448" y="515227"/>
                    <a:pt x="2952448" y="515227"/>
                  </a:cubicBezTo>
                  <a:lnTo>
                    <a:pt x="2474618" y="977654"/>
                  </a:lnTo>
                  <a:lnTo>
                    <a:pt x="2441315" y="933118"/>
                  </a:lnTo>
                  <a:cubicBezTo>
                    <a:pt x="2188768" y="627102"/>
                    <a:pt x="1806572" y="432048"/>
                    <a:pt x="1378818" y="432048"/>
                  </a:cubicBezTo>
                  <a:cubicBezTo>
                    <a:pt x="665895" y="432048"/>
                    <a:pt x="79521" y="973865"/>
                    <a:pt x="9009" y="1668184"/>
                  </a:cubicBezTo>
                  <a:lnTo>
                    <a:pt x="5657" y="1734565"/>
                  </a:lnTo>
                  <a:lnTo>
                    <a:pt x="0" y="1601044"/>
                  </a:lnTo>
                  <a:cubicBezTo>
                    <a:pt x="1133" y="1575057"/>
                    <a:pt x="3399" y="1546809"/>
                    <a:pt x="4532" y="1515173"/>
                  </a:cubicBezTo>
                  <a:cubicBezTo>
                    <a:pt x="7931" y="1484666"/>
                    <a:pt x="6798" y="1449640"/>
                    <a:pt x="14729" y="1414613"/>
                  </a:cubicBezTo>
                  <a:cubicBezTo>
                    <a:pt x="20393" y="1378457"/>
                    <a:pt x="26058" y="1340041"/>
                    <a:pt x="32856" y="1300495"/>
                  </a:cubicBezTo>
                  <a:cubicBezTo>
                    <a:pt x="41919" y="1259819"/>
                    <a:pt x="54381" y="1219144"/>
                    <a:pt x="65711" y="1175078"/>
                  </a:cubicBezTo>
                  <a:cubicBezTo>
                    <a:pt x="92902" y="1088077"/>
                    <a:pt x="126890" y="995427"/>
                    <a:pt x="176739" y="901646"/>
                  </a:cubicBezTo>
                  <a:cubicBezTo>
                    <a:pt x="224323" y="807866"/>
                    <a:pt x="285502" y="714086"/>
                    <a:pt x="359143" y="621436"/>
                  </a:cubicBezTo>
                  <a:cubicBezTo>
                    <a:pt x="376137" y="597708"/>
                    <a:pt x="397663" y="576240"/>
                    <a:pt x="416923" y="554773"/>
                  </a:cubicBezTo>
                  <a:cubicBezTo>
                    <a:pt x="437316" y="532175"/>
                    <a:pt x="458842" y="510707"/>
                    <a:pt x="479235" y="488109"/>
                  </a:cubicBezTo>
                  <a:cubicBezTo>
                    <a:pt x="523420" y="447434"/>
                    <a:pt x="569870" y="404498"/>
                    <a:pt x="618587" y="364952"/>
                  </a:cubicBezTo>
                  <a:cubicBezTo>
                    <a:pt x="718286" y="290380"/>
                    <a:pt x="825915" y="218067"/>
                    <a:pt x="944874" y="164963"/>
                  </a:cubicBezTo>
                  <a:lnTo>
                    <a:pt x="1033244" y="124287"/>
                  </a:lnTo>
                  <a:lnTo>
                    <a:pt x="1126145" y="91521"/>
                  </a:lnTo>
                  <a:cubicBezTo>
                    <a:pt x="1186191" y="68923"/>
                    <a:pt x="1254167" y="54234"/>
                    <a:pt x="1322144" y="38416"/>
                  </a:cubicBezTo>
                  <a:lnTo>
                    <a:pt x="1373126" y="28247"/>
                  </a:lnTo>
                  <a:lnTo>
                    <a:pt x="1416178" y="21468"/>
                  </a:lnTo>
                  <a:cubicBezTo>
                    <a:pt x="1444502" y="16948"/>
                    <a:pt x="1471692" y="13559"/>
                    <a:pt x="1500016" y="9039"/>
                  </a:cubicBezTo>
                  <a:lnTo>
                    <a:pt x="1520409" y="6779"/>
                  </a:lnTo>
                  <a:lnTo>
                    <a:pt x="1531738" y="4520"/>
                  </a:lnTo>
                  <a:lnTo>
                    <a:pt x="1554397" y="4520"/>
                  </a:lnTo>
                  <a:lnTo>
                    <a:pt x="1601981" y="2260"/>
                  </a:lnTo>
                  <a:cubicBezTo>
                    <a:pt x="1634836" y="2260"/>
                    <a:pt x="1666559" y="1130"/>
                    <a:pt x="1697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72">
              <a:extLst>
                <a:ext uri="{FF2B5EF4-FFF2-40B4-BE49-F238E27FC236}">
                  <a16:creationId xmlns:a16="http://schemas.microsoft.com/office/drawing/2014/main" xmlns="" id="{1A33582F-4B64-44DE-B850-598B2CAD1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303" y="2719719"/>
              <a:ext cx="955623" cy="1083990"/>
            </a:xfrm>
            <a:custGeom>
              <a:avLst/>
              <a:gdLst>
                <a:gd name="T0" fmla="*/ 134 w 134"/>
                <a:gd name="T1" fmla="*/ 0 h 152"/>
                <a:gd name="T2" fmla="*/ 130 w 134"/>
                <a:gd name="T3" fmla="*/ 152 h 152"/>
                <a:gd name="T4" fmla="*/ 0 w 134"/>
                <a:gd name="T5" fmla="*/ 73 h 152"/>
                <a:gd name="T6" fmla="*/ 134 w 134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52">
                  <a:moveTo>
                    <a:pt x="134" y="0"/>
                  </a:moveTo>
                  <a:lnTo>
                    <a:pt x="130" y="152"/>
                  </a:lnTo>
                  <a:lnTo>
                    <a:pt x="0" y="7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Oval 18">
            <a:extLst>
              <a:ext uri="{FF2B5EF4-FFF2-40B4-BE49-F238E27FC236}">
                <a16:creationId xmlns:a16="http://schemas.microsoft.com/office/drawing/2014/main" xmlns="" id="{E6C4A1EE-2E41-443C-838F-CCB7260611E6}"/>
              </a:ext>
            </a:extLst>
          </p:cNvPr>
          <p:cNvSpPr/>
          <p:nvPr/>
        </p:nvSpPr>
        <p:spPr>
          <a:xfrm>
            <a:off x="4708478" y="2169994"/>
            <a:ext cx="2784143" cy="2702257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Професійна мобільність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xmlns="" id="{FB8564E8-E1DB-40F2-98B8-D1156AFD2C15}"/>
              </a:ext>
            </a:extLst>
          </p:cNvPr>
          <p:cNvSpPr/>
          <p:nvPr/>
        </p:nvSpPr>
        <p:spPr>
          <a:xfrm>
            <a:off x="635003" y="1389332"/>
            <a:ext cx="3281903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cap="all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Інтегративна Якість особистості</a:t>
            </a:r>
            <a:endParaRPr lang="en-US" sz="2800" b="1" cap="all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xmlns="" id="{BA793DDE-0AAD-4F61-BAC4-ED59D6B68E9A}"/>
              </a:ext>
            </a:extLst>
          </p:cNvPr>
          <p:cNvSpPr/>
          <p:nvPr/>
        </p:nvSpPr>
        <p:spPr>
          <a:xfrm>
            <a:off x="8292198" y="4792923"/>
            <a:ext cx="266429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cap="all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процес</a:t>
            </a:r>
            <a:endParaRPr lang="en-US" sz="2800" b="1" cap="all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Алла\Desktop\20.10\resurs-chto-tak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26" y="4339988"/>
            <a:ext cx="3074789" cy="1555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596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9"/>
          <p:cNvGrpSpPr/>
          <p:nvPr/>
        </p:nvGrpSpPr>
        <p:grpSpPr>
          <a:xfrm>
            <a:off x="1532340" y="1005154"/>
            <a:ext cx="3975297" cy="4988233"/>
            <a:chOff x="1249092" y="1220655"/>
            <a:chExt cx="2827683" cy="3548678"/>
          </a:xfrm>
        </p:grpSpPr>
        <p:sp>
          <p:nvSpPr>
            <p:cNvPr id="5" name="圆角矩形 13"/>
            <p:cNvSpPr/>
            <p:nvPr/>
          </p:nvSpPr>
          <p:spPr>
            <a:xfrm>
              <a:off x="1249092" y="1276910"/>
              <a:ext cx="2827683" cy="3492423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圆角矩形 14"/>
            <p:cNvSpPr/>
            <p:nvPr/>
          </p:nvSpPr>
          <p:spPr>
            <a:xfrm>
              <a:off x="1413534" y="1404609"/>
              <a:ext cx="2498799" cy="3118235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" name="组合 15"/>
            <p:cNvGrpSpPr/>
            <p:nvPr/>
          </p:nvGrpSpPr>
          <p:grpSpPr>
            <a:xfrm>
              <a:off x="1474375" y="1466277"/>
              <a:ext cx="2377116" cy="160026"/>
              <a:chOff x="2149634" y="1165384"/>
              <a:chExt cx="3485832" cy="234632"/>
            </a:xfrm>
          </p:grpSpPr>
          <p:grpSp>
            <p:nvGrpSpPr>
              <p:cNvPr id="4" name="组合 16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6" name="椭圆 4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椭圆 4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" name="组合 17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4" name="椭圆 4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椭圆 4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" name="组合 18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2" name="椭圆 4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椭圆 4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" name="组合 19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0" name="椭圆 3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椭圆 3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" name="组合 20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8" name="椭圆 3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椭圆 3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" name="组合 21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6" name="椭圆 3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椭圆 3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" name="组合 22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4" name="椭圆 3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椭圆 3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" name="组合 23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2" name="椭圆 3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椭圆 3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组合 24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0" name="椭圆 2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椭圆 2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组合 25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48" name="椭圆 2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椭圆 2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" name="组合 46"/>
            <p:cNvGrpSpPr/>
            <p:nvPr/>
          </p:nvGrpSpPr>
          <p:grpSpPr>
            <a:xfrm>
              <a:off x="1515603" y="1220655"/>
              <a:ext cx="64560" cy="330785"/>
              <a:chOff x="2244442" y="772895"/>
              <a:chExt cx="94671" cy="485002"/>
            </a:xfrm>
          </p:grpSpPr>
          <p:sp>
            <p:nvSpPr>
              <p:cNvPr id="36" name="圆角矩形 4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4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49"/>
            <p:cNvGrpSpPr/>
            <p:nvPr/>
          </p:nvGrpSpPr>
          <p:grpSpPr>
            <a:xfrm>
              <a:off x="1762911" y="1220655"/>
              <a:ext cx="64560" cy="330785"/>
              <a:chOff x="2244442" y="772895"/>
              <a:chExt cx="94671" cy="485002"/>
            </a:xfrm>
          </p:grpSpPr>
          <p:sp>
            <p:nvSpPr>
              <p:cNvPr id="34" name="圆角矩形 50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圆角矩形 5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8" name="组合 52"/>
            <p:cNvGrpSpPr/>
            <p:nvPr/>
          </p:nvGrpSpPr>
          <p:grpSpPr>
            <a:xfrm>
              <a:off x="2010219" y="1220655"/>
              <a:ext cx="64560" cy="330785"/>
              <a:chOff x="2244442" y="772895"/>
              <a:chExt cx="94671" cy="485002"/>
            </a:xfrm>
          </p:grpSpPr>
          <p:sp>
            <p:nvSpPr>
              <p:cNvPr id="32" name="圆角矩形 5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圆角矩形 5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9" name="组合 55"/>
            <p:cNvGrpSpPr/>
            <p:nvPr/>
          </p:nvGrpSpPr>
          <p:grpSpPr>
            <a:xfrm>
              <a:off x="2257526" y="1220655"/>
              <a:ext cx="64560" cy="330785"/>
              <a:chOff x="2244442" y="772895"/>
              <a:chExt cx="94671" cy="485002"/>
            </a:xfrm>
          </p:grpSpPr>
          <p:sp>
            <p:nvSpPr>
              <p:cNvPr id="30" name="圆角矩形 5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圆角矩形 5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58"/>
            <p:cNvGrpSpPr/>
            <p:nvPr/>
          </p:nvGrpSpPr>
          <p:grpSpPr>
            <a:xfrm>
              <a:off x="2504835" y="1220655"/>
              <a:ext cx="64560" cy="330785"/>
              <a:chOff x="2244442" y="772895"/>
              <a:chExt cx="94671" cy="485002"/>
            </a:xfrm>
          </p:grpSpPr>
          <p:sp>
            <p:nvSpPr>
              <p:cNvPr id="28" name="圆角矩形 5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圆角矩形 6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1" name="组合 61"/>
            <p:cNvGrpSpPr/>
            <p:nvPr/>
          </p:nvGrpSpPr>
          <p:grpSpPr>
            <a:xfrm>
              <a:off x="2752143" y="1220655"/>
              <a:ext cx="64560" cy="330785"/>
              <a:chOff x="2244442" y="772895"/>
              <a:chExt cx="94671" cy="485002"/>
            </a:xfrm>
          </p:grpSpPr>
          <p:sp>
            <p:nvSpPr>
              <p:cNvPr id="26" name="圆角矩形 62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圆角矩形 6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2" name="组合 64"/>
            <p:cNvGrpSpPr/>
            <p:nvPr/>
          </p:nvGrpSpPr>
          <p:grpSpPr>
            <a:xfrm>
              <a:off x="2999451" y="1220655"/>
              <a:ext cx="64560" cy="330785"/>
              <a:chOff x="2244442" y="772895"/>
              <a:chExt cx="94671" cy="485002"/>
            </a:xfrm>
          </p:grpSpPr>
          <p:sp>
            <p:nvSpPr>
              <p:cNvPr id="24" name="圆角矩形 6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圆角矩形 6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组合 67"/>
            <p:cNvGrpSpPr/>
            <p:nvPr/>
          </p:nvGrpSpPr>
          <p:grpSpPr>
            <a:xfrm>
              <a:off x="3246759" y="1220655"/>
              <a:ext cx="64560" cy="330785"/>
              <a:chOff x="2244442" y="772895"/>
              <a:chExt cx="94671" cy="485002"/>
            </a:xfrm>
          </p:grpSpPr>
          <p:sp>
            <p:nvSpPr>
              <p:cNvPr id="22" name="圆角矩形 6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圆角矩形 6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4" name="组合 70"/>
            <p:cNvGrpSpPr/>
            <p:nvPr/>
          </p:nvGrpSpPr>
          <p:grpSpPr>
            <a:xfrm>
              <a:off x="3494067" y="1220655"/>
              <a:ext cx="64560" cy="330785"/>
              <a:chOff x="2244442" y="772895"/>
              <a:chExt cx="94671" cy="485002"/>
            </a:xfrm>
          </p:grpSpPr>
          <p:sp>
            <p:nvSpPr>
              <p:cNvPr id="20" name="圆角矩形 7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圆角矩形 7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5" name="组合 73"/>
            <p:cNvGrpSpPr/>
            <p:nvPr/>
          </p:nvGrpSpPr>
          <p:grpSpPr>
            <a:xfrm>
              <a:off x="3741375" y="1220655"/>
              <a:ext cx="64560" cy="330785"/>
              <a:chOff x="2244442" y="772895"/>
              <a:chExt cx="94671" cy="485002"/>
            </a:xfrm>
          </p:grpSpPr>
          <p:sp>
            <p:nvSpPr>
              <p:cNvPr id="18" name="圆角矩形 7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圆角矩形 7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6" name="组合 91"/>
          <p:cNvGrpSpPr/>
          <p:nvPr/>
        </p:nvGrpSpPr>
        <p:grpSpPr>
          <a:xfrm>
            <a:off x="5266639" y="990155"/>
            <a:ext cx="5209137" cy="4839054"/>
            <a:chOff x="3905351" y="1209984"/>
            <a:chExt cx="3705330" cy="3442551"/>
          </a:xfrm>
        </p:grpSpPr>
        <p:grpSp>
          <p:nvGrpSpPr>
            <p:cNvPr id="47" name="组合 1"/>
            <p:cNvGrpSpPr/>
            <p:nvPr/>
          </p:nvGrpSpPr>
          <p:grpSpPr>
            <a:xfrm>
              <a:off x="5449570" y="1230946"/>
              <a:ext cx="645608" cy="1230922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90" name="圆角矩形 2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E0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1" name="圆角矩形 3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8" name="组合 4"/>
            <p:cNvGrpSpPr/>
            <p:nvPr/>
          </p:nvGrpSpPr>
          <p:grpSpPr>
            <a:xfrm>
              <a:off x="6683746" y="1216654"/>
              <a:ext cx="645608" cy="1230922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88" name="圆角矩形 5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F49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9" name="圆角矩形 6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9" name="组合 7"/>
            <p:cNvGrpSpPr/>
            <p:nvPr/>
          </p:nvGrpSpPr>
          <p:grpSpPr>
            <a:xfrm>
              <a:off x="4218758" y="1209984"/>
              <a:ext cx="645608" cy="1230922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86" name="圆角矩形 8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gradFill>
                <a:gsLst>
                  <a:gs pos="45000">
                    <a:srgbClr val="01A9BB"/>
                  </a:gs>
                  <a:gs pos="100000">
                    <a:srgbClr val="01C1D5"/>
                  </a:gs>
                  <a:gs pos="0">
                    <a:srgbClr val="01808D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圆角矩形 9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0" name="组合 90"/>
            <p:cNvGrpSpPr/>
            <p:nvPr/>
          </p:nvGrpSpPr>
          <p:grpSpPr>
            <a:xfrm>
              <a:off x="3905351" y="1236501"/>
              <a:ext cx="3705330" cy="3416034"/>
              <a:chOff x="3905351" y="1236501"/>
              <a:chExt cx="3705330" cy="3416034"/>
            </a:xfrm>
          </p:grpSpPr>
          <p:grpSp>
            <p:nvGrpSpPr>
              <p:cNvPr id="71" name="组合 76"/>
              <p:cNvGrpSpPr/>
              <p:nvPr/>
            </p:nvGrpSpPr>
            <p:grpSpPr>
              <a:xfrm>
                <a:off x="3905351" y="1271782"/>
                <a:ext cx="3705330" cy="3380753"/>
                <a:chOff x="6199676" y="1161244"/>
                <a:chExt cx="5433540" cy="4551342"/>
              </a:xfrm>
            </p:grpSpPr>
            <p:sp>
              <p:nvSpPr>
                <p:cNvPr id="83" name="梯形 77"/>
                <p:cNvSpPr/>
                <p:nvPr/>
              </p:nvSpPr>
              <p:spPr>
                <a:xfrm rot="16200000">
                  <a:off x="4829748" y="2531173"/>
                  <a:ext cx="4551341" cy="1811485"/>
                </a:xfrm>
                <a:prstGeom prst="trapezoid">
                  <a:avLst>
                    <a:gd name="adj" fmla="val 9948"/>
                  </a:avLst>
                </a:prstGeom>
                <a:solidFill>
                  <a:srgbClr val="FDFD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梯形 78"/>
                <p:cNvSpPr/>
                <p:nvPr/>
              </p:nvSpPr>
              <p:spPr>
                <a:xfrm rot="5400000" flipH="1">
                  <a:off x="6640318" y="2531172"/>
                  <a:ext cx="4551341" cy="1811485"/>
                </a:xfrm>
                <a:prstGeom prst="trapezoid">
                  <a:avLst>
                    <a:gd name="adj" fmla="val 11105"/>
                  </a:avLst>
                </a:prstGeom>
                <a:solidFill>
                  <a:srgbClr val="E8E8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梯形 79"/>
                <p:cNvSpPr/>
                <p:nvPr/>
              </p:nvSpPr>
              <p:spPr>
                <a:xfrm rot="16200000">
                  <a:off x="8451803" y="2531172"/>
                  <a:ext cx="4551341" cy="1811485"/>
                </a:xfrm>
                <a:prstGeom prst="trapezoid">
                  <a:avLst>
                    <a:gd name="adj" fmla="val 11105"/>
                  </a:avLst>
                </a:prstGeom>
                <a:solidFill>
                  <a:srgbClr val="FDFD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2" name="组合 80"/>
              <p:cNvGrpSpPr/>
              <p:nvPr/>
            </p:nvGrpSpPr>
            <p:grpSpPr>
              <a:xfrm>
                <a:off x="4326163" y="1236501"/>
                <a:ext cx="426562" cy="747947"/>
                <a:chOff x="5695240" y="977137"/>
                <a:chExt cx="625516" cy="1096651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81" name="任意多边形 81"/>
                <p:cNvSpPr>
                  <a:spLocks/>
                </p:cNvSpPr>
                <p:nvPr/>
              </p:nvSpPr>
              <p:spPr bwMode="auto">
                <a:xfrm rot="5400000">
                  <a:off x="5533884" y="130292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01A9BB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任意多边形 82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01A2B3"/>
                    </a:gs>
                    <a:gs pos="100000">
                      <a:srgbClr val="01C1D5"/>
                    </a:gs>
                    <a:gs pos="0">
                      <a:srgbClr val="01808D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01A6B7"/>
                      </a:gs>
                      <a:gs pos="3000">
                        <a:srgbClr val="01808D"/>
                      </a:gs>
                      <a:gs pos="100000">
                        <a:srgbClr val="01CCE1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3" name="组合 83"/>
              <p:cNvGrpSpPr/>
              <p:nvPr/>
            </p:nvGrpSpPr>
            <p:grpSpPr>
              <a:xfrm>
                <a:off x="6791150" y="1243171"/>
                <a:ext cx="426562" cy="747947"/>
                <a:chOff x="5695240" y="977137"/>
                <a:chExt cx="625516" cy="1096651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79" name="任意多边形 84"/>
                <p:cNvSpPr>
                  <a:spLocks/>
                </p:cNvSpPr>
                <p:nvPr/>
              </p:nvSpPr>
              <p:spPr bwMode="auto">
                <a:xfrm rot="5400000">
                  <a:off x="5533884" y="130292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01A9BB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0" name="任意多边形 85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FB9E14"/>
                    </a:gs>
                    <a:gs pos="100000">
                      <a:srgbClr val="FEB243"/>
                    </a:gs>
                    <a:gs pos="0">
                      <a:srgbClr val="F49100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FB9E14"/>
                      </a:gs>
                      <a:gs pos="0">
                        <a:srgbClr val="F69200"/>
                      </a:gs>
                      <a:gs pos="100000">
                        <a:srgbClr val="FEC26A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4" name="组合 86"/>
              <p:cNvGrpSpPr/>
              <p:nvPr/>
            </p:nvGrpSpPr>
            <p:grpSpPr>
              <a:xfrm>
                <a:off x="5559241" y="1258918"/>
                <a:ext cx="426562" cy="747948"/>
                <a:chOff x="5695240" y="977137"/>
                <a:chExt cx="625516" cy="1096651"/>
              </a:xfrm>
              <a:scene3d>
                <a:camera prst="orthographicFront">
                  <a:rot lat="20944032" lon="19239453" rev="161931"/>
                </a:camera>
                <a:lightRig rig="threePt" dir="t"/>
              </a:scene3d>
            </p:grpSpPr>
            <p:sp>
              <p:nvSpPr>
                <p:cNvPr id="77" name="任意多边形 87"/>
                <p:cNvSpPr>
                  <a:spLocks/>
                </p:cNvSpPr>
                <p:nvPr/>
              </p:nvSpPr>
              <p:spPr bwMode="auto">
                <a:xfrm rot="5400000">
                  <a:off x="5533885" y="1302922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38000">
                      <a:srgbClr val="E04949"/>
                    </a:gs>
                    <a:gs pos="0">
                      <a:srgbClr val="E04949"/>
                    </a:gs>
                    <a:gs pos="100000">
                      <a:srgbClr val="E04949"/>
                    </a:gs>
                  </a:gsLst>
                  <a:lin ang="0" scaled="0"/>
                </a:gra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任意多边形 88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E04949"/>
                    </a:gs>
                    <a:gs pos="100000">
                      <a:srgbClr val="E04949"/>
                    </a:gs>
                    <a:gs pos="0">
                      <a:srgbClr val="E04949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E04949"/>
                      </a:gs>
                      <a:gs pos="0">
                        <a:srgbClr val="E04949"/>
                      </a:gs>
                      <a:gs pos="100000">
                        <a:srgbClr val="EB8585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76" name="Group 13"/>
          <p:cNvGrpSpPr>
            <a:grpSpLocks noChangeAspect="1"/>
          </p:cNvGrpSpPr>
          <p:nvPr/>
        </p:nvGrpSpPr>
        <p:grpSpPr bwMode="auto">
          <a:xfrm>
            <a:off x="6508513" y="5095601"/>
            <a:ext cx="447008" cy="452287"/>
            <a:chOff x="2426" y="2781"/>
            <a:chExt cx="593" cy="600"/>
          </a:xfrm>
          <a:solidFill>
            <a:schemeClr val="tx1">
              <a:lumMod val="50000"/>
              <a:lumOff val="50000"/>
            </a:schemeClr>
          </a:solidFill>
          <a:scene3d>
            <a:camera prst="perspectiveFront">
              <a:rot lat="0" lon="19799991" rev="0"/>
            </a:camera>
            <a:lightRig rig="threePt" dir="t"/>
          </a:scene3d>
        </p:grpSpPr>
        <p:sp>
          <p:nvSpPr>
            <p:cNvPr id="98" name="Freeform 14"/>
            <p:cNvSpPr>
              <a:spLocks/>
            </p:cNvSpPr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组合 115"/>
          <p:cNvGrpSpPr/>
          <p:nvPr/>
        </p:nvGrpSpPr>
        <p:grpSpPr>
          <a:xfrm>
            <a:off x="9843336" y="5149434"/>
            <a:ext cx="422549" cy="459831"/>
            <a:chOff x="4873626" y="1965325"/>
            <a:chExt cx="269876" cy="293688"/>
          </a:xfrm>
          <a:solidFill>
            <a:schemeClr val="tx1">
              <a:lumMod val="50000"/>
              <a:lumOff val="50000"/>
            </a:schemeClr>
          </a:solidFill>
          <a:scene3d>
            <a:camera prst="perspectiveFront">
              <a:rot lat="0" lon="1799990" rev="0"/>
            </a:camera>
            <a:lightRig rig="threePt" dir="t"/>
          </a:scene3d>
        </p:grpSpPr>
        <p:sp>
          <p:nvSpPr>
            <p:cNvPr id="101" name="Freeform 502"/>
            <p:cNvSpPr>
              <a:spLocks/>
            </p:cNvSpPr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Freeform 503"/>
            <p:cNvSpPr>
              <a:spLocks/>
            </p:cNvSpPr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Freeform 504"/>
            <p:cNvSpPr>
              <a:spLocks/>
            </p:cNvSpPr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Freeform 505"/>
            <p:cNvSpPr>
              <a:spLocks/>
            </p:cNvSpPr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5" name="图片 1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47981" y="1785835"/>
            <a:ext cx="1930694" cy="2772278"/>
          </a:xfrm>
          <a:prstGeom prst="rect">
            <a:avLst/>
          </a:prstGeom>
        </p:spPr>
      </p:pic>
      <p:sp>
        <p:nvSpPr>
          <p:cNvPr id="106" name="文本框 124"/>
          <p:cNvSpPr txBox="1"/>
          <p:nvPr/>
        </p:nvSpPr>
        <p:spPr>
          <a:xfrm>
            <a:off x="2033516" y="4580407"/>
            <a:ext cx="3016156" cy="500127"/>
          </a:xfrm>
          <a:prstGeom prst="rect">
            <a:avLst/>
          </a:prstGeom>
          <a:noFill/>
        </p:spPr>
        <p:txBody>
          <a:bodyPr wrap="square" lIns="68568" tIns="34285" rIns="68568" bIns="34285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uk-UA" altLang="zh-CN" sz="2800" b="1" dirty="0" smtClean="0">
                <a:solidFill>
                  <a:srgbClr val="002060"/>
                </a:solidFill>
                <a:latin typeface="+mn-lt"/>
                <a:ea typeface="微软雅黑" panose="020B0503020204020204" pitchFamily="34" charset="-122"/>
              </a:rPr>
              <a:t>ОСНОВНІ ФУНКЦІЇ</a:t>
            </a:r>
            <a:endParaRPr lang="zh-CN" altLang="en-US" sz="2800" b="1" dirty="0">
              <a:solidFill>
                <a:srgbClr val="00206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08" name="文本框 138"/>
          <p:cNvSpPr txBox="1"/>
          <p:nvPr/>
        </p:nvSpPr>
        <p:spPr>
          <a:xfrm>
            <a:off x="5699070" y="2478401"/>
            <a:ext cx="875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1ACBE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01</a:t>
            </a:r>
            <a:endParaRPr lang="zh-CN" altLang="en-US" sz="2400" b="1" dirty="0">
              <a:solidFill>
                <a:srgbClr val="01ACBE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11" name="文本框 141"/>
          <p:cNvSpPr txBox="1"/>
          <p:nvPr/>
        </p:nvSpPr>
        <p:spPr>
          <a:xfrm>
            <a:off x="7451370" y="2482944"/>
            <a:ext cx="875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E8707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02</a:t>
            </a:r>
            <a:endParaRPr lang="zh-CN" altLang="en-US" sz="2400" b="1" dirty="0">
              <a:solidFill>
                <a:srgbClr val="E8707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14" name="文本框 144"/>
          <p:cNvSpPr txBox="1"/>
          <p:nvPr/>
        </p:nvSpPr>
        <p:spPr>
          <a:xfrm>
            <a:off x="9201098" y="2478401"/>
            <a:ext cx="875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EB850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03</a:t>
            </a:r>
            <a:endParaRPr lang="zh-CN" altLang="en-US" sz="2400" b="1" dirty="0">
              <a:solidFill>
                <a:srgbClr val="FEB850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118002" y="3226784"/>
            <a:ext cx="2084484" cy="1454214"/>
          </a:xfrm>
          <a:prstGeom prst="rect">
            <a:avLst/>
          </a:prstGeom>
          <a:noFill/>
          <a:scene3d>
            <a:camera prst="orthographicFront">
              <a:rot lat="0" lon="1800000" rev="0"/>
            </a:camera>
            <a:lightRig rig="threePt" dir="t"/>
          </a:scene3d>
        </p:spPr>
        <p:txBody>
          <a:bodyPr wrap="none" lIns="68550" tIns="34275" rIns="68550" bIns="34275" rtlCol="0">
            <a:sp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zh-CN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РЕАГУВАННЯ </a:t>
            </a:r>
          </a:p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zh-CN" b="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НА СОЦІАЛЬНО-</a:t>
            </a:r>
          </a:p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zh-CN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ЕКОНОМІЧНІ</a:t>
            </a:r>
          </a:p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zh-CN" b="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ЗМІНИ В</a:t>
            </a:r>
          </a:p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zh-CN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СУСПІЛЬСТВІ</a:t>
            </a:r>
            <a:endParaRPr lang="zh-CN" altLang="en-US" b="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986684" y="3226784"/>
            <a:ext cx="1828004" cy="1177215"/>
          </a:xfrm>
          <a:prstGeom prst="rect">
            <a:avLst/>
          </a:prstGeom>
          <a:noFill/>
          <a:scene3d>
            <a:camera prst="orthographicFront">
              <a:rot lat="0" lon="1200000" rev="0"/>
            </a:camera>
            <a:lightRig rig="threePt" dir="t"/>
          </a:scene3d>
        </p:spPr>
        <p:txBody>
          <a:bodyPr wrap="none" lIns="68550" tIns="34275" rIns="68550" bIns="34275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pPr defTabSz="914126">
              <a:defRPr/>
            </a:pPr>
            <a:r>
              <a:rPr lang="uk-UA" altLang="zh-CN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АДАПТАЦІЯ</a:t>
            </a:r>
          </a:p>
          <a:p>
            <a:pPr defTabSz="914126">
              <a:defRPr/>
            </a:pPr>
            <a:r>
              <a:rPr lang="uk-UA" altLang="zh-CN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ОСОБИСТОСТІ</a:t>
            </a:r>
          </a:p>
          <a:p>
            <a:pPr defTabSz="914126">
              <a:defRPr/>
            </a:pPr>
            <a:r>
              <a:rPr lang="uk-UA" altLang="zh-CN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МІНЛИВИХ</a:t>
            </a:r>
          </a:p>
          <a:p>
            <a:pPr defTabSz="914126">
              <a:defRPr/>
            </a:pPr>
            <a:r>
              <a:rPr lang="uk-UA" altLang="zh-CN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УМОВАХ</a:t>
            </a:r>
            <a:endParaRPr lang="zh-CN" alt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725770" y="3226784"/>
            <a:ext cx="2012350" cy="1177215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</p:spPr>
        <p:txBody>
          <a:bodyPr wrap="none" lIns="68550" tIns="34275" rIns="68550" bIns="34275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pPr defTabSz="914126">
              <a:defRPr/>
            </a:pPr>
            <a:r>
              <a:rPr lang="uk-UA" altLang="zh-CN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РЕАЛІЗАЦІЯ</a:t>
            </a:r>
          </a:p>
          <a:p>
            <a:pPr defTabSz="914126">
              <a:defRPr/>
            </a:pPr>
            <a:r>
              <a:rPr lang="uk-UA" altLang="zh-CN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ОСОБИСТОСТІ</a:t>
            </a:r>
          </a:p>
          <a:p>
            <a:pPr defTabSz="914126">
              <a:defRPr/>
            </a:pPr>
            <a:r>
              <a:rPr lang="uk-UA" altLang="zh-CN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ПРОФЕСІЙНІЙ</a:t>
            </a:r>
          </a:p>
          <a:p>
            <a:pPr defTabSz="914126">
              <a:defRPr/>
            </a:pPr>
            <a:r>
              <a:rPr lang="uk-UA" altLang="zh-CN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endParaRPr lang="zh-CN" alt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Заголовок 1">
            <a:extLst>
              <a:ext uri="{FF2B5EF4-FFF2-40B4-BE49-F238E27FC236}">
                <a16:creationId xmlns="" xmlns:a16="http://schemas.microsoft.com/office/drawing/2014/main" id="{71D24E71-A505-46F1-9E9B-3A71823F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981" y="198872"/>
            <a:ext cx="10202150" cy="606346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Професійна мобільність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3" name="Group 4"/>
          <p:cNvGrpSpPr>
            <a:grpSpLocks noChangeAspect="1"/>
          </p:cNvGrpSpPr>
          <p:nvPr/>
        </p:nvGrpSpPr>
        <p:grpSpPr bwMode="auto">
          <a:xfrm>
            <a:off x="8315164" y="5153751"/>
            <a:ext cx="366560" cy="429567"/>
            <a:chOff x="1776" y="1776"/>
            <a:chExt cx="64" cy="75"/>
          </a:xfrm>
          <a:solidFill>
            <a:schemeClr val="tx1">
              <a:lumMod val="50000"/>
              <a:lumOff val="50000"/>
            </a:schemeClr>
          </a:solidFill>
          <a:scene3d>
            <a:camera prst="perspectiveFront">
              <a:rot lat="0" lon="1799990" rev="0"/>
            </a:camera>
            <a:lightRig rig="threePt" dir="t"/>
          </a:scene3d>
        </p:grpSpPr>
        <p:sp>
          <p:nvSpPr>
            <p:cNvPr id="124" name="Freeform 5"/>
            <p:cNvSpPr>
              <a:spLocks/>
            </p:cNvSpPr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6"/>
            <p:cNvSpPr>
              <a:spLocks/>
            </p:cNvSpPr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7"/>
            <p:cNvSpPr>
              <a:spLocks/>
            </p:cNvSpPr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8"/>
            <p:cNvSpPr>
              <a:spLocks/>
            </p:cNvSpPr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8" name="Нижний колонтитул 16"/>
          <p:cNvSpPr txBox="1">
            <a:spLocks/>
          </p:cNvSpPr>
          <p:nvPr/>
        </p:nvSpPr>
        <p:spPr>
          <a:xfrm>
            <a:off x="218781" y="6329969"/>
            <a:ext cx="3083977" cy="473442"/>
          </a:xfrm>
          <a:prstGeom prst="rect">
            <a:avLst/>
          </a:prstGeom>
        </p:spPr>
        <p:txBody>
          <a:bodyPr vert="horz" lIns="68579" tIns="34289" rIns="68579" bIns="34289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© Самко А.М. </a:t>
            </a:r>
            <a:r>
              <a:rPr kumimoji="0" lang="uk-UA" sz="1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Вебінар</a:t>
            </a:r>
            <a:r>
              <a:rPr kumimoji="0" lang="uk-UA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20.10.21.  </a:t>
            </a:r>
            <a:endParaRPr kumimoji="0" lang="ru-RU" sz="16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Users\Алла\Desktop\20.10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265" y="1811525"/>
            <a:ext cx="2678587" cy="2678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59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D24E71-A505-46F1-9E9B-3A71823F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981" y="0"/>
            <a:ext cx="10515600" cy="68238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Рівні мобільності педагога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1" name="Схема 30"/>
          <p:cNvGraphicFramePr/>
          <p:nvPr/>
        </p:nvGraphicFramePr>
        <p:xfrm>
          <a:off x="873456" y="914400"/>
          <a:ext cx="10686198" cy="5390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16"/>
          <p:cNvSpPr txBox="1">
            <a:spLocks/>
          </p:cNvSpPr>
          <p:nvPr/>
        </p:nvSpPr>
        <p:spPr>
          <a:xfrm>
            <a:off x="218781" y="6329969"/>
            <a:ext cx="3083977" cy="473442"/>
          </a:xfrm>
          <a:prstGeom prst="rect">
            <a:avLst/>
          </a:prstGeom>
        </p:spPr>
        <p:txBody>
          <a:bodyPr vert="horz" lIns="68579" tIns="34289" rIns="68579" bIns="34289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© Самко А.М. </a:t>
            </a:r>
            <a:r>
              <a:rPr kumimoji="0" lang="uk-UA" sz="1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Вебінар</a:t>
            </a:r>
            <a:r>
              <a:rPr kumimoji="0" lang="uk-UA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20.10.21.  </a:t>
            </a:r>
            <a:endParaRPr kumimoji="0" lang="ru-RU" sz="16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96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10222464" y="1622116"/>
            <a:ext cx="1030823" cy="2079727"/>
            <a:chOff x="10222464" y="1622116"/>
            <a:chExt cx="1030823" cy="2079727"/>
          </a:xfrm>
        </p:grpSpPr>
        <p:sp>
          <p:nvSpPr>
            <p:cNvPr id="5" name="Freeform 18"/>
            <p:cNvSpPr/>
            <p:nvPr/>
          </p:nvSpPr>
          <p:spPr bwMode="auto">
            <a:xfrm>
              <a:off x="10306106" y="1710279"/>
              <a:ext cx="94718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Oval 19"/>
            <p:cNvSpPr>
              <a:spLocks noChangeArrowheads="1"/>
            </p:cNvSpPr>
            <p:nvPr/>
          </p:nvSpPr>
          <p:spPr bwMode="auto">
            <a:xfrm>
              <a:off x="10222464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Oval 20"/>
            <p:cNvSpPr>
              <a:spLocks noChangeArrowheads="1"/>
            </p:cNvSpPr>
            <p:nvPr/>
          </p:nvSpPr>
          <p:spPr bwMode="auto">
            <a:xfrm>
              <a:off x="10222464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1026454" y="1954421"/>
            <a:ext cx="1408338" cy="1415119"/>
          </a:xfrm>
          <a:prstGeom prst="ellipse">
            <a:avLst/>
          </a:prstGeom>
          <a:solidFill>
            <a:schemeClr val="tx2"/>
          </a:soli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4" name="组合 51"/>
          <p:cNvGrpSpPr/>
          <p:nvPr/>
        </p:nvGrpSpPr>
        <p:grpSpPr>
          <a:xfrm>
            <a:off x="1611943" y="1622116"/>
            <a:ext cx="3693777" cy="2079727"/>
            <a:chOff x="1611943" y="1622116"/>
            <a:chExt cx="3693777" cy="2079727"/>
          </a:xfrm>
        </p:grpSpPr>
        <p:sp>
          <p:nvSpPr>
            <p:cNvPr id="12" name="Freeform 6"/>
            <p:cNvSpPr/>
            <p:nvPr/>
          </p:nvSpPr>
          <p:spPr bwMode="auto">
            <a:xfrm>
              <a:off x="1695584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1611943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1611943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3897382" y="1954421"/>
              <a:ext cx="1408338" cy="1415119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2645024" y="2664241"/>
              <a:ext cx="1252357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50"/>
          <p:cNvGrpSpPr/>
          <p:nvPr/>
        </p:nvGrpSpPr>
        <p:grpSpPr>
          <a:xfrm>
            <a:off x="4478349" y="1622116"/>
            <a:ext cx="3700559" cy="2079727"/>
            <a:chOff x="4478349" y="1622116"/>
            <a:chExt cx="3700559" cy="2079727"/>
          </a:xfrm>
        </p:grpSpPr>
        <p:sp>
          <p:nvSpPr>
            <p:cNvPr id="19" name="Freeform 10"/>
            <p:cNvSpPr/>
            <p:nvPr/>
          </p:nvSpPr>
          <p:spPr bwMode="auto">
            <a:xfrm>
              <a:off x="4566511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4478349" y="1622116"/>
              <a:ext cx="171804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4478349" y="3534561"/>
              <a:ext cx="171804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auto">
            <a:xfrm>
              <a:off x="6766049" y="1954421"/>
              <a:ext cx="1412859" cy="1415119"/>
            </a:xfrm>
            <a:prstGeom prst="ellipse">
              <a:avLst/>
            </a:prstGeom>
            <a:solidFill>
              <a:srgbClr val="DE478E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5515952" y="2664241"/>
              <a:ext cx="1250097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组合 49"/>
          <p:cNvGrpSpPr/>
          <p:nvPr/>
        </p:nvGrpSpPr>
        <p:grpSpPr>
          <a:xfrm>
            <a:off x="7349277" y="1622116"/>
            <a:ext cx="3696038" cy="2079727"/>
            <a:chOff x="7349277" y="1622116"/>
            <a:chExt cx="3696038" cy="2079727"/>
          </a:xfrm>
        </p:grpSpPr>
        <p:sp>
          <p:nvSpPr>
            <p:cNvPr id="26" name="Freeform 14"/>
            <p:cNvSpPr/>
            <p:nvPr/>
          </p:nvSpPr>
          <p:spPr bwMode="auto">
            <a:xfrm>
              <a:off x="7432917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6" y="0"/>
                    <a:pt x="227" y="101"/>
                    <a:pt x="227" y="227"/>
                  </a:cubicBezTo>
                  <a:cubicBezTo>
                    <a:pt x="227" y="352"/>
                    <a:pt x="126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Oval 15"/>
            <p:cNvSpPr>
              <a:spLocks noChangeArrowheads="1"/>
            </p:cNvSpPr>
            <p:nvPr/>
          </p:nvSpPr>
          <p:spPr bwMode="auto">
            <a:xfrm>
              <a:off x="7349277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Oval 16"/>
            <p:cNvSpPr>
              <a:spLocks noChangeArrowheads="1"/>
            </p:cNvSpPr>
            <p:nvPr/>
          </p:nvSpPr>
          <p:spPr bwMode="auto">
            <a:xfrm>
              <a:off x="7349277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9" name="Oval 17"/>
            <p:cNvSpPr>
              <a:spLocks noChangeArrowheads="1"/>
            </p:cNvSpPr>
            <p:nvPr/>
          </p:nvSpPr>
          <p:spPr bwMode="auto">
            <a:xfrm>
              <a:off x="9636977" y="1954421"/>
              <a:ext cx="1408338" cy="1415119"/>
            </a:xfrm>
            <a:prstGeom prst="ellipse">
              <a:avLst/>
            </a:prstGeom>
            <a:solidFill>
              <a:srgbClr val="8917CF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8386879" y="2650677"/>
              <a:ext cx="1254619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组合 31"/>
          <p:cNvGrpSpPr/>
          <p:nvPr/>
        </p:nvGrpSpPr>
        <p:grpSpPr>
          <a:xfrm>
            <a:off x="574773" y="3863029"/>
            <a:ext cx="2209371" cy="2567023"/>
            <a:chOff x="620308" y="2031941"/>
            <a:chExt cx="1586227" cy="1911943"/>
          </a:xfrm>
        </p:grpSpPr>
        <p:sp>
          <p:nvSpPr>
            <p:cNvPr id="33" name="矩形 32"/>
            <p:cNvSpPr/>
            <p:nvPr/>
          </p:nvSpPr>
          <p:spPr>
            <a:xfrm>
              <a:off x="620308" y="2031941"/>
              <a:ext cx="1489288" cy="48139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altLang="zh-CN" sz="1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СОЦІАЛЬНО-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altLang="zh-CN" sz="1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КОМУНІКАТИВНІ</a:t>
              </a:r>
              <a:endParaRPr lang="zh-CN" altLang="en-US" sz="4800" b="1" dirty="0">
                <a:solidFill>
                  <a:srgbClr val="C00000"/>
                </a:solidFill>
              </a:endParaRPr>
            </a:p>
          </p:txBody>
        </p:sp>
        <p:sp>
          <p:nvSpPr>
            <p:cNvPr id="34" name="文本框 66"/>
            <p:cNvSpPr txBox="1">
              <a:spLocks noChangeArrowheads="1"/>
            </p:cNvSpPr>
            <p:nvPr/>
          </p:nvSpPr>
          <p:spPr bwMode="auto">
            <a:xfrm>
              <a:off x="684212" y="2585667"/>
              <a:ext cx="1522323" cy="135821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500"/>
                </a:lnSpc>
                <a:buFont typeface="Wingdings" pitchFamily="2" charset="2"/>
                <a:buChar char="ü"/>
              </a:pPr>
              <a:r>
                <a:rPr lang="uk-UA" altLang="zh-CN" sz="1600" b="1" dirty="0" smtClean="0">
                  <a:solidFill>
                    <a:srgbClr val="002060"/>
                  </a:solidFill>
                  <a:ea typeface="微软雅黑" pitchFamily="34" charset="-122"/>
                </a:rPr>
                <a:t>готовність до соціалізації;</a:t>
              </a:r>
            </a:p>
            <a:p>
              <a:pPr>
                <a:lnSpc>
                  <a:spcPts val="1500"/>
                </a:lnSpc>
                <a:buFont typeface="Wingdings" pitchFamily="2" charset="2"/>
                <a:buChar char="ü"/>
              </a:pPr>
              <a:r>
                <a:rPr lang="uk-UA" altLang="zh-CN" sz="1600" b="1" dirty="0" smtClean="0">
                  <a:solidFill>
                    <a:srgbClr val="002060"/>
                  </a:solidFill>
                  <a:ea typeface="微软雅黑" pitchFamily="34" charset="-122"/>
                </a:rPr>
                <a:t>готовність до роботи з новими інформаційними технологіями;</a:t>
              </a:r>
            </a:p>
            <a:p>
              <a:pPr>
                <a:lnSpc>
                  <a:spcPts val="1500"/>
                </a:lnSpc>
                <a:buFont typeface="Wingdings" pitchFamily="2" charset="2"/>
                <a:buChar char="ü"/>
              </a:pPr>
              <a:r>
                <a:rPr lang="uk-UA" altLang="zh-CN" sz="1600" b="1" dirty="0" smtClean="0">
                  <a:solidFill>
                    <a:srgbClr val="002060"/>
                  </a:solidFill>
                  <a:ea typeface="微软雅黑" pitchFamily="34" charset="-122"/>
                </a:rPr>
                <a:t>адаптація до нових ситуацій</a:t>
              </a:r>
            </a:p>
            <a:p>
              <a:pPr>
                <a:lnSpc>
                  <a:spcPts val="1500"/>
                </a:lnSpc>
              </a:pPr>
              <a:r>
                <a:rPr lang="ru-RU" altLang="zh-CN" sz="1200" dirty="0" smtClean="0">
                  <a:solidFill>
                    <a:srgbClr val="002060"/>
                  </a:solidFill>
                  <a:ea typeface="微软雅黑" pitchFamily="34" charset="-122"/>
                </a:rPr>
                <a:t> </a:t>
              </a:r>
              <a:endParaRPr lang="ru-RU" altLang="zh-CN" sz="1200" dirty="0">
                <a:solidFill>
                  <a:srgbClr val="002060"/>
                </a:solidFill>
                <a:ea typeface="微软雅黑" pitchFamily="34" charset="-122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776313" y="4488491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36"/>
          <p:cNvGrpSpPr/>
          <p:nvPr/>
        </p:nvGrpSpPr>
        <p:grpSpPr>
          <a:xfrm>
            <a:off x="3330055" y="3987845"/>
            <a:ext cx="2538482" cy="2210895"/>
            <a:chOff x="477229" y="2153921"/>
            <a:chExt cx="1822513" cy="1646699"/>
          </a:xfrm>
        </p:grpSpPr>
        <p:sp>
          <p:nvSpPr>
            <p:cNvPr id="37" name="矩形 37"/>
            <p:cNvSpPr/>
            <p:nvPr/>
          </p:nvSpPr>
          <p:spPr>
            <a:xfrm>
              <a:off x="958000" y="2153921"/>
              <a:ext cx="813905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altLang="zh-CN" sz="1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ОСВІТНІ</a:t>
              </a:r>
              <a:endParaRPr lang="zh-CN" altLang="en-US" sz="4800" b="1" dirty="0">
                <a:solidFill>
                  <a:srgbClr val="C00000"/>
                </a:solidFill>
              </a:endParaRPr>
            </a:p>
          </p:txBody>
        </p:sp>
        <p:sp>
          <p:nvSpPr>
            <p:cNvPr id="38" name="文本框 66"/>
            <p:cNvSpPr txBox="1">
              <a:spLocks noChangeArrowheads="1"/>
            </p:cNvSpPr>
            <p:nvPr/>
          </p:nvSpPr>
          <p:spPr bwMode="auto">
            <a:xfrm>
              <a:off x="477229" y="2585672"/>
              <a:ext cx="1822513" cy="121494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500"/>
                </a:lnSpc>
                <a:buFont typeface="Wingdings" pitchFamily="2" charset="2"/>
                <a:buChar char="ü"/>
              </a:pPr>
              <a:r>
                <a:rPr lang="uk-UA" altLang="zh-CN" sz="1600" b="1" dirty="0" smtClean="0">
                  <a:solidFill>
                    <a:srgbClr val="002060"/>
                  </a:solidFill>
                  <a:ea typeface="微软雅黑" pitchFamily="34" charset="-122"/>
                </a:rPr>
                <a:t>готовність до наукового, системного пізнання світу;</a:t>
              </a:r>
            </a:p>
            <a:p>
              <a:pPr>
                <a:lnSpc>
                  <a:spcPts val="1500"/>
                </a:lnSpc>
                <a:buFont typeface="Wingdings" pitchFamily="2" charset="2"/>
                <a:buChar char="ü"/>
              </a:pPr>
              <a:r>
                <a:rPr lang="uk-UA" altLang="zh-CN" sz="1600" b="1" dirty="0" smtClean="0">
                  <a:solidFill>
                    <a:srgbClr val="002060"/>
                  </a:solidFill>
                  <a:ea typeface="微软雅黑" pitchFamily="34" charset="-122"/>
                </a:rPr>
                <a:t>оволодіння навичками самостійного освоєння знань і підвищення своєї кваліфікації; </a:t>
              </a:r>
            </a:p>
            <a:p>
              <a:pPr>
                <a:lnSpc>
                  <a:spcPts val="1500"/>
                </a:lnSpc>
                <a:buFont typeface="Wingdings" pitchFamily="2" charset="2"/>
                <a:buChar char="ü"/>
              </a:pPr>
              <a:r>
                <a:rPr lang="uk-UA" altLang="zh-CN" sz="1600" b="1" dirty="0" smtClean="0">
                  <a:solidFill>
                    <a:srgbClr val="002060"/>
                  </a:solidFill>
                  <a:ea typeface="微软雅黑" pitchFamily="34" charset="-122"/>
                </a:rPr>
                <a:t>здатність до самоосвіти та самовдосконалення</a:t>
              </a:r>
              <a:endParaRPr lang="ru-RU" altLang="zh-CN" sz="1600" b="1" dirty="0">
                <a:solidFill>
                  <a:srgbClr val="002060"/>
                </a:solidFill>
                <a:ea typeface="微软雅黑" pitchFamily="34" charset="-122"/>
              </a:endParaRPr>
            </a:p>
          </p:txBody>
        </p:sp>
      </p:grpSp>
      <p:cxnSp>
        <p:nvCxnSpPr>
          <p:cNvPr id="39" name="直接连接符 39"/>
          <p:cNvCxnSpPr/>
          <p:nvPr/>
        </p:nvCxnSpPr>
        <p:spPr>
          <a:xfrm>
            <a:off x="3730881" y="4449539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40"/>
          <p:cNvGrpSpPr/>
          <p:nvPr/>
        </p:nvGrpSpPr>
        <p:grpSpPr>
          <a:xfrm>
            <a:off x="6291618" y="3876675"/>
            <a:ext cx="2388358" cy="2168656"/>
            <a:chOff x="485497" y="2042106"/>
            <a:chExt cx="1714731" cy="1615236"/>
          </a:xfrm>
        </p:grpSpPr>
        <p:sp>
          <p:nvSpPr>
            <p:cNvPr id="41" name="矩形 41"/>
            <p:cNvSpPr/>
            <p:nvPr/>
          </p:nvSpPr>
          <p:spPr>
            <a:xfrm>
              <a:off x="814324" y="2042106"/>
              <a:ext cx="1101256" cy="48139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altLang="zh-CN" sz="1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ЗАГАЛЬНО-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altLang="zh-CN" sz="1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НАУКОВІ</a:t>
              </a:r>
              <a:endParaRPr lang="zh-CN" altLang="en-US" sz="4800" b="1" dirty="0">
                <a:solidFill>
                  <a:srgbClr val="C00000"/>
                </a:solidFill>
              </a:endParaRPr>
            </a:p>
          </p:txBody>
        </p:sp>
        <p:sp>
          <p:nvSpPr>
            <p:cNvPr id="42" name="文本框 66"/>
            <p:cNvSpPr txBox="1">
              <a:spLocks noChangeArrowheads="1"/>
            </p:cNvSpPr>
            <p:nvPr/>
          </p:nvSpPr>
          <p:spPr bwMode="auto">
            <a:xfrm>
              <a:off x="485497" y="2585669"/>
              <a:ext cx="1714731" cy="107167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500"/>
                </a:lnSpc>
                <a:buFont typeface="Wingdings" pitchFamily="2" charset="2"/>
                <a:buChar char="ü"/>
              </a:pPr>
              <a:r>
                <a:rPr lang="uk-UA" altLang="zh-CN" sz="1600" b="1" dirty="0" smtClean="0">
                  <a:solidFill>
                    <a:srgbClr val="002060"/>
                  </a:solidFill>
                  <a:ea typeface="微软雅黑" pitchFamily="34" charset="-122"/>
                </a:rPr>
                <a:t>високий рівень базових і загальних знань; </a:t>
              </a:r>
            </a:p>
            <a:p>
              <a:pPr>
                <a:lnSpc>
                  <a:spcPts val="1500"/>
                </a:lnSpc>
                <a:buFont typeface="Wingdings" pitchFamily="2" charset="2"/>
                <a:buChar char="ü"/>
              </a:pPr>
              <a:r>
                <a:rPr lang="uk-UA" altLang="zh-CN" sz="1600" b="1" dirty="0" smtClean="0">
                  <a:solidFill>
                    <a:srgbClr val="002060"/>
                  </a:solidFill>
                  <a:ea typeface="微软雅黑" pitchFamily="34" charset="-122"/>
                </a:rPr>
                <a:t>здатність адаптуватися до змін  змісту соціальної та професійної діяльності</a:t>
              </a:r>
              <a:endParaRPr lang="ru-RU" altLang="zh-CN" sz="1600" b="1" dirty="0">
                <a:solidFill>
                  <a:srgbClr val="002060"/>
                </a:solidFill>
                <a:ea typeface="微软雅黑" pitchFamily="34" charset="-122"/>
              </a:endParaRPr>
            </a:p>
          </p:txBody>
        </p:sp>
      </p:grpSp>
      <p:cxnSp>
        <p:nvCxnSpPr>
          <p:cNvPr id="43" name="直接连接符 43"/>
          <p:cNvCxnSpPr/>
          <p:nvPr/>
        </p:nvCxnSpPr>
        <p:spPr>
          <a:xfrm>
            <a:off x="6680929" y="4488491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44"/>
          <p:cNvGrpSpPr/>
          <p:nvPr/>
        </p:nvGrpSpPr>
        <p:grpSpPr>
          <a:xfrm>
            <a:off x="9116705" y="3862286"/>
            <a:ext cx="2470244" cy="2141361"/>
            <a:chOff x="450964" y="2062437"/>
            <a:chExt cx="1773522" cy="1594908"/>
          </a:xfrm>
        </p:grpSpPr>
        <p:sp>
          <p:nvSpPr>
            <p:cNvPr id="45" name="矩形 45"/>
            <p:cNvSpPr/>
            <p:nvPr/>
          </p:nvSpPr>
          <p:spPr>
            <a:xfrm>
              <a:off x="814324" y="2062437"/>
              <a:ext cx="1101256" cy="48139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altLang="zh-CN" sz="1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ЗАГАЛЬНО-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altLang="zh-CN" sz="1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КУЛЬТУРНІ</a:t>
              </a:r>
              <a:endParaRPr lang="zh-CN" altLang="en-US" sz="4800" b="1" dirty="0">
                <a:solidFill>
                  <a:srgbClr val="C00000"/>
                </a:solidFill>
              </a:endParaRPr>
            </a:p>
          </p:txBody>
        </p:sp>
        <p:sp>
          <p:nvSpPr>
            <p:cNvPr id="46" name="文本框 66"/>
            <p:cNvSpPr txBox="1">
              <a:spLocks noChangeArrowheads="1"/>
            </p:cNvSpPr>
            <p:nvPr/>
          </p:nvSpPr>
          <p:spPr bwMode="auto">
            <a:xfrm>
              <a:off x="450964" y="2585671"/>
              <a:ext cx="1773522" cy="107167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500"/>
                </a:lnSpc>
              </a:pPr>
              <a:r>
                <a:rPr lang="uk-UA" altLang="zh-CN" sz="1600" b="1" dirty="0" smtClean="0">
                  <a:solidFill>
                    <a:srgbClr val="002060"/>
                  </a:solidFill>
                  <a:ea typeface="微软雅黑" pitchFamily="34" charset="-122"/>
                </a:rPr>
                <a:t>Готовність до:</a:t>
              </a:r>
            </a:p>
            <a:p>
              <a:pPr>
                <a:lnSpc>
                  <a:spcPts val="1500"/>
                </a:lnSpc>
                <a:buFont typeface="Wingdings" pitchFamily="2" charset="2"/>
                <a:buChar char="ü"/>
              </a:pPr>
              <a:r>
                <a:rPr lang="uk-UA" altLang="zh-CN" sz="1600" b="1" dirty="0" smtClean="0">
                  <a:solidFill>
                    <a:srgbClr val="002060"/>
                  </a:solidFill>
                  <a:ea typeface="微软雅黑" pitchFamily="34" charset="-122"/>
                </a:rPr>
                <a:t>самопізнання та самовдосконалення; </a:t>
              </a:r>
            </a:p>
            <a:p>
              <a:pPr>
                <a:lnSpc>
                  <a:spcPts val="1500"/>
                </a:lnSpc>
                <a:buFont typeface="Wingdings" pitchFamily="2" charset="2"/>
                <a:buChar char="ü"/>
              </a:pPr>
              <a:r>
                <a:rPr lang="uk-UA" altLang="zh-CN" sz="1600" b="1" dirty="0" smtClean="0">
                  <a:solidFill>
                    <a:srgbClr val="002060"/>
                  </a:solidFill>
                  <a:ea typeface="微软雅黑" pitchFamily="34" charset="-122"/>
                </a:rPr>
                <a:t>безперервної самоосвіти;</a:t>
              </a:r>
            </a:p>
            <a:p>
              <a:pPr>
                <a:lnSpc>
                  <a:spcPts val="1500"/>
                </a:lnSpc>
                <a:buFont typeface="Wingdings" pitchFamily="2" charset="2"/>
                <a:buChar char="ü"/>
              </a:pPr>
              <a:r>
                <a:rPr lang="uk-UA" altLang="zh-CN" sz="1600" b="1" dirty="0" smtClean="0">
                  <a:solidFill>
                    <a:srgbClr val="002060"/>
                  </a:solidFill>
                  <a:ea typeface="微软雅黑" pitchFamily="34" charset="-122"/>
                </a:rPr>
                <a:t>постійної мотивації до навчання протягом життя</a:t>
              </a:r>
              <a:endParaRPr lang="en-US" altLang="zh-CN" sz="1600" b="1" dirty="0">
                <a:solidFill>
                  <a:srgbClr val="002060"/>
                </a:solidFill>
                <a:ea typeface="微软雅黑" pitchFamily="34" charset="-122"/>
              </a:endParaRPr>
            </a:p>
          </p:txBody>
        </p:sp>
      </p:grpSp>
      <p:cxnSp>
        <p:nvCxnSpPr>
          <p:cNvPr id="47" name="直接连接符 47"/>
          <p:cNvCxnSpPr/>
          <p:nvPr/>
        </p:nvCxnSpPr>
        <p:spPr>
          <a:xfrm>
            <a:off x="9554116" y="4446807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Заголовок 1">
            <a:extLst>
              <a:ext uri="{FF2B5EF4-FFF2-40B4-BE49-F238E27FC236}">
                <a16:creationId xmlns="" xmlns:a16="http://schemas.microsoft.com/office/drawing/2014/main" id="{71D24E71-A505-46F1-9E9B-3A71823F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981" y="198872"/>
            <a:ext cx="10515600" cy="78018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Ключові компетенції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Нижний колонтитул 16"/>
          <p:cNvSpPr txBox="1">
            <a:spLocks/>
          </p:cNvSpPr>
          <p:nvPr/>
        </p:nvSpPr>
        <p:spPr>
          <a:xfrm>
            <a:off x="218781" y="6329969"/>
            <a:ext cx="3083977" cy="473442"/>
          </a:xfrm>
          <a:prstGeom prst="rect">
            <a:avLst/>
          </a:prstGeom>
        </p:spPr>
        <p:txBody>
          <a:bodyPr vert="horz" lIns="68579" tIns="34289" rIns="68579" bIns="34289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© Самко А.М. </a:t>
            </a:r>
            <a:r>
              <a:rPr kumimoji="0" lang="uk-UA" sz="1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Вебінар</a:t>
            </a:r>
            <a:r>
              <a:rPr kumimoji="0" lang="uk-UA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20.10.21.</a:t>
            </a: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2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D24E71-A505-46F1-9E9B-3A71823F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981" y="198872"/>
            <a:ext cx="10515600" cy="78018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 професійної мобільності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2" descr="Картинки по запросу &quot;професійна мобільність педагога&quot;">
            <a:extLst>
              <a:ext uri="{FF2B5EF4-FFF2-40B4-BE49-F238E27FC236}">
                <a16:creationId xmlns:a16="http://schemas.microsoft.com/office/drawing/2014/main" xmlns="" id="{314FA30B-7920-45A1-ADFC-32229C3C5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7" t="2372" r="4860" b="11293"/>
          <a:stretch/>
        </p:blipFill>
        <p:spPr bwMode="auto">
          <a:xfrm>
            <a:off x="2511188" y="2947917"/>
            <a:ext cx="7546313" cy="3337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194560" y="773264"/>
            <a:ext cx="834793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Low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cs typeface="Times New Roman" pitchFamily="18" charset="0"/>
              </a:rPr>
              <a:t>Р</a:t>
            </a:r>
            <a:r>
              <a:rPr lang="uk-UA" sz="2000" dirty="0" smtClean="0"/>
              <a:t>озвиток професійної мобільності це безперервний процес оновлення знань, умінь і навичок та вдосконалення професійних </a:t>
            </a:r>
            <a:r>
              <a:rPr lang="uk-UA" sz="2000" dirty="0" err="1" smtClean="0"/>
              <a:t>компетенцій</a:t>
            </a:r>
            <a:r>
              <a:rPr lang="uk-UA" sz="2000" dirty="0" smtClean="0"/>
              <a:t>, який зумовлений ускладненням та мобільністю сучасного суспільного життя, розширенням сфер діяльності людини, обмеженням набутих </a:t>
            </a:r>
            <a:r>
              <a:rPr lang="uk-UA" sz="2000" dirty="0" err="1" smtClean="0"/>
              <a:t>компетентностей</a:t>
            </a:r>
            <a:r>
              <a:rPr lang="uk-UA" sz="2000" dirty="0" smtClean="0"/>
              <a:t>, що в свою чергу зумовили необхідність розвитку професійної мобільності педагогів в системі післядипломної освіти.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Нижний колонтитул 16"/>
          <p:cNvSpPr txBox="1">
            <a:spLocks/>
          </p:cNvSpPr>
          <p:nvPr/>
        </p:nvSpPr>
        <p:spPr>
          <a:xfrm>
            <a:off x="218781" y="6316321"/>
            <a:ext cx="3083977" cy="473442"/>
          </a:xfrm>
          <a:prstGeom prst="rect">
            <a:avLst/>
          </a:prstGeom>
        </p:spPr>
        <p:txBody>
          <a:bodyPr vert="horz" lIns="68579" tIns="34289" rIns="68579" bIns="34289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© Самко А.М. </a:t>
            </a:r>
            <a:r>
              <a:rPr kumimoji="0" lang="uk-UA" sz="1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Вебінар</a:t>
            </a:r>
            <a:r>
              <a:rPr kumimoji="0" lang="uk-UA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20.10.21.  </a:t>
            </a:r>
            <a:endParaRPr kumimoji="0" lang="ru-RU" sz="16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6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D24E71-A505-46F1-9E9B-3A71823F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981" y="198872"/>
            <a:ext cx="10515600" cy="78018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Професійно-мобільний фахівець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ижний колонтитул 16"/>
          <p:cNvSpPr txBox="1">
            <a:spLocks/>
          </p:cNvSpPr>
          <p:nvPr/>
        </p:nvSpPr>
        <p:spPr>
          <a:xfrm>
            <a:off x="218781" y="6329969"/>
            <a:ext cx="3083977" cy="473442"/>
          </a:xfrm>
          <a:prstGeom prst="rect">
            <a:avLst/>
          </a:prstGeom>
        </p:spPr>
        <p:txBody>
          <a:bodyPr vert="horz" lIns="68579" tIns="34289" rIns="68579" bIns="34289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© Самко А.М. </a:t>
            </a:r>
            <a:r>
              <a:rPr kumimoji="0" lang="uk-UA" sz="1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Вебінар</a:t>
            </a:r>
            <a:r>
              <a:rPr kumimoji="0" lang="uk-UA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20.10.21.  </a:t>
            </a:r>
            <a:endParaRPr kumimoji="0" lang="ru-RU" sz="16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Алла\Desktop\20.10\visokokvalificirovannij-specialist-ponyatie-podgotovka-i-privlecheni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8069" y="1696462"/>
            <a:ext cx="4335257" cy="2711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45909" y="1119117"/>
            <a:ext cx="2808000" cy="126000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Самостійно вибудовує освітню траєкторію професійного розвитку</a:t>
            </a:r>
            <a:endParaRPr lang="uk-UA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711956" y="2963839"/>
            <a:ext cx="2808000" cy="1260000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Володіє інформаційними технологіями</a:t>
            </a:r>
            <a:endParaRPr lang="uk-UA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8818726" y="1135040"/>
            <a:ext cx="2808000" cy="126000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Вміє працювати в колективі</a:t>
            </a:r>
            <a:endParaRPr lang="uk-UA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695897" y="2950191"/>
            <a:ext cx="2808000" cy="126000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Професійно придатний</a:t>
            </a:r>
            <a:endParaRPr lang="uk-UA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8327410" y="4751693"/>
            <a:ext cx="2808000" cy="126000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Мотивований на самоосвіту</a:t>
            </a:r>
            <a:endParaRPr lang="uk-UA" dirty="0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998561" y="4778989"/>
            <a:ext cx="2808000" cy="1260000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Швидко адаптується до мінливих умов середовища</a:t>
            </a:r>
            <a:endParaRPr lang="uk-UA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710753" y="5133828"/>
            <a:ext cx="2808000" cy="126000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Володіє базовими знаннями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1596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BB356703-6718-4096-979E-75C8910B593B}"/>
              </a:ext>
            </a:extLst>
          </p:cNvPr>
          <p:cNvSpPr txBox="1">
            <a:spLocks/>
          </p:cNvSpPr>
          <p:nvPr/>
        </p:nvSpPr>
        <p:spPr>
          <a:xfrm>
            <a:off x="469935" y="191070"/>
            <a:ext cx="8592178" cy="85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Форми розвитку професійної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мобільності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CBA4B2B-7A20-42ED-A0CC-DE94FD0594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761023" y="406203"/>
            <a:ext cx="3961042" cy="6127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4574804" y="2993800"/>
            <a:ext cx="2945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Підвищення кваліфікації 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1063078" y="2679896"/>
            <a:ext cx="2583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Інноваційна педагогічна діяльність 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: скругленные углы 15">
            <a:extLst>
              <a:ext uri="{FF2B5EF4-FFF2-40B4-BE49-F238E27FC236}">
                <a16:creationId xmlns=""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283099" y="2932400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42121" y="300841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3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689455">
            <a:off x="3791719" y="2932399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62831F4-2FD4-4876-BA0C-2C24EA34A8CF}"/>
              </a:ext>
            </a:extLst>
          </p:cNvPr>
          <p:cNvSpPr txBox="1"/>
          <p:nvPr/>
        </p:nvSpPr>
        <p:spPr>
          <a:xfrm>
            <a:off x="3850741" y="300841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543D9D9-9E4D-41D5-B45B-1D50FE53F641}"/>
              </a:ext>
            </a:extLst>
          </p:cNvPr>
          <p:cNvSpPr txBox="1"/>
          <p:nvPr/>
        </p:nvSpPr>
        <p:spPr>
          <a:xfrm>
            <a:off x="4584947" y="4125588"/>
            <a:ext cx="2989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Взаємодія з професійно-педагогічною спільнотою 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277428C-C8E3-4F13-9B07-D952BAE0A625}"/>
              </a:ext>
            </a:extLst>
          </p:cNvPr>
          <p:cNvSpPr txBox="1"/>
          <p:nvPr/>
        </p:nvSpPr>
        <p:spPr>
          <a:xfrm>
            <a:off x="1073221" y="4125588"/>
            <a:ext cx="2583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Засвоєння суміжних педагогічних професій 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: скругленные углы 23">
            <a:extLst>
              <a:ext uri="{FF2B5EF4-FFF2-40B4-BE49-F238E27FC236}">
                <a16:creationId xmlns="" xmlns:a16="http://schemas.microsoft.com/office/drawing/2014/main" id="{F5F87BF2-0E8C-464F-83CE-C51FC1C29FBF}"/>
              </a:ext>
            </a:extLst>
          </p:cNvPr>
          <p:cNvSpPr/>
          <p:nvPr/>
        </p:nvSpPr>
        <p:spPr>
          <a:xfrm rot="2689455">
            <a:off x="293242" y="429620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3F9A0B0-321F-4F30-810F-91242B5866DA}"/>
              </a:ext>
            </a:extLst>
          </p:cNvPr>
          <p:cNvSpPr txBox="1"/>
          <p:nvPr/>
        </p:nvSpPr>
        <p:spPr>
          <a:xfrm>
            <a:off x="352264" y="437221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: скругленные углы 25">
            <a:extLst>
              <a:ext uri="{FF2B5EF4-FFF2-40B4-BE49-F238E27FC236}">
                <a16:creationId xmlns="" xmlns:a16="http://schemas.microsoft.com/office/drawing/2014/main" id="{BE62978E-6718-466A-A7ED-6ED7E3E382A8}"/>
              </a:ext>
            </a:extLst>
          </p:cNvPr>
          <p:cNvSpPr/>
          <p:nvPr/>
        </p:nvSpPr>
        <p:spPr>
          <a:xfrm rot="2689455">
            <a:off x="3801862" y="4296203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A6965E1-1479-4AB8-84E3-78DE6CC0D84E}"/>
              </a:ext>
            </a:extLst>
          </p:cNvPr>
          <p:cNvSpPr txBox="1"/>
          <p:nvPr/>
        </p:nvSpPr>
        <p:spPr>
          <a:xfrm>
            <a:off x="3860884" y="437221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893CAC0-47EB-4D3B-B7D4-7CA88D453910}"/>
              </a:ext>
            </a:extLst>
          </p:cNvPr>
          <p:cNvSpPr txBox="1"/>
          <p:nvPr/>
        </p:nvSpPr>
        <p:spPr>
          <a:xfrm>
            <a:off x="4574805" y="5573535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Опанування іншими професіями 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F2C177D-69FA-4FF9-92B0-AC79992235DD}"/>
              </a:ext>
            </a:extLst>
          </p:cNvPr>
          <p:cNvSpPr txBox="1"/>
          <p:nvPr/>
        </p:nvSpPr>
        <p:spPr>
          <a:xfrm>
            <a:off x="1063078" y="5546239"/>
            <a:ext cx="2583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Управлінська діяльність у сфері освіти 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: скругленные углы 31">
            <a:extLst>
              <a:ext uri="{FF2B5EF4-FFF2-40B4-BE49-F238E27FC236}">
                <a16:creationId xmlns=""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283099" y="5703207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42121" y="577922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: скругленные углы 33">
            <a:extLst>
              <a:ext uri="{FF2B5EF4-FFF2-40B4-BE49-F238E27FC236}">
                <a16:creationId xmlns=""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3791719" y="5703206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3850741" y="577922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Нижний колонтитул 16"/>
          <p:cNvSpPr txBox="1">
            <a:spLocks/>
          </p:cNvSpPr>
          <p:nvPr/>
        </p:nvSpPr>
        <p:spPr>
          <a:xfrm>
            <a:off x="218781" y="6343617"/>
            <a:ext cx="3083977" cy="473442"/>
          </a:xfrm>
          <a:prstGeom prst="rect">
            <a:avLst/>
          </a:prstGeom>
        </p:spPr>
        <p:txBody>
          <a:bodyPr vert="horz" lIns="68579" tIns="34289" rIns="68579" bIns="34289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© Самко А.М. </a:t>
            </a:r>
            <a:r>
              <a:rPr kumimoji="0" lang="uk-UA" sz="1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Вебінар</a:t>
            </a:r>
            <a:r>
              <a:rPr kumimoji="0" lang="uk-UA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20.10.21.  </a:t>
            </a:r>
            <a:endParaRPr kumimoji="0" lang="ru-RU" sz="16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621</Words>
  <Application>Microsoft Office PowerPoint</Application>
  <PresentationFormat>Произвольный</PresentationFormat>
  <Paragraphs>135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РОЗВИТОК ПРОФЕСІЙНОЇ МОБІЛЬНОСТІ ПЕДАГОГА В СИСТЕМІ ПІСЛЯДИПЛОМНОЇ ОСВІТИ</vt:lpstr>
      <vt:lpstr>Професійна мобільність</vt:lpstr>
      <vt:lpstr>Професійна мобільність – двосторонній характер</vt:lpstr>
      <vt:lpstr>Професійна мобільність </vt:lpstr>
      <vt:lpstr>Рівні мобільності педагога</vt:lpstr>
      <vt:lpstr>Ключові компетенції</vt:lpstr>
      <vt:lpstr>Розвиток професійної мобільності</vt:lpstr>
      <vt:lpstr>Професійно-мобільний фахівець</vt:lpstr>
      <vt:lpstr>Слайд 9</vt:lpstr>
      <vt:lpstr>Завдання післядипломної освіти:</vt:lpstr>
      <vt:lpstr>ВИСНОВКИ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Алла</cp:lastModifiedBy>
  <cp:revision>178</cp:revision>
  <dcterms:created xsi:type="dcterms:W3CDTF">2020-10-04T10:34:15Z</dcterms:created>
  <dcterms:modified xsi:type="dcterms:W3CDTF">2021-10-19T12:50:19Z</dcterms:modified>
</cp:coreProperties>
</file>