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56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67" r:id="rId16"/>
    <p:sldId id="275" r:id="rId17"/>
    <p:sldId id="274" r:id="rId18"/>
    <p:sldId id="281" r:id="rId19"/>
    <p:sldId id="294" r:id="rId20"/>
    <p:sldId id="259" r:id="rId21"/>
    <p:sldId id="257" r:id="rId22"/>
    <p:sldId id="296" r:id="rId23"/>
    <p:sldId id="258" r:id="rId24"/>
    <p:sldId id="289" r:id="rId25"/>
    <p:sldId id="290" r:id="rId26"/>
    <p:sldId id="279" r:id="rId27"/>
    <p:sldId id="293" r:id="rId28"/>
    <p:sldId id="280" r:id="rId29"/>
    <p:sldId id="284" r:id="rId30"/>
    <p:sldId id="285" r:id="rId31"/>
    <p:sldId id="286" r:id="rId32"/>
    <p:sldId id="292" r:id="rId33"/>
    <p:sldId id="311" r:id="rId34"/>
    <p:sldId id="287" r:id="rId35"/>
    <p:sldId id="295" r:id="rId36"/>
    <p:sldId id="277" r:id="rId37"/>
    <p:sldId id="302" r:id="rId38"/>
    <p:sldId id="297" r:id="rId39"/>
    <p:sldId id="308" r:id="rId40"/>
    <p:sldId id="303" r:id="rId41"/>
    <p:sldId id="304" r:id="rId42"/>
    <p:sldId id="309" r:id="rId43"/>
    <p:sldId id="310" r:id="rId44"/>
    <p:sldId id="307" r:id="rId45"/>
    <p:sldId id="276" r:id="rId46"/>
    <p:sldId id="283" r:id="rId47"/>
    <p:sldId id="291" r:id="rId48"/>
    <p:sldId id="299" r:id="rId49"/>
    <p:sldId id="313" r:id="rId50"/>
    <p:sldId id="301" r:id="rId51"/>
    <p:sldId id="288" r:id="rId52"/>
    <p:sldId id="278" r:id="rId53"/>
    <p:sldId id="298" r:id="rId54"/>
    <p:sldId id="300" r:id="rId55"/>
    <p:sldId id="305" r:id="rId56"/>
    <p:sldId id="306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26" autoAdjust="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8E12D-33A8-462A-950F-E63D422515E3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7EC69-E447-4C73-9D6F-BA564E27E2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6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krlib.com/15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C%D0%B0%D1%86%D1%83%D0%BE_%D0%91%D0%B0%D1%81%D1%8C%D0%B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5711208" cy="26404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ru-RU" sz="2200" dirty="0" err="1" smtClean="0">
                <a:solidFill>
                  <a:srgbClr val="FF00FF"/>
                </a:solidFill>
                <a:latin typeface="Bookman Old Style" pitchFamily="18" charset="0"/>
              </a:rPr>
              <a:t>Віктор</a:t>
            </a:r>
            <a:r>
              <a:rPr lang="ru-RU" sz="2200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2200" dirty="0" err="1" smtClean="0">
                <a:solidFill>
                  <a:srgbClr val="FF00FF"/>
                </a:solidFill>
                <a:latin typeface="Bookman Old Style" pitchFamily="18" charset="0"/>
              </a:rPr>
              <a:t>Вдовченко</a:t>
            </a:r>
            <a:r>
              <a:rPr lang="en-US" sz="2200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en-US" sz="2200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uk-UA" sz="2200" b="1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uk-UA" sz="2200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>Весна </a:t>
            </a:r>
            <a:r>
              <a:rPr lang="ru-RU" sz="2200" b="1" dirty="0" err="1" smtClean="0">
                <a:solidFill>
                  <a:srgbClr val="FF00FF"/>
                </a:solidFill>
                <a:latin typeface="Bookman Old Style" pitchFamily="18" charset="0"/>
              </a:rPr>
              <a:t>Любові</a:t>
            </a: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> в </a:t>
            </a:r>
            <a:r>
              <a:rPr lang="ru-RU" sz="2200" b="1" dirty="0" err="1" smtClean="0">
                <a:solidFill>
                  <a:srgbClr val="FF00FF"/>
                </a:solidFill>
                <a:latin typeface="Bookman Old Style" pitchFamily="18" charset="0"/>
              </a:rPr>
              <a:t>ніжності</a:t>
            </a: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2200" b="1" dirty="0" err="1" smtClean="0">
                <a:solidFill>
                  <a:srgbClr val="FF00FF"/>
                </a:solidFill>
                <a:latin typeface="Bookman Old Style" pitchFamily="18" charset="0"/>
              </a:rPr>
              <a:t>Життя</a:t>
            </a: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b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FF00FF"/>
                </a:solidFill>
                <a:latin typeface="Bookman Old Style" pitchFamily="18" charset="0"/>
              </a:rPr>
              <a:t>(</a:t>
            </a:r>
            <a:r>
              <a:rPr lang="ru-RU" sz="2000" dirty="0" err="1" smtClean="0">
                <a:solidFill>
                  <a:srgbClr val="FF00FF"/>
                </a:solidFill>
                <a:latin typeface="Bookman Old Style" pitchFamily="18" charset="0"/>
              </a:rPr>
              <a:t>в</a:t>
            </a:r>
            <a:r>
              <a:rPr lang="ru-RU" sz="2000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2000" dirty="0" err="1" smtClean="0">
                <a:solidFill>
                  <a:srgbClr val="FF00FF"/>
                </a:solidFill>
                <a:latin typeface="Bookman Old Style" pitchFamily="18" charset="0"/>
              </a:rPr>
              <a:t>трьох</a:t>
            </a:r>
            <a:r>
              <a:rPr lang="ru-RU" sz="2000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2000" dirty="0" err="1" smtClean="0">
                <a:solidFill>
                  <a:srgbClr val="FF00FF"/>
                </a:solidFill>
                <a:latin typeface="Bookman Old Style" pitchFamily="18" charset="0"/>
              </a:rPr>
              <a:t>частинах</a:t>
            </a:r>
            <a:r>
              <a:rPr lang="ru-RU" sz="2000" dirty="0" smtClean="0">
                <a:solidFill>
                  <a:srgbClr val="FF00FF"/>
                </a:solidFill>
                <a:latin typeface="Bookman Old Style" pitchFamily="18" charset="0"/>
              </a:rPr>
              <a:t>)</a:t>
            </a: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ru-RU" sz="2200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uk-UA" sz="1600" dirty="0" smtClean="0">
                <a:solidFill>
                  <a:srgbClr val="FF00FF"/>
                </a:solidFill>
                <a:latin typeface="Bookman Old Style" pitchFamily="18" charset="0"/>
              </a:rPr>
              <a:t>Цикл поезій </a:t>
            </a:r>
            <a:r>
              <a:rPr lang="ru-RU" sz="1600" dirty="0" err="1" smtClean="0">
                <a:solidFill>
                  <a:srgbClr val="FF00FF"/>
                </a:solidFill>
                <a:latin typeface="Bookman Old Style" pitchFamily="18" charset="0"/>
              </a:rPr>
              <a:t>Віктора</a:t>
            </a:r>
            <a:r>
              <a:rPr lang="ru-RU" sz="1600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1600" dirty="0" err="1" smtClean="0">
                <a:solidFill>
                  <a:srgbClr val="FF00FF"/>
                </a:solidFill>
                <a:latin typeface="Bookman Old Style" pitchFamily="18" charset="0"/>
              </a:rPr>
              <a:t>Вдовченка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</a:br>
            <a:r>
              <a:rPr lang="uk-UA" sz="1600" b="1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>Хокку. </a:t>
            </a:r>
            <a:r>
              <a:rPr lang="ru-RU" sz="1600" b="1" dirty="0" err="1" smtClean="0">
                <a:solidFill>
                  <a:srgbClr val="FF00FF"/>
                </a:solidFill>
                <a:latin typeface="Bookman Old Style" pitchFamily="18" charset="0"/>
              </a:rPr>
              <a:t>Слідуючи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> за </a:t>
            </a:r>
            <a:r>
              <a:rPr lang="ru-RU" sz="1600" b="1" dirty="0" err="1" smtClean="0">
                <a:solidFill>
                  <a:srgbClr val="FF00FF"/>
                </a:solidFill>
                <a:latin typeface="Bookman Old Style" pitchFamily="18" charset="0"/>
              </a:rPr>
              <a:t>Майстром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1600" b="1" dirty="0" err="1" smtClean="0">
                <a:solidFill>
                  <a:srgbClr val="FF00FF"/>
                </a:solidFill>
                <a:latin typeface="Bookman Old Style" pitchFamily="18" charset="0"/>
              </a:rPr>
              <a:t>Мацуо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> </a:t>
            </a:r>
            <a:r>
              <a:rPr lang="ru-RU" sz="1600" b="1" dirty="0" err="1" smtClean="0">
                <a:solidFill>
                  <a:srgbClr val="FF00FF"/>
                </a:solidFill>
                <a:latin typeface="Bookman Old Style" pitchFamily="18" charset="0"/>
              </a:rPr>
              <a:t>Басьо</a:t>
            </a:r>
            <a:r>
              <a:rPr lang="ru-RU" sz="1600" b="1" dirty="0" smtClean="0">
                <a:solidFill>
                  <a:srgbClr val="FF00FF"/>
                </a:solidFill>
                <a:latin typeface="Bookman Old Style" pitchFamily="18" charset="0"/>
              </a:rPr>
              <a:t>, в </a:t>
            </a:r>
            <a:r>
              <a:rPr lang="ru-RU" sz="1600" b="1" dirty="0" err="1" smtClean="0">
                <a:solidFill>
                  <a:srgbClr val="FF00FF"/>
                </a:solidFill>
                <a:latin typeface="Bookman Old Style" pitchFamily="18" charset="0"/>
              </a:rPr>
              <a:t>роздумах</a:t>
            </a:r>
            <a:r>
              <a:rPr lang="ru-RU" sz="2400" b="1" dirty="0" smtClean="0">
                <a:solidFill>
                  <a:srgbClr val="00B0F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B0F0"/>
                </a:solidFill>
                <a:latin typeface="Bookman Old Style" pitchFamily="18" charset="0"/>
              </a:rPr>
            </a:br>
            <a:endParaRPr lang="ru-RU" sz="2200" b="1" dirty="0">
              <a:solidFill>
                <a:srgbClr val="FF00FF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7429552" cy="1328750"/>
          </a:xfrm>
        </p:spPr>
        <p:txBody>
          <a:bodyPr>
            <a:noAutofit/>
          </a:bodyPr>
          <a:lstStyle/>
          <a:p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І. Епоха М. </a:t>
            </a:r>
            <a:r>
              <a:rPr lang="uk-UA" sz="1200" dirty="0" err="1" smtClean="0">
                <a:solidFill>
                  <a:srgbClr val="00B0F0"/>
                </a:solidFill>
                <a:latin typeface="Bookman Old Style" pitchFamily="18" charset="0"/>
              </a:rPr>
              <a:t>Басьо</a:t>
            </a:r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. Характеристика творчості Майстра. </a:t>
            </a:r>
          </a:p>
          <a:p>
            <a:pPr marL="266700"/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Літературна спадщина в Японії, переклади в Україні, Росії, Великій Британії</a:t>
            </a:r>
          </a:p>
          <a:p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ІІ.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Переклади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Віктора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Вдовченка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вибраних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творів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Мацуо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Басьо</a:t>
            </a:r>
            <a:endParaRPr lang="en-US" sz="1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ІІІ. Цикл поезій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Віктора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Вдовченка</a:t>
            </a:r>
            <a:endParaRPr lang="ru-RU" sz="1200" dirty="0" smtClean="0">
              <a:solidFill>
                <a:srgbClr val="00B0F0"/>
              </a:solidFill>
              <a:latin typeface="Bookman Old Style" pitchFamily="18" charset="0"/>
            </a:endParaRPr>
          </a:p>
          <a:p>
            <a:pPr marL="26988" indent="334963"/>
            <a:r>
              <a:rPr lang="uk-UA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Хокку.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Слідуючи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за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Майстром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за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Мацуо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Басьо</a:t>
            </a:r>
            <a:r>
              <a:rPr lang="ru-RU" sz="1200" dirty="0" smtClean="0">
                <a:solidFill>
                  <a:srgbClr val="00B0F0"/>
                </a:solidFill>
                <a:latin typeface="Bookman Old Style" pitchFamily="18" charset="0"/>
              </a:rPr>
              <a:t>, в </a:t>
            </a:r>
            <a:r>
              <a:rPr lang="ru-RU" sz="1200" dirty="0" err="1" smtClean="0">
                <a:solidFill>
                  <a:srgbClr val="00B0F0"/>
                </a:solidFill>
                <a:latin typeface="Bookman Old Style" pitchFamily="18" charset="0"/>
              </a:rPr>
              <a:t>роздумах</a:t>
            </a:r>
            <a:endParaRPr lang="ru-RU" sz="1200" dirty="0">
              <a:solidFill>
                <a:srgbClr val="00B0F0"/>
              </a:solidFill>
              <a:latin typeface="Bookman Old Style" pitchFamily="18" charset="0"/>
            </a:endParaRPr>
          </a:p>
        </p:txBody>
      </p:sp>
      <p:pic>
        <p:nvPicPr>
          <p:cNvPr id="7169" name="Picture 1" descr="C:\Users\Master\Desktop\ВВВ 01-12 2019 поезії\01 2019\Весна Любові в ніжності Життя\2 Basho_by_Bus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785794"/>
            <a:ext cx="936104" cy="2427182"/>
          </a:xfrm>
          <a:prstGeom prst="rect">
            <a:avLst/>
          </a:prstGeom>
          <a:noFill/>
        </p:spPr>
      </p:pic>
      <p:pic>
        <p:nvPicPr>
          <p:cNvPr id="4" name="бамбукова флей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164" y="2845976"/>
            <a:ext cx="487363" cy="487363"/>
          </a:xfrm>
          <a:prstGeom prst="rect">
            <a:avLst/>
          </a:prstGeom>
        </p:spPr>
      </p:pic>
      <p:pic>
        <p:nvPicPr>
          <p:cNvPr id="5" name="бамбукова флейт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163" y="284597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Перед </a:t>
            </a:r>
            <a:r>
              <a:rPr lang="ru-RU" sz="2000" b="1" dirty="0" err="1" smtClean="0">
                <a:solidFill>
                  <a:srgbClr val="0070C0"/>
                </a:solidFill>
              </a:rPr>
              <a:t>розквітлою</a:t>
            </a:r>
            <a:r>
              <a:rPr lang="ru-RU" sz="2000" b="1" dirty="0" smtClean="0">
                <a:solidFill>
                  <a:srgbClr val="0070C0"/>
                </a:solidFill>
              </a:rPr>
              <a:t> вишнею …</a:t>
            </a:r>
            <a:endParaRPr lang="ru-RU" sz="2000" b="1" dirty="0"/>
          </a:p>
        </p:txBody>
      </p:sp>
      <p:pic>
        <p:nvPicPr>
          <p:cNvPr id="5" name="Содержимое 4" descr="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027237"/>
            <a:ext cx="3657600" cy="365760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2643182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Перед </a:t>
            </a:r>
            <a:r>
              <a:rPr lang="ru-RU" sz="1200" dirty="0" err="1" smtClean="0">
                <a:solidFill>
                  <a:srgbClr val="0070C0"/>
                </a:solidFill>
              </a:rPr>
              <a:t>розквітлою</a:t>
            </a:r>
            <a:r>
              <a:rPr lang="ru-RU" sz="1200" dirty="0" smtClean="0">
                <a:solidFill>
                  <a:srgbClr val="0070C0"/>
                </a:solidFill>
              </a:rPr>
              <a:t> вишнею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Потьмянів</a:t>
            </a:r>
            <a:r>
              <a:rPr lang="ru-RU" sz="1200" dirty="0" smtClean="0">
                <a:solidFill>
                  <a:srgbClr val="0070C0"/>
                </a:solidFill>
              </a:rPr>
              <a:t> у </a:t>
            </a:r>
            <a:r>
              <a:rPr lang="ru-RU" sz="1200" dirty="0" err="1" smtClean="0">
                <a:solidFill>
                  <a:srgbClr val="0070C0"/>
                </a:solidFill>
              </a:rPr>
              <a:t>хмарнім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серпанку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Присоромлений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місяць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Перед вишней в цвету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Померкла в облачной дымке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Пристыженная луна.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Переклад </a:t>
            </a:r>
            <a:r>
              <a:rPr lang="ru-RU" sz="1200" dirty="0" err="1" smtClean="0">
                <a:solidFill>
                  <a:srgbClr val="0070C0"/>
                </a:solidFill>
              </a:rPr>
              <a:t>Віри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Маркової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Вишні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весінньому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цвіту</a:t>
            </a:r>
            <a:r>
              <a:rPr lang="ru-RU" sz="2000" b="1" dirty="0" smtClean="0">
                <a:solidFill>
                  <a:srgbClr val="0070C0"/>
                </a:solidFill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825727"/>
            <a:ext cx="3657600" cy="206062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2500306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У </a:t>
            </a:r>
            <a:r>
              <a:rPr lang="ru-RU" sz="1200" dirty="0" err="1" smtClean="0">
                <a:solidFill>
                  <a:srgbClr val="0070C0"/>
                </a:solidFill>
              </a:rPr>
              <a:t>відповідь</a:t>
            </a:r>
            <a:r>
              <a:rPr lang="ru-RU" sz="1200" dirty="0" smtClean="0">
                <a:solidFill>
                  <a:srgbClr val="0070C0"/>
                </a:solidFill>
              </a:rPr>
              <a:t> на </a:t>
            </a:r>
            <a:r>
              <a:rPr lang="ru-RU" sz="1200" dirty="0" err="1" smtClean="0">
                <a:solidFill>
                  <a:srgbClr val="0070C0"/>
                </a:solidFill>
              </a:rPr>
              <a:t>прохання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написати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вірші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Вишні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весінньому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цвіту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я, о горе! - </a:t>
            </a:r>
            <a:r>
              <a:rPr lang="ru-RU" sz="1200" dirty="0" err="1" smtClean="0">
                <a:solidFill>
                  <a:srgbClr val="0070C0"/>
                </a:solidFill>
              </a:rPr>
              <a:t>безсильний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відкрити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Мішочок</a:t>
            </a:r>
            <a:r>
              <a:rPr lang="ru-RU" sz="1200" dirty="0" smtClean="0">
                <a:solidFill>
                  <a:srgbClr val="0070C0"/>
                </a:solidFill>
              </a:rPr>
              <a:t>, де </a:t>
            </a:r>
            <a:r>
              <a:rPr lang="ru-RU" sz="1200" dirty="0" err="1" smtClean="0">
                <a:solidFill>
                  <a:srgbClr val="0070C0"/>
                </a:solidFill>
              </a:rPr>
              <a:t>приховані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пісні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Ответ на просьбу сочинить стихи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Вишни в весеннем расцвете.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Но я - о горе! - бессилен открыть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Мешок, где спрятаны песни.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Переклад </a:t>
            </a:r>
            <a:r>
              <a:rPr lang="ru-RU" sz="1200" dirty="0" err="1" smtClean="0">
                <a:solidFill>
                  <a:srgbClr val="0070C0"/>
                </a:solidFill>
              </a:rPr>
              <a:t>Віри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Маркової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Верба </a:t>
            </a:r>
            <a:r>
              <a:rPr lang="ru-RU" sz="2000" b="1" dirty="0" err="1" smtClean="0">
                <a:solidFill>
                  <a:srgbClr val="0070C0"/>
                </a:solidFill>
              </a:rPr>
              <a:t>схилилась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спить, …</a:t>
            </a:r>
            <a:endParaRPr lang="ru-RU" sz="2000" b="1" dirty="0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2714620"/>
            <a:ext cx="3071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Верба </a:t>
            </a:r>
            <a:r>
              <a:rPr lang="ru-RU" sz="1200" dirty="0" err="1" smtClean="0">
                <a:solidFill>
                  <a:srgbClr val="0070C0"/>
                </a:solidFill>
              </a:rPr>
              <a:t>схилилась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спить,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</a:t>
            </a:r>
            <a:r>
              <a:rPr lang="ru-RU" sz="1200" dirty="0" err="1" smtClean="0">
                <a:solidFill>
                  <a:srgbClr val="0070C0"/>
                </a:solidFill>
              </a:rPr>
              <a:t>здається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мені</a:t>
            </a:r>
            <a:r>
              <a:rPr lang="ru-RU" sz="1200" dirty="0" smtClean="0">
                <a:solidFill>
                  <a:srgbClr val="0070C0"/>
                </a:solidFill>
              </a:rPr>
              <a:t>, соловейко на </a:t>
            </a:r>
            <a:r>
              <a:rPr lang="ru-RU" sz="1200" dirty="0" err="1" smtClean="0">
                <a:solidFill>
                  <a:srgbClr val="0070C0"/>
                </a:solidFill>
              </a:rPr>
              <a:t>гілці</a:t>
            </a:r>
            <a:r>
              <a:rPr lang="ru-RU" sz="1200" dirty="0" smtClean="0">
                <a:solidFill>
                  <a:srgbClr val="0070C0"/>
                </a:solidFill>
              </a:rPr>
              <a:t> -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Це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її</a:t>
            </a:r>
            <a:r>
              <a:rPr lang="ru-RU" sz="1200" dirty="0" smtClean="0">
                <a:solidFill>
                  <a:srgbClr val="0070C0"/>
                </a:solidFill>
              </a:rPr>
              <a:t> душа.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Ива склонилась и спит,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И кажется мне, соловей на ветке -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Это её душа.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Переклад </a:t>
            </a:r>
            <a:r>
              <a:rPr lang="ru-RU" sz="1200" dirty="0" err="1" smtClean="0">
                <a:solidFill>
                  <a:srgbClr val="0070C0"/>
                </a:solidFill>
              </a:rPr>
              <a:t>Віри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Маркової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Жовтий</a:t>
            </a:r>
            <a:r>
              <a:rPr lang="ru-RU" sz="2000" b="1" dirty="0" smtClean="0">
                <a:solidFill>
                  <a:srgbClr val="0070C0"/>
                </a:solidFill>
              </a:rPr>
              <a:t> листок </a:t>
            </a:r>
            <a:r>
              <a:rPr lang="ru-RU" sz="2000" b="1" dirty="0" err="1" smtClean="0">
                <a:solidFill>
                  <a:srgbClr val="0070C0"/>
                </a:solidFill>
              </a:rPr>
              <a:t>пливе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endParaRPr lang="ru-RU" sz="2000" b="1" dirty="0"/>
          </a:p>
        </p:txBody>
      </p:sp>
      <p:pic>
        <p:nvPicPr>
          <p:cNvPr id="5" name="Содержимое 4" descr="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713037"/>
            <a:ext cx="3657600" cy="22860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2714620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Жовтий</a:t>
            </a:r>
            <a:r>
              <a:rPr lang="ru-RU" sz="1200" dirty="0" smtClean="0">
                <a:solidFill>
                  <a:srgbClr val="0070C0"/>
                </a:solidFill>
              </a:rPr>
              <a:t> листок </a:t>
            </a:r>
            <a:r>
              <a:rPr lang="ru-RU" sz="1200" dirty="0" err="1" smtClean="0">
                <a:solidFill>
                  <a:srgbClr val="0070C0"/>
                </a:solidFill>
              </a:rPr>
              <a:t>пливе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Біля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якого</a:t>
            </a:r>
            <a:r>
              <a:rPr lang="ru-RU" sz="1200" dirty="0" smtClean="0">
                <a:solidFill>
                  <a:srgbClr val="0070C0"/>
                </a:solidFill>
              </a:rPr>
              <a:t> берега, </a:t>
            </a:r>
            <a:r>
              <a:rPr lang="ru-RU" sz="1200" dirty="0" err="1" smtClean="0">
                <a:solidFill>
                  <a:srgbClr val="0070C0"/>
                </a:solidFill>
              </a:rPr>
              <a:t>цикадо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Зненацька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проснешся</a:t>
            </a:r>
            <a:r>
              <a:rPr lang="ru-RU" sz="1200" dirty="0" smtClean="0">
                <a:solidFill>
                  <a:srgbClr val="0070C0"/>
                </a:solidFill>
              </a:rPr>
              <a:t> ты?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Желтый лист плывет.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У какого берега, цикада,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Вдруг проснешься ты?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Перевод Вери Марковой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І </a:t>
            </a:r>
            <a:r>
              <a:rPr lang="ru-RU" sz="2000" b="1" dirty="0" err="1" smtClean="0">
                <a:solidFill>
                  <a:srgbClr val="0070C0"/>
                </a:solidFill>
              </a:rPr>
              <a:t>восени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хочеться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жити</a:t>
            </a:r>
            <a:r>
              <a:rPr lang="ru-RU" sz="2000" b="1" dirty="0" smtClean="0">
                <a:solidFill>
                  <a:srgbClr val="0070C0"/>
                </a:solidFill>
              </a:rPr>
              <a:t>, …</a:t>
            </a:r>
            <a:endParaRPr lang="ru-RU" sz="2000" b="1" dirty="0"/>
          </a:p>
        </p:txBody>
      </p:sp>
      <p:pic>
        <p:nvPicPr>
          <p:cNvPr id="5" name="Содержимое 4" descr="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28" y="2928934"/>
            <a:ext cx="3657600" cy="2057400"/>
          </a:xfrm>
        </p:spPr>
      </p:pic>
      <p:sp>
        <p:nvSpPr>
          <p:cNvPr id="6" name="Прямоугольник 5"/>
          <p:cNvSpPr/>
          <p:nvPr/>
        </p:nvSpPr>
        <p:spPr>
          <a:xfrm>
            <a:off x="5357818" y="2786058"/>
            <a:ext cx="3000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</a:t>
            </a:r>
            <a:r>
              <a:rPr lang="ru-RU" sz="1200" dirty="0" err="1" smtClean="0">
                <a:solidFill>
                  <a:srgbClr val="0070C0"/>
                </a:solidFill>
              </a:rPr>
              <a:t>восени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хочеться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жити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Ось </a:t>
            </a:r>
            <a:r>
              <a:rPr lang="ru-RU" sz="1200" dirty="0" err="1" smtClean="0">
                <a:solidFill>
                  <a:srgbClr val="0070C0"/>
                </a:solidFill>
              </a:rPr>
              <a:t>цьому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метелику</a:t>
            </a:r>
            <a:r>
              <a:rPr lang="ru-RU" sz="1200" dirty="0" smtClean="0">
                <a:solidFill>
                  <a:srgbClr val="0070C0"/>
                </a:solidFill>
              </a:rPr>
              <a:t>: </a:t>
            </a:r>
            <a:r>
              <a:rPr lang="ru-RU" sz="1200" dirty="0" err="1" smtClean="0">
                <a:solidFill>
                  <a:srgbClr val="0070C0"/>
                </a:solidFill>
              </a:rPr>
              <a:t>п</a:t>
            </a:r>
            <a:r>
              <a:rPr lang="en-US" sz="1200" dirty="0" smtClean="0">
                <a:solidFill>
                  <a:srgbClr val="0070C0"/>
                </a:solidFill>
              </a:rPr>
              <a:t>’</a:t>
            </a:r>
            <a:r>
              <a:rPr lang="ru-RU" sz="1200" dirty="0" err="1" smtClean="0">
                <a:solidFill>
                  <a:srgbClr val="0070C0"/>
                </a:solidFill>
              </a:rPr>
              <a:t>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поспіхом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 </a:t>
            </a:r>
            <a:r>
              <a:rPr lang="ru-RU" sz="1200" dirty="0" err="1" smtClean="0">
                <a:solidFill>
                  <a:srgbClr val="0070C0"/>
                </a:solidFill>
              </a:rPr>
              <a:t>хризонтеми</a:t>
            </a:r>
            <a:r>
              <a:rPr lang="ru-RU" sz="1200" dirty="0" smtClean="0">
                <a:solidFill>
                  <a:srgbClr val="0070C0"/>
                </a:solidFill>
              </a:rPr>
              <a:t> росу.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И осенью хочется жить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Этой бабочке: пьет торопливо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С хризантемы росу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Перевод Вери Марковой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7219208" cy="114300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Віктор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Вдовченко</a:t>
            </a:r>
            <a: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uk-UA" sz="2000" b="1" smtClean="0">
                <a:solidFill>
                  <a:srgbClr val="0070C0"/>
                </a:solidFill>
                <a:latin typeface="Bookman Old Style" pitchFamily="18" charset="0"/>
              </a:rPr>
              <a:t>ІІІ. </a:t>
            </a:r>
            <a:r>
              <a:rPr lang="uk-UA" sz="2000" b="1" dirty="0" smtClean="0">
                <a:solidFill>
                  <a:srgbClr val="0070C0"/>
                </a:solidFill>
                <a:latin typeface="Bookman Old Style" pitchFamily="18" charset="0"/>
              </a:rPr>
              <a:t>Цикл: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Хокку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слідуючи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за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майстром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. </a:t>
            </a:r>
            <a: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За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Мацуо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Басьо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, в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роздумах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4" descr="13 01 2019 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5918" y="1785926"/>
            <a:ext cx="2272138" cy="2214578"/>
          </a:xfrm>
        </p:spPr>
      </p:pic>
      <p:pic>
        <p:nvPicPr>
          <p:cNvPr id="5" name="Содержимое 4" descr="13 01 2019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675" y="1714488"/>
            <a:ext cx="2855911" cy="1785950"/>
          </a:xfrm>
          <a:prstGeom prst="rect">
            <a:avLst/>
          </a:prstGeom>
        </p:spPr>
      </p:pic>
      <p:pic>
        <p:nvPicPr>
          <p:cNvPr id="7" name="Содержимое 4" descr="13 01 2019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4266370"/>
            <a:ext cx="3000396" cy="1877274"/>
          </a:xfrm>
          <a:prstGeom prst="rect">
            <a:avLst/>
          </a:prstGeom>
        </p:spPr>
      </p:pic>
      <p:pic>
        <p:nvPicPr>
          <p:cNvPr id="8" name="Содержимое 4" descr="22 01 2019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150" y="3786190"/>
            <a:ext cx="2114436" cy="2350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Ніхто</a:t>
            </a:r>
            <a:r>
              <a:rPr lang="ru-RU" sz="2000" b="1" dirty="0" smtClean="0">
                <a:solidFill>
                  <a:srgbClr val="0070C0"/>
                </a:solidFill>
              </a:rPr>
              <a:t> не </a:t>
            </a:r>
            <a:r>
              <a:rPr lang="ru-RU" sz="2000" b="1" dirty="0" err="1" smtClean="0">
                <a:solidFill>
                  <a:srgbClr val="0070C0"/>
                </a:solidFill>
              </a:rPr>
              <a:t>зможе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написати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рядка …</a:t>
            </a:r>
            <a:endParaRPr lang="ru-RU" sz="2000" b="1" dirty="0"/>
          </a:p>
        </p:txBody>
      </p:sp>
      <p:pic>
        <p:nvPicPr>
          <p:cNvPr id="5" name="Содержимое 4" descr="13 01 2019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712393"/>
            <a:ext cx="3657600" cy="2287288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286124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Ніхто</a:t>
            </a:r>
            <a:r>
              <a:rPr lang="ru-RU" sz="1200" dirty="0" smtClean="0">
                <a:solidFill>
                  <a:srgbClr val="0070C0"/>
                </a:solidFill>
              </a:rPr>
              <a:t> не </a:t>
            </a:r>
            <a:r>
              <a:rPr lang="ru-RU" sz="1200" dirty="0" err="1" smtClean="0">
                <a:solidFill>
                  <a:srgbClr val="0070C0"/>
                </a:solidFill>
              </a:rPr>
              <a:t>зможе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написати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рядка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Без </a:t>
            </a:r>
            <a:r>
              <a:rPr lang="ru-RU" sz="1200" dirty="0" err="1" smtClean="0">
                <a:solidFill>
                  <a:srgbClr val="0070C0"/>
                </a:solidFill>
              </a:rPr>
              <a:t>царини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Весни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чутливій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</a:t>
            </a:r>
            <a:r>
              <a:rPr lang="ru-RU" sz="1200" dirty="0" err="1" smtClean="0">
                <a:solidFill>
                  <a:srgbClr val="0070C0"/>
                </a:solidFill>
              </a:rPr>
              <a:t>хто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напише</a:t>
            </a:r>
            <a:r>
              <a:rPr lang="ru-RU" sz="1200" dirty="0" smtClean="0">
                <a:solidFill>
                  <a:srgbClr val="0070C0"/>
                </a:solidFill>
              </a:rPr>
              <a:t> - рядки </a:t>
            </a:r>
            <a:r>
              <a:rPr lang="ru-RU" sz="1200" dirty="0" err="1" smtClean="0">
                <a:solidFill>
                  <a:srgbClr val="0070C0"/>
                </a:solidFill>
              </a:rPr>
              <a:t>ті</a:t>
            </a:r>
            <a:r>
              <a:rPr lang="ru-RU" sz="1200" dirty="0" smtClean="0">
                <a:solidFill>
                  <a:srgbClr val="0070C0"/>
                </a:solidFill>
              </a:rPr>
              <a:t> без </a:t>
            </a:r>
            <a:r>
              <a:rPr lang="ru-RU" sz="1200" dirty="0" err="1" smtClean="0">
                <a:solidFill>
                  <a:srgbClr val="0070C0"/>
                </a:solidFill>
              </a:rPr>
              <a:t>Весни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13 01 2019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Пастель </a:t>
            </a:r>
            <a:r>
              <a:rPr lang="ru-RU" sz="2000" b="1" dirty="0" err="1" smtClean="0">
                <a:solidFill>
                  <a:srgbClr val="0070C0"/>
                </a:solidFill>
              </a:rPr>
              <a:t>від</a:t>
            </a:r>
            <a:r>
              <a:rPr lang="ru-RU" sz="2000" b="1" dirty="0" smtClean="0">
                <a:solidFill>
                  <a:srgbClr val="0070C0"/>
                </a:solidFill>
              </a:rPr>
              <a:t> сходу </a:t>
            </a:r>
            <a:r>
              <a:rPr lang="ru-RU" sz="2000" b="1" dirty="0" err="1" smtClean="0">
                <a:solidFill>
                  <a:srgbClr val="0070C0"/>
                </a:solidFill>
              </a:rPr>
              <a:t>чи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вже</a:t>
            </a:r>
            <a:r>
              <a:rPr lang="ru-RU" sz="2000" b="1" dirty="0" smtClean="0">
                <a:solidFill>
                  <a:srgbClr val="0070C0"/>
                </a:solidFill>
              </a:rPr>
              <a:t> заходу …</a:t>
            </a:r>
            <a:endParaRPr lang="ru-RU" sz="2000" b="1" dirty="0"/>
          </a:p>
        </p:txBody>
      </p:sp>
      <p:pic>
        <p:nvPicPr>
          <p:cNvPr id="5" name="Содержимое 4" descr="13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711802"/>
            <a:ext cx="3657600" cy="2288471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214686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Пастель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сходу </a:t>
            </a:r>
            <a:r>
              <a:rPr lang="ru-RU" sz="1200" dirty="0" err="1" smtClean="0">
                <a:solidFill>
                  <a:srgbClr val="0070C0"/>
                </a:solidFill>
              </a:rPr>
              <a:t>чи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вже</a:t>
            </a:r>
            <a:r>
              <a:rPr lang="ru-RU" sz="1200" dirty="0" smtClean="0">
                <a:solidFill>
                  <a:srgbClr val="0070C0"/>
                </a:solidFill>
              </a:rPr>
              <a:t> заходу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Покрила</a:t>
            </a:r>
            <a:r>
              <a:rPr lang="ru-RU" sz="1200" dirty="0" smtClean="0">
                <a:solidFill>
                  <a:srgbClr val="0070C0"/>
                </a:solidFill>
              </a:rPr>
              <a:t> все </a:t>
            </a:r>
            <a:r>
              <a:rPr lang="ru-RU" sz="1200" dirty="0" err="1" smtClean="0">
                <a:solidFill>
                  <a:srgbClr val="0070C0"/>
                </a:solidFill>
              </a:rPr>
              <a:t>довкола</a:t>
            </a:r>
            <a:r>
              <a:rPr lang="ru-RU" sz="1200" dirty="0" smtClean="0">
                <a:solidFill>
                  <a:srgbClr val="0070C0"/>
                </a:solidFill>
              </a:rPr>
              <a:t> - до </a:t>
            </a:r>
            <a:r>
              <a:rPr lang="ru-RU" sz="1200" dirty="0" err="1" smtClean="0">
                <a:solidFill>
                  <a:srgbClr val="0070C0"/>
                </a:solidFill>
              </a:rPr>
              <a:t>Фудзі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О, </a:t>
            </a:r>
            <a:r>
              <a:rPr lang="ru-RU" sz="1200" dirty="0" err="1" smtClean="0">
                <a:solidFill>
                  <a:srgbClr val="0070C0"/>
                </a:solidFill>
              </a:rPr>
              <a:t>ні</a:t>
            </a:r>
            <a:r>
              <a:rPr lang="ru-RU" sz="1200" dirty="0" smtClean="0">
                <a:solidFill>
                  <a:srgbClr val="0070C0"/>
                </a:solidFill>
              </a:rPr>
              <a:t>! То </a:t>
            </a:r>
            <a:r>
              <a:rPr lang="ru-RU" sz="1200" dirty="0" err="1" smtClean="0">
                <a:solidFill>
                  <a:srgbClr val="0070C0"/>
                </a:solidFill>
              </a:rPr>
              <a:t>цвіт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рожевий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Любові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Весни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13 01 2019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Corbel" pitchFamily="34" charset="0"/>
              </a:rPr>
              <a:t>Всесильне і глибоке Небо - дзеркало усіх Світів</a:t>
            </a:r>
            <a:r>
              <a:rPr lang="uk-UA" sz="2000" b="1" dirty="0" smtClean="0">
                <a:solidFill>
                  <a:srgbClr val="0070C0"/>
                </a:solidFill>
                <a:latin typeface="Corbel" pitchFamily="34" charset="0"/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5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28" y="1571612"/>
            <a:ext cx="2623542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214810" y="3000372"/>
            <a:ext cx="378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***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Всесильне і глибоке Небо - дзеркало усіх Світів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Галактики й сузір"я розсипає в весняній ніжності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Зігріє Промінцем й розкриє Сонце кожен пуп"янок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© Віктор Вдовченко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15 01 2019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/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ПУ́П'ЯНОК, нка, чол.</a:t>
            </a:r>
            <a:b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Зародок квітки, листка або пагона рослини; брунька. </a:t>
            </a:r>
            <a:b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Словник української мови: в 11 томах. — Том 8, 1977. — Стор. 390.</a:t>
            </a:r>
            <a:endParaRPr lang="vi-VN" sz="800" dirty="0">
              <a:solidFill>
                <a:srgbClr val="0070C0"/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Земля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Небо - у </a:t>
            </a:r>
            <a:r>
              <a:rPr lang="ru-RU" sz="2000" b="1" dirty="0" err="1" smtClean="0">
                <a:solidFill>
                  <a:srgbClr val="0070C0"/>
                </a:solidFill>
              </a:rPr>
              <a:t>однім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Букеті</a:t>
            </a:r>
            <a:r>
              <a:rPr lang="ru-RU" sz="2000" b="1" dirty="0" smtClean="0">
                <a:solidFill>
                  <a:srgbClr val="0070C0"/>
                </a:solidFill>
              </a:rPr>
              <a:t>! Сон?</a:t>
            </a:r>
            <a:endParaRPr lang="ru-RU" sz="2000" b="1" dirty="0"/>
          </a:p>
        </p:txBody>
      </p:sp>
      <p:pic>
        <p:nvPicPr>
          <p:cNvPr id="5" name="Содержимое 4" descr="16 01 2019 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504" y="1524000"/>
            <a:ext cx="3088791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3143248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Земля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Небо - у </a:t>
            </a:r>
            <a:r>
              <a:rPr lang="ru-RU" sz="1200" dirty="0" err="1" smtClean="0">
                <a:solidFill>
                  <a:srgbClr val="0070C0"/>
                </a:solidFill>
              </a:rPr>
              <a:t>однім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Букеті</a:t>
            </a:r>
            <a:r>
              <a:rPr lang="ru-RU" sz="1200" dirty="0" smtClean="0">
                <a:solidFill>
                  <a:srgbClr val="0070C0"/>
                </a:solidFill>
              </a:rPr>
              <a:t>! Сон?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О, </a:t>
            </a:r>
            <a:r>
              <a:rPr lang="ru-RU" sz="1200" dirty="0" err="1" smtClean="0">
                <a:solidFill>
                  <a:srgbClr val="0070C0"/>
                </a:solidFill>
              </a:rPr>
              <a:t>ні</a:t>
            </a:r>
            <a:r>
              <a:rPr lang="ru-RU" sz="1200" dirty="0" smtClean="0">
                <a:solidFill>
                  <a:srgbClr val="0070C0"/>
                </a:solidFill>
              </a:rPr>
              <a:t>! Усе </a:t>
            </a:r>
            <a:r>
              <a:rPr lang="ru-RU" sz="1200" dirty="0" err="1" smtClean="0">
                <a:solidFill>
                  <a:srgbClr val="0070C0"/>
                </a:solidFill>
              </a:rPr>
              <a:t>це</a:t>
            </a:r>
            <a:r>
              <a:rPr lang="ru-RU" sz="1200" dirty="0" smtClean="0">
                <a:solidFill>
                  <a:srgbClr val="0070C0"/>
                </a:solidFill>
              </a:rPr>
              <a:t> наяву - </a:t>
            </a:r>
            <a:r>
              <a:rPr lang="ru-RU" sz="1200" dirty="0" err="1" smtClean="0">
                <a:solidFill>
                  <a:srgbClr val="0070C0"/>
                </a:solidFill>
              </a:rPr>
              <a:t>це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квіти</a:t>
            </a:r>
            <a:r>
              <a:rPr lang="ru-RU" sz="1200" dirty="0" smtClean="0">
                <a:solidFill>
                  <a:srgbClr val="0070C0"/>
                </a:solidFill>
              </a:rPr>
              <a:t> "Сон"!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Небо все у </a:t>
            </a:r>
            <a:r>
              <a:rPr lang="ru-RU" sz="1200" dirty="0" err="1" smtClean="0">
                <a:solidFill>
                  <a:srgbClr val="0070C0"/>
                </a:solidFill>
              </a:rPr>
              <a:t>Квітах</a:t>
            </a:r>
            <a:r>
              <a:rPr lang="ru-RU" sz="1200" dirty="0" smtClean="0">
                <a:solidFill>
                  <a:srgbClr val="0070C0"/>
                </a:solidFill>
              </a:rPr>
              <a:t>? Весна - </a:t>
            </a:r>
            <a:r>
              <a:rPr lang="ru-RU" sz="1200" dirty="0" err="1" smtClean="0">
                <a:solidFill>
                  <a:srgbClr val="0070C0"/>
                </a:solidFill>
              </a:rPr>
              <a:t>Природи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285736"/>
            <a:ext cx="7498080" cy="1143000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rgbClr val="0070C0"/>
                </a:solidFill>
              </a:rPr>
              <a:t>Про авторів проекту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571612"/>
            <a:ext cx="1571636" cy="1571636"/>
          </a:xfrm>
        </p:spPr>
      </p:pic>
      <p:sp>
        <p:nvSpPr>
          <p:cNvPr id="5" name="Прямоугольник 4"/>
          <p:cNvSpPr/>
          <p:nvPr/>
        </p:nvSpPr>
        <p:spPr>
          <a:xfrm>
            <a:off x="3363600" y="1724012"/>
            <a:ext cx="5600887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В.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, слідуючи за майстром. 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Переклади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Віктора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Вдовченка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українсько-японський літературно-мистецький проект.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Україна - Японія. Київ (Україна) - Токіо (Японія). 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Міжнародне літературно-мистецьке товариство "Світанкові обрії" (Україна).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Світанкова Школа літературно-мистецької творчості Товариства.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Школа перекладів "Світанкові обрії".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Східне відділення. Японія.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(1644-1694).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Київський літературно-мистецький салон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Придніпровський літературно-мистецький салон (м. Дніпро)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Студія Валентини Шевченко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Автори Проекту: Віктор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, Валентина Шевченко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Автор поезій та перекладів, укладач збірки, літературний та художній редактор: 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професор Віктор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громадський діяч, керівник Школи літературної та мистецької творчості,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голова Міжнародного літературно-мистецького товариства "Світанкові обрії",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Керівник (господар) Міжнародного Київського літературно-мистецького салону,</a:t>
            </a: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філолог, дослідник психології літературної, мистецької, дизайнерської  та інтелектуальної творчості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в Національній академії педагогічних наук України, доктор філософії в галузі дизайну,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старший науковий співробітник Інституту педагогіки НАПН України, член Спілки дизайнерів України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Автор дизайнерської розробки слайд-презентацій, тематичних відео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Світанкової Школи літературно-мистецької творчості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Міжнародного літературно-мистецького товариства "Світанкові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обрії“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Валентина Шевченко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дизайнер, фотохудожник, художній редактор,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відеорежисер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сценарист,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керівник (господиня) Міжнародного Придніпровського літературно-мистецького салону (м. Дніпро)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aster\Desktop\+Світанкові обрії\+++1-2 лінії друзів\1 линия\1 Україна\++3 Валентина Шевченко\20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286124"/>
            <a:ext cx="1575113" cy="23574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67078" y="1724012"/>
            <a:ext cx="559740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В.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, слідуючи за майстром. 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Переклади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Віктора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Вдовченка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українсько-японський літературно-мистецький проект.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Україна - Японія. Київ (Україна) - Токіо (Японія). 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Міжнародне літературно-мистецьке товариство "Світанкові обрії" (Україна).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Світанкова Школа літературно-мистецької творчості Товариства.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Школа перекладів "Світанкові обрії".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Східне відділення. Японія.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(1644-1694).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Київський літературно-мистецький салон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Міжнародний Придніпровський літературно-мистецький салон (м. Дніпро)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Студія Валентини Шевченко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Автори Проекту: Віктор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, Валентина Шевченко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Автор поезій та перекладів, укладач збірки, літературний та художній редактор: 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професор Віктор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громадський діяч, керівник Школи літературної та мистецької творчості,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голова Міжнародного літературно-мистецького товариства "Світанкові обрії",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Керівник (господар) Міжнародного Київського літературно-мистецького салону,</a:t>
            </a: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філолог, дослідник психології літературної, мистецької, дизайнерської  та інтелектуальної творчості 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в Національній академії педагогічних наук України, доктор філософії в галузі дизайну,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старший науковий співробітник Інституту педагогіки НАПН України, член Спілки дизайнерів України</a:t>
            </a:r>
          </a:p>
          <a:p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Автор дизайнерської розробки слайд-презентацій, тематичних відео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Світанкової Школи літературно-мистецької творчості 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Міжнародного літературно-мистецького товариства "Світанкові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обрії“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uk-UA" sz="900" b="1" dirty="0" smtClean="0">
                <a:latin typeface="Arial" pitchFamily="34" charset="0"/>
                <a:cs typeface="Arial" pitchFamily="34" charset="0"/>
              </a:rPr>
              <a:t>Валентина Шевченко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дизайнер, фотохудожник, художній редактор,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відеорежисер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, сценарист,</a:t>
            </a:r>
          </a:p>
          <a:p>
            <a:r>
              <a:rPr lang="uk-UA" sz="900" dirty="0" smtClean="0">
                <a:latin typeface="Arial" pitchFamily="34" charset="0"/>
                <a:cs typeface="Arial" pitchFamily="34" charset="0"/>
              </a:rPr>
              <a:t>керівник (господиня) Міжнародного Придніпровського літературно-мистецького салону (м. Дніпро)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242048" cy="465754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Весна в Душі й Природі,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…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23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70037"/>
            <a:ext cx="3657600" cy="4572000"/>
          </a:xfrm>
        </p:spPr>
      </p:pic>
      <p:sp>
        <p:nvSpPr>
          <p:cNvPr id="6" name="Прямоугольник 5"/>
          <p:cNvSpPr/>
          <p:nvPr/>
        </p:nvSpPr>
        <p:spPr>
          <a:xfrm>
            <a:off x="5357818" y="3286124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0070C0"/>
                </a:solidFill>
              </a:rPr>
              <a:t>***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Весна в Душі й Природі, як Мелодія Життя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У ароматі від квітучого розмаю ощасливить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Лиш доторкнися до Нектару Ніжності в Любові!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© Віктор </a:t>
            </a:r>
            <a:r>
              <a:rPr lang="uk-UA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uk-UA" sz="1200" dirty="0" smtClean="0">
                <a:solidFill>
                  <a:srgbClr val="0070C0"/>
                </a:solidFill>
              </a:rPr>
              <a:t/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23 01 2019</a:t>
            </a:r>
            <a:endParaRPr lang="uk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242048" cy="394316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Зустрілась Ніжність Цвіту …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13 01 2019 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1785926"/>
            <a:ext cx="3371561" cy="3286148"/>
          </a:xfrm>
        </p:spPr>
      </p:pic>
      <p:sp>
        <p:nvSpPr>
          <p:cNvPr id="6" name="Прямоугольник 5"/>
          <p:cNvSpPr/>
          <p:nvPr/>
        </p:nvSpPr>
        <p:spPr>
          <a:xfrm>
            <a:off x="4714876" y="2643182"/>
            <a:ext cx="3786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0070C0"/>
                </a:solidFill>
              </a:rPr>
              <a:t>***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Зустрілась Ніжність Цвіту від Весни в Природі,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Й тендітна Ніжність від Жіночності Душі -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Вдивляються, як в Дзеркало Краси! Замилувались!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© Віктор </a:t>
            </a:r>
            <a:r>
              <a:rPr lang="uk-UA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uk-UA" sz="1200" dirty="0" smtClean="0">
                <a:solidFill>
                  <a:srgbClr val="0070C0"/>
                </a:solidFill>
              </a:rPr>
              <a:t/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14 01 2019</a:t>
            </a:r>
            <a:endParaRPr lang="uk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 </a:t>
            </a:r>
            <a:r>
              <a:rPr lang="ru-RU" sz="2000" b="1" dirty="0" err="1" smtClean="0">
                <a:solidFill>
                  <a:srgbClr val="0070C0"/>
                </a:solidFill>
              </a:rPr>
              <a:t>Трояновім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кущі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дівочі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очі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сині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здаються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полум</a:t>
            </a:r>
            <a:r>
              <a:rPr lang="en-US" sz="2000" b="1" dirty="0" smtClean="0">
                <a:solidFill>
                  <a:srgbClr val="0070C0"/>
                </a:solidFill>
              </a:rPr>
              <a:t>’</a:t>
            </a:r>
            <a:r>
              <a:rPr lang="ru-RU" sz="2000" b="1" dirty="0" err="1" smtClean="0">
                <a:solidFill>
                  <a:srgbClr val="0070C0"/>
                </a:solidFill>
              </a:rPr>
              <a:t>яними</a:t>
            </a:r>
            <a:endParaRPr lang="ru-RU" sz="2000" b="1" dirty="0"/>
          </a:p>
        </p:txBody>
      </p:sp>
      <p:pic>
        <p:nvPicPr>
          <p:cNvPr id="5" name="Содержимое 4" descr="16 01 2019 1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1819" y="1524000"/>
            <a:ext cx="2624161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786314" y="2928934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</a:t>
            </a:r>
            <a:r>
              <a:rPr lang="ru-RU" sz="1200" dirty="0" err="1" smtClean="0">
                <a:solidFill>
                  <a:srgbClr val="0070C0"/>
                </a:solidFill>
              </a:rPr>
              <a:t>Трояновім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кущі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дівочі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очі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сині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здаються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полум</a:t>
            </a:r>
            <a:r>
              <a:rPr lang="en-US" sz="1200" dirty="0" smtClean="0">
                <a:solidFill>
                  <a:srgbClr val="0070C0"/>
                </a:solidFill>
              </a:rPr>
              <a:t>’</a:t>
            </a:r>
            <a:r>
              <a:rPr lang="ru-RU" sz="1200" dirty="0" err="1" smtClean="0">
                <a:solidFill>
                  <a:srgbClr val="0070C0"/>
                </a:solidFill>
              </a:rPr>
              <a:t>яними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Дівоча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молодість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пристрасть</a:t>
            </a:r>
            <a:r>
              <a:rPr lang="ru-RU" sz="1200" dirty="0" smtClean="0">
                <a:solidFill>
                  <a:srgbClr val="0070C0"/>
                </a:solidFill>
              </a:rPr>
              <a:t>, в тон </a:t>
            </a:r>
            <a:r>
              <a:rPr lang="ru-RU" sz="1200" dirty="0" err="1" smtClean="0">
                <a:solidFill>
                  <a:srgbClr val="0070C0"/>
                </a:solidFill>
              </a:rPr>
              <a:t>Природі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Цвітуть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пишно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багряно - Весна у </a:t>
            </a:r>
            <a:r>
              <a:rPr lang="ru-RU" sz="1200" dirty="0" err="1" smtClean="0">
                <a:solidFill>
                  <a:srgbClr val="0070C0"/>
                </a:solidFill>
              </a:rPr>
              <a:t>розпалі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Краси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17 01 2019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242048" cy="394316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Подумалось …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14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5852" y="2786058"/>
            <a:ext cx="3043230" cy="1902019"/>
          </a:xfrm>
        </p:spPr>
      </p:pic>
      <p:sp>
        <p:nvSpPr>
          <p:cNvPr id="6" name="Прямоугольник 5"/>
          <p:cNvSpPr/>
          <p:nvPr/>
        </p:nvSpPr>
        <p:spPr>
          <a:xfrm>
            <a:off x="4500562" y="3143248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0070C0"/>
                </a:solidFill>
              </a:rPr>
              <a:t>***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Подумалось: "....." і посміхнулась. Та хто побачить?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Відкрию руки для </a:t>
            </a:r>
            <a:r>
              <a:rPr lang="uk-UA" sz="1200" dirty="0" err="1" smtClean="0">
                <a:solidFill>
                  <a:srgbClr val="0070C0"/>
                </a:solidFill>
              </a:rPr>
              <a:t>обійм</a:t>
            </a:r>
            <a:r>
              <a:rPr lang="uk-UA" sz="1200" dirty="0" smtClean="0">
                <a:solidFill>
                  <a:srgbClr val="0070C0"/>
                </a:solidFill>
              </a:rPr>
              <a:t>, як цвіт від Сонця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Обійме ніжно вітерець думок твоїх, як </a:t>
            </a:r>
            <a:r>
              <a:rPr lang="uk-UA" sz="1200" dirty="0" err="1" smtClean="0">
                <a:solidFill>
                  <a:srgbClr val="0070C0"/>
                </a:solidFill>
              </a:rPr>
              <a:t>відзеркалля</a:t>
            </a:r>
            <a:r>
              <a:rPr lang="uk-UA" sz="1200" dirty="0" smtClean="0">
                <a:solidFill>
                  <a:srgbClr val="0070C0"/>
                </a:solidFill>
              </a:rPr>
              <a:t>...</a:t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© Віктор </a:t>
            </a:r>
            <a:r>
              <a:rPr lang="uk-UA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uk-UA" sz="1200" dirty="0" smtClean="0">
                <a:solidFill>
                  <a:srgbClr val="0070C0"/>
                </a:solidFill>
              </a:rPr>
              <a:t/>
            </a:r>
            <a:br>
              <a:rPr lang="uk-UA" sz="1200" dirty="0" smtClean="0">
                <a:solidFill>
                  <a:srgbClr val="0070C0"/>
                </a:solidFill>
              </a:rPr>
            </a:br>
            <a:r>
              <a:rPr lang="uk-UA" sz="1200" dirty="0" smtClean="0">
                <a:solidFill>
                  <a:srgbClr val="0070C0"/>
                </a:solidFill>
              </a:rPr>
              <a:t>14 01 2019</a:t>
            </a:r>
            <a:endParaRPr lang="uk-UA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довго</a:t>
            </a:r>
            <a:r>
              <a:rPr lang="ru-RU" sz="2000" b="1" dirty="0" smtClean="0">
                <a:solidFill>
                  <a:srgbClr val="0070C0"/>
                </a:solidFill>
              </a:rPr>
              <a:t> Рай </a:t>
            </a:r>
            <a:r>
              <a:rPr lang="ru-RU" sz="2000" b="1" dirty="0" err="1" smtClean="0">
                <a:solidFill>
                  <a:srgbClr val="0070C0"/>
                </a:solidFill>
              </a:rPr>
              <a:t>Земний</a:t>
            </a:r>
            <a:r>
              <a:rPr lang="ru-RU" sz="2000" b="1" dirty="0" smtClean="0">
                <a:solidFill>
                  <a:srgbClr val="0070C0"/>
                </a:solidFill>
              </a:rPr>
              <a:t> - Ми </a:t>
            </a:r>
            <a:r>
              <a:rPr lang="ru-RU" sz="2000" b="1" dirty="0" err="1" smtClean="0">
                <a:solidFill>
                  <a:srgbClr val="0070C0"/>
                </a:solidFill>
              </a:rPr>
              <a:t>малювали</a:t>
            </a:r>
            <a:endParaRPr lang="ru-RU" sz="2000" b="1" dirty="0"/>
          </a:p>
        </p:txBody>
      </p:sp>
      <p:pic>
        <p:nvPicPr>
          <p:cNvPr id="5" name="Содержимое 4" descr="16 01 2019 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2129" y="1524000"/>
            <a:ext cx="2623542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786314" y="3071810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Як </a:t>
            </a:r>
            <a:r>
              <a:rPr lang="ru-RU" sz="1200" dirty="0" err="1" smtClean="0">
                <a:solidFill>
                  <a:srgbClr val="0070C0"/>
                </a:solidFill>
              </a:rPr>
              <a:t>довго</a:t>
            </a:r>
            <a:r>
              <a:rPr lang="ru-RU" sz="1200" dirty="0" smtClean="0">
                <a:solidFill>
                  <a:srgbClr val="0070C0"/>
                </a:solidFill>
              </a:rPr>
              <a:t> Рай </a:t>
            </a:r>
            <a:r>
              <a:rPr lang="ru-RU" sz="1200" dirty="0" err="1" smtClean="0">
                <a:solidFill>
                  <a:srgbClr val="0070C0"/>
                </a:solidFill>
              </a:rPr>
              <a:t>Земний</a:t>
            </a:r>
            <a:r>
              <a:rPr lang="ru-RU" sz="1200" dirty="0" smtClean="0">
                <a:solidFill>
                  <a:srgbClr val="0070C0"/>
                </a:solidFill>
              </a:rPr>
              <a:t> - Ми </a:t>
            </a:r>
            <a:r>
              <a:rPr lang="ru-RU" sz="1200" dirty="0" err="1" smtClean="0">
                <a:solidFill>
                  <a:srgbClr val="0070C0"/>
                </a:solidFill>
              </a:rPr>
              <a:t>малювали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живемо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Ньому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Вдвох</a:t>
            </a:r>
            <a:r>
              <a:rPr lang="ru-RU" sz="1200" dirty="0" smtClean="0">
                <a:solidFill>
                  <a:srgbClr val="0070C0"/>
                </a:solidFill>
              </a:rPr>
              <a:t> у </a:t>
            </a:r>
            <a:r>
              <a:rPr lang="ru-RU" sz="1200" dirty="0" err="1" smtClean="0">
                <a:solidFill>
                  <a:srgbClr val="0070C0"/>
                </a:solidFill>
              </a:rPr>
              <a:t>творчих</a:t>
            </a:r>
            <a:r>
              <a:rPr lang="ru-RU" sz="1200" dirty="0" smtClean="0">
                <a:solidFill>
                  <a:srgbClr val="0070C0"/>
                </a:solidFill>
              </a:rPr>
              <a:t> справах.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Думки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Мрії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вже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Цвітуть</a:t>
            </a:r>
            <a:r>
              <a:rPr lang="ru-RU" sz="1200" dirty="0" smtClean="0">
                <a:solidFill>
                  <a:srgbClr val="0070C0"/>
                </a:solidFill>
              </a:rPr>
              <a:t> у Нас </a:t>
            </a:r>
            <a:r>
              <a:rPr lang="ru-RU" sz="1200" dirty="0" err="1" smtClean="0">
                <a:solidFill>
                  <a:srgbClr val="0070C0"/>
                </a:solidFill>
              </a:rPr>
              <a:t>Навколо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Зелений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Промінь</a:t>
            </a:r>
            <a:r>
              <a:rPr lang="ru-RU" sz="2000" b="1" dirty="0" smtClean="0">
                <a:solidFill>
                  <a:srgbClr val="0070C0"/>
                </a:solidFill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</a:rPr>
              <a:t>Щастя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Доль</a:t>
            </a:r>
            <a:r>
              <a:rPr lang="ru-RU" sz="2000" b="1" dirty="0" smtClean="0">
                <a:solidFill>
                  <a:srgbClr val="0070C0"/>
                </a:solidFill>
              </a:rPr>
              <a:t>, давно </a:t>
            </a:r>
            <a:r>
              <a:rPr lang="ru-RU" sz="2000" b="1" dirty="0" err="1" smtClean="0">
                <a:solidFill>
                  <a:srgbClr val="0070C0"/>
                </a:solidFill>
              </a:rPr>
              <a:t>Зустріли</a:t>
            </a:r>
            <a:endParaRPr lang="ru-RU" sz="2000" b="1" dirty="0"/>
          </a:p>
        </p:txBody>
      </p:sp>
      <p:pic>
        <p:nvPicPr>
          <p:cNvPr id="5" name="Содержимое 4" descr="16 01 2019 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5702" y="1524000"/>
            <a:ext cx="3176396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72066" y="3214686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Зелений</a:t>
            </a:r>
            <a:r>
              <a:rPr lang="ru-RU" sz="1200" dirty="0" smtClean="0">
                <a:solidFill>
                  <a:srgbClr val="0070C0"/>
                </a:solidFill>
              </a:rPr>
              <a:t>* </a:t>
            </a:r>
            <a:r>
              <a:rPr lang="ru-RU" sz="1200" dirty="0" err="1" smtClean="0">
                <a:solidFill>
                  <a:srgbClr val="0070C0"/>
                </a:solidFill>
              </a:rPr>
              <a:t>Промінь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Щастя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Доль</a:t>
            </a:r>
            <a:r>
              <a:rPr lang="ru-RU" sz="1200" dirty="0" smtClean="0">
                <a:solidFill>
                  <a:srgbClr val="0070C0"/>
                </a:solidFill>
              </a:rPr>
              <a:t>, давно </a:t>
            </a:r>
            <a:r>
              <a:rPr lang="ru-RU" sz="1200" dirty="0" err="1" smtClean="0">
                <a:solidFill>
                  <a:srgbClr val="0070C0"/>
                </a:solidFill>
              </a:rPr>
              <a:t>Зустріли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 от Золотом - за Горизонт, </a:t>
            </a:r>
            <a:r>
              <a:rPr lang="ru-RU" sz="1200" dirty="0" err="1" smtClean="0">
                <a:solidFill>
                  <a:srgbClr val="0070C0"/>
                </a:solidFill>
              </a:rPr>
              <a:t>чарує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Сонце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</a:t>
            </a:r>
            <a:r>
              <a:rPr lang="ru-RU" sz="1200" dirty="0" err="1" smtClean="0">
                <a:solidFill>
                  <a:srgbClr val="0070C0"/>
                </a:solidFill>
              </a:rPr>
              <a:t>йдем</a:t>
            </a:r>
            <a:r>
              <a:rPr lang="ru-RU" sz="1200" dirty="0" smtClean="0">
                <a:solidFill>
                  <a:srgbClr val="0070C0"/>
                </a:solidFill>
              </a:rPr>
              <a:t> за ним </a:t>
            </a:r>
            <a:r>
              <a:rPr lang="ru-RU" sz="1200" dirty="0" err="1" smtClean="0">
                <a:solidFill>
                  <a:srgbClr val="0070C0"/>
                </a:solidFill>
              </a:rPr>
              <a:t>Життям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Світанків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Вітрилом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Повним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</a:p>
          <a:p>
            <a:endParaRPr lang="ru-RU" sz="1200" b="1" dirty="0" smtClean="0">
              <a:solidFill>
                <a:srgbClr val="0070C0"/>
              </a:solidFill>
            </a:endParaRPr>
          </a:p>
          <a:p>
            <a:r>
              <a:rPr lang="ru-RU" sz="800" dirty="0" smtClean="0">
                <a:solidFill>
                  <a:srgbClr val="0070C0"/>
                </a:solidFill>
              </a:rPr>
              <a:t>* </a:t>
            </a:r>
            <a:r>
              <a:rPr lang="ru-RU" sz="800" dirty="0" err="1" smtClean="0">
                <a:solidFill>
                  <a:srgbClr val="0070C0"/>
                </a:solidFill>
              </a:rPr>
              <a:t>Зелений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Промінь</a:t>
            </a:r>
            <a:r>
              <a:rPr lang="ru-RU" sz="800" dirty="0" smtClean="0">
                <a:solidFill>
                  <a:srgbClr val="0070C0"/>
                </a:solidFill>
              </a:rPr>
              <a:t>  </a:t>
            </a:r>
          </a:p>
          <a:p>
            <a:endParaRPr lang="uk-UA" sz="1200" dirty="0" smtClean="0">
              <a:solidFill>
                <a:srgbClr val="0070C0"/>
              </a:solidFill>
            </a:endParaRPr>
          </a:p>
          <a:p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Краса </a:t>
            </a:r>
            <a:r>
              <a:rPr lang="ru-RU" sz="2000" b="1" dirty="0" err="1" smtClean="0">
                <a:solidFill>
                  <a:srgbClr val="0070C0"/>
                </a:solidFill>
              </a:rPr>
              <a:t>замріяної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глибини</a:t>
            </a:r>
            <a:r>
              <a:rPr lang="ru-RU" sz="2000" b="1" dirty="0" smtClean="0">
                <a:solidFill>
                  <a:srgbClr val="0070C0"/>
                </a:solidFill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</a:rPr>
              <a:t>Душі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Серця</a:t>
            </a:r>
            <a:r>
              <a:rPr lang="ru-RU" sz="2000" b="1" dirty="0" smtClean="0">
                <a:solidFill>
                  <a:srgbClr val="0070C0"/>
                </a:solidFill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4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0788" y="1524000"/>
            <a:ext cx="3046224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3286124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Краса </a:t>
            </a:r>
            <a:r>
              <a:rPr lang="ru-RU" sz="1200" dirty="0" err="1" smtClean="0">
                <a:solidFill>
                  <a:srgbClr val="0070C0"/>
                </a:solidFill>
              </a:rPr>
              <a:t>замріяної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глибини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Серця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Блаженно </a:t>
            </a:r>
            <a:r>
              <a:rPr lang="ru-RU" sz="1200" dirty="0" err="1" smtClean="0">
                <a:solidFill>
                  <a:srgbClr val="0070C0"/>
                </a:solidFill>
              </a:rPr>
              <a:t>Роси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прийняла</a:t>
            </a:r>
            <a:r>
              <a:rPr lang="ru-RU" sz="1200" dirty="0" smtClean="0">
                <a:solidFill>
                  <a:srgbClr val="0070C0"/>
                </a:solidFill>
              </a:rPr>
              <a:t> самого Неба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Ось-ось Теплом </a:t>
            </a:r>
            <a:r>
              <a:rPr lang="ru-RU" sz="1200" dirty="0" err="1" smtClean="0">
                <a:solidFill>
                  <a:srgbClr val="0070C0"/>
                </a:solidFill>
              </a:rPr>
              <a:t>Огорне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Промінь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Світанковий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14 01 2019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Букет, як </a:t>
            </a:r>
            <a:r>
              <a:rPr lang="ru-RU" sz="2000" b="1" dirty="0" err="1" smtClean="0">
                <a:solidFill>
                  <a:srgbClr val="0070C0"/>
                </a:solidFill>
              </a:rPr>
              <a:t>Серце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прийняла</a:t>
            </a:r>
            <a:r>
              <a:rPr lang="ru-RU" sz="2000" b="1" dirty="0" smtClean="0">
                <a:solidFill>
                  <a:srgbClr val="0070C0"/>
                </a:solidFill>
              </a:rPr>
              <a:t> - в </a:t>
            </a:r>
            <a:r>
              <a:rPr lang="ru-RU" sz="2000" b="1" dirty="0" err="1" smtClean="0">
                <a:solidFill>
                  <a:srgbClr val="0070C0"/>
                </a:solidFill>
              </a:rPr>
              <a:t>Обійми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Долі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/>
          </a:p>
        </p:txBody>
      </p:sp>
      <p:pic>
        <p:nvPicPr>
          <p:cNvPr id="5" name="Содержимое 4" descr="16 01 2019 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027237"/>
            <a:ext cx="3657600" cy="36576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357562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Букет, як </a:t>
            </a:r>
            <a:r>
              <a:rPr lang="ru-RU" sz="1200" dirty="0" err="1" smtClean="0">
                <a:solidFill>
                  <a:srgbClr val="0070C0"/>
                </a:solidFill>
              </a:rPr>
              <a:t>Серце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прийняла</a:t>
            </a:r>
            <a:r>
              <a:rPr lang="ru-RU" sz="1200" dirty="0" smtClean="0">
                <a:solidFill>
                  <a:srgbClr val="0070C0"/>
                </a:solidFill>
              </a:rPr>
              <a:t> - в </a:t>
            </a:r>
            <a:r>
              <a:rPr lang="ru-RU" sz="1200" dirty="0" err="1" smtClean="0">
                <a:solidFill>
                  <a:srgbClr val="0070C0"/>
                </a:solidFill>
              </a:rPr>
              <a:t>Обійми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Долі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Париж - як Рай для Нас </a:t>
            </a: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, в </a:t>
            </a:r>
            <a:r>
              <a:rPr lang="ru-RU" sz="1200" dirty="0" err="1" smtClean="0">
                <a:solidFill>
                  <a:srgbClr val="0070C0"/>
                </a:solidFill>
              </a:rPr>
              <a:t>Часи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Любові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Звучить</a:t>
            </a:r>
            <a:r>
              <a:rPr lang="ru-RU" sz="1200" dirty="0" smtClean="0">
                <a:solidFill>
                  <a:srgbClr val="0070C0"/>
                </a:solidFill>
              </a:rPr>
              <a:t> все </a:t>
            </a:r>
            <a:r>
              <a:rPr lang="ru-RU" sz="1200" dirty="0" err="1" smtClean="0">
                <a:solidFill>
                  <a:srgbClr val="0070C0"/>
                </a:solidFill>
              </a:rPr>
              <a:t>Музика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Весни</a:t>
            </a:r>
            <a:r>
              <a:rPr lang="ru-RU" sz="1200" dirty="0" smtClean="0">
                <a:solidFill>
                  <a:srgbClr val="0070C0"/>
                </a:solidFill>
              </a:rPr>
              <a:t> - Нам в </a:t>
            </a:r>
            <a:r>
              <a:rPr lang="ru-RU" sz="1200" dirty="0" err="1" smtClean="0">
                <a:solidFill>
                  <a:srgbClr val="0070C0"/>
                </a:solidFill>
              </a:rPr>
              <a:t>Кожну</a:t>
            </a:r>
            <a:r>
              <a:rPr lang="ru-RU" sz="1200" dirty="0" smtClean="0">
                <a:solidFill>
                  <a:srgbClr val="0070C0"/>
                </a:solidFill>
              </a:rPr>
              <a:t> Пору!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Corbel" pitchFamily="34" charset="0"/>
              </a:rPr>
              <a:t>Вдивлялись в Неба глибину, з поміж космеї</a:t>
            </a:r>
            <a:r>
              <a:rPr lang="uk-UA" sz="2000" b="1" dirty="0" smtClean="0">
                <a:solidFill>
                  <a:srgbClr val="0070C0"/>
                </a:solidFill>
                <a:latin typeface="Corbel" pitchFamily="34" charset="0"/>
              </a:rPr>
              <a:t> …</a:t>
            </a:r>
            <a:endParaRPr lang="ru-RU" sz="2000" b="1" dirty="0">
              <a:latin typeface="Corbel" pitchFamily="34" charset="0"/>
            </a:endParaRPr>
          </a:p>
        </p:txBody>
      </p:sp>
      <p:pic>
        <p:nvPicPr>
          <p:cNvPr id="5" name="Содержимое 4" descr="14 01 2019 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827337"/>
            <a:ext cx="3657600" cy="205740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3214686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***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Вдивлялись в Неба глибину, з поміж космеї*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В зеніті Сонце і думки, співає жавір.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Нектар Життя - в Медових Травах, у Наше Літо!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© Віктор Вдовченко</a:t>
            </a:r>
            <a:b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1200" dirty="0" smtClean="0">
                <a:solidFill>
                  <a:srgbClr val="0070C0"/>
                </a:solidFill>
                <a:latin typeface="Corbel" pitchFamily="34" charset="0"/>
              </a:rPr>
              <a:t>14 01 2019</a:t>
            </a:r>
            <a:endParaRPr lang="ru-RU" sz="1000" dirty="0">
              <a:solidFill>
                <a:srgbClr val="0070C0"/>
              </a:solidFill>
              <a:latin typeface="Corbe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5000636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* Ко́смос, або косме́я (</a:t>
            </a:r>
            <a:r>
              <a:rPr lang="de-DE" sz="800" dirty="0" err="1" smtClean="0">
                <a:solidFill>
                  <a:srgbClr val="0070C0"/>
                </a:solidFill>
                <a:latin typeface="Corbel" pitchFamily="34" charset="0"/>
              </a:rPr>
              <a:t>Cosmos</a:t>
            </a:r>
            <a:r>
              <a:rPr lang="de-DE" sz="800" dirty="0" smtClean="0">
                <a:solidFill>
                  <a:srgbClr val="0070C0"/>
                </a:solidFill>
                <a:latin typeface="Corbel" pitchFamily="34" charset="0"/>
              </a:rPr>
              <a:t>) — </a:t>
            </a: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рід однорічних та багаторічних рослин родини Айстрових, що налічує близько 40 видів.</a:t>
            </a:r>
            <a:r>
              <a:rPr lang="uk-UA" sz="800" dirty="0" smtClean="0">
                <a:solidFill>
                  <a:srgbClr val="0070C0"/>
                </a:solidFill>
                <a:latin typeface="Corbel" pitchFamily="34" charset="0"/>
              </a:rPr>
              <a:t> </a:t>
            </a: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Представники роду поширені в Північній та Південній Америці. Це витончені рослини з білими, рожевими, червоними, пурпуровими квітами. Декілька видів поширені по всьому світу як декоративні садові рослини. </a:t>
            </a:r>
            <a:b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Космея — невибаглива, світлолюбна та холодостійка рослина, розмножується насінням. Добре росте на пухких, садових, не надто удобрених ґрунтах.</a:t>
            </a:r>
            <a:endParaRPr lang="uk-UA" sz="800" dirty="0" smtClean="0">
              <a:solidFill>
                <a:srgbClr val="0070C0"/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Хотілось</a:t>
            </a:r>
            <a:r>
              <a:rPr lang="ru-RU" sz="2000" b="1" dirty="0" smtClean="0">
                <a:solidFill>
                  <a:srgbClr val="0070C0"/>
                </a:solidFill>
              </a:rPr>
              <a:t> зараз, тут,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промовити</a:t>
            </a:r>
            <a:r>
              <a:rPr lang="ru-RU" sz="2000" b="1" dirty="0" smtClean="0">
                <a:solidFill>
                  <a:srgbClr val="0070C0"/>
                </a:solidFill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</a:rPr>
              <a:t>Найголовніше</a:t>
            </a:r>
            <a:r>
              <a:rPr lang="ru-RU" sz="2000" b="1" dirty="0" smtClean="0">
                <a:solidFill>
                  <a:srgbClr val="0070C0"/>
                </a:solidFill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6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214686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Хотілось</a:t>
            </a:r>
            <a:r>
              <a:rPr lang="ru-RU" sz="1200" dirty="0" smtClean="0">
                <a:solidFill>
                  <a:srgbClr val="0070C0"/>
                </a:solidFill>
              </a:rPr>
              <a:t> зараз, тут, </a:t>
            </a:r>
            <a:r>
              <a:rPr lang="ru-RU" sz="1200" dirty="0" err="1" smtClean="0">
                <a:solidFill>
                  <a:srgbClr val="0070C0"/>
                </a:solidFill>
              </a:rPr>
              <a:t>промовити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Найголовніше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Вдивились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глибоко</a:t>
            </a:r>
            <a:r>
              <a:rPr lang="ru-RU" sz="1200" dirty="0" smtClean="0">
                <a:solidFill>
                  <a:srgbClr val="0070C0"/>
                </a:solidFill>
              </a:rPr>
              <a:t>, В Очах - одна Дорога </a:t>
            </a:r>
            <a:r>
              <a:rPr lang="ru-RU" sz="1200" dirty="0" err="1" smtClean="0">
                <a:solidFill>
                  <a:srgbClr val="0070C0"/>
                </a:solidFill>
              </a:rPr>
              <a:t>Доль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Тож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наговоримось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іще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Житті</a:t>
            </a:r>
            <a:r>
              <a:rPr lang="ru-RU" sz="1200" dirty="0" smtClean="0">
                <a:solidFill>
                  <a:srgbClr val="0070C0"/>
                </a:solidFill>
              </a:rPr>
              <a:t> ось </a:t>
            </a:r>
            <a:r>
              <a:rPr lang="ru-RU" sz="1200" dirty="0" err="1" smtClean="0">
                <a:solidFill>
                  <a:srgbClr val="0070C0"/>
                </a:solidFill>
              </a:rPr>
              <a:t>цьому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solidFill>
                  <a:srgbClr val="0070C0"/>
                </a:solidFill>
              </a:rPr>
              <a:t>Зміст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357298"/>
            <a:ext cx="185738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uk-UA" sz="1200" dirty="0" smtClean="0">
              <a:latin typeface="Arial" pitchFamily="34" charset="0"/>
              <a:cs typeface="Arial" pitchFamily="34" charset="0"/>
            </a:endParaRPr>
          </a:p>
          <a:p>
            <a:pPr marL="177800" indent="-177800"/>
            <a:r>
              <a:rPr lang="uk-UA" sz="1000" dirty="0" smtClean="0">
                <a:latin typeface="Arial" pitchFamily="34" charset="0"/>
                <a:cs typeface="Arial" pitchFamily="34" charset="0"/>
              </a:rPr>
              <a:t>Про авторів</a:t>
            </a:r>
          </a:p>
          <a:p>
            <a:r>
              <a:rPr lang="uk-UA" sz="1000" dirty="0" smtClean="0">
                <a:latin typeface="Bookman Old Style" pitchFamily="18" charset="0"/>
              </a:rPr>
              <a:t>І. Епоха М. </a:t>
            </a:r>
            <a:r>
              <a:rPr lang="uk-UA" sz="1000" dirty="0" err="1" smtClean="0">
                <a:latin typeface="Bookman Old Style" pitchFamily="18" charset="0"/>
              </a:rPr>
              <a:t>Басьо</a:t>
            </a:r>
            <a:r>
              <a:rPr lang="uk-UA" sz="1000" dirty="0" smtClean="0">
                <a:latin typeface="Bookman Old Style" pitchFamily="18" charset="0"/>
              </a:rPr>
              <a:t>. Характеристика творчості Майстра. </a:t>
            </a:r>
          </a:p>
          <a:p>
            <a:pPr marL="177800"/>
            <a:r>
              <a:rPr lang="uk-UA" sz="1000" dirty="0" smtClean="0">
                <a:latin typeface="Bookman Old Style" pitchFamily="18" charset="0"/>
              </a:rPr>
              <a:t>Літературна спадщина в Японії, переклади в Україні, Росії, Великій Британії</a:t>
            </a: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Про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поета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  <a:endParaRPr lang="uk-UA" altLang="ja-JP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Переклади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Джерела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література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мовою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 Широко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відомі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переклади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мовою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Джерела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література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різними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мовами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японською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російською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англійською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78" y="1571612"/>
            <a:ext cx="21431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Віктор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uk-UA" sz="1000" dirty="0" smtClean="0">
                <a:latin typeface="Arial" pitchFamily="34" charset="0"/>
                <a:cs typeface="Arial" pitchFamily="34" charset="0"/>
              </a:rPr>
              <a:t>І.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Переклади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Бутони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вишневого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цвіту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Перед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розквітлою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вишнею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Вишні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весінньому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цвіту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Верба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схилилась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спить,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Жовтий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листок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пливе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І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восени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хочеться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жити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…</a:t>
            </a:r>
            <a:endParaRPr lang="ru-RU" sz="1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endParaRPr lang="uk-UA" sz="1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1643050"/>
            <a:ext cx="321471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Віктор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uk-UA" sz="700" b="1" dirty="0" smtClean="0">
                <a:latin typeface="Arial" pitchFamily="34" charset="0"/>
                <a:cs typeface="Arial" pitchFamily="34" charset="0"/>
              </a:rPr>
              <a:t>ІІІ. Цикл: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слідуючи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 за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Майстром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, в </a:t>
            </a:r>
            <a:r>
              <a:rPr lang="ru-RU" sz="700" b="1" dirty="0" err="1" smtClean="0">
                <a:latin typeface="Arial" pitchFamily="34" charset="0"/>
                <a:cs typeface="Arial" pitchFamily="34" charset="0"/>
              </a:rPr>
              <a:t>роздумах</a:t>
            </a:r>
            <a:endParaRPr lang="ru-RU" sz="700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Пастель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сходу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чи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вже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заходу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Ніхто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не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зможе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написати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рядка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Мороз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суворий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всюди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посеред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Зими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Пастель Небес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жодного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Листочка.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Краса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Зими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не у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барвистому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пейзажі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Краса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замріяної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глибини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Душі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Серця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uk-UA" sz="700" dirty="0" smtClean="0">
                <a:latin typeface="Arial" pitchFamily="34" charset="0"/>
                <a:cs typeface="Arial" pitchFamily="34" charset="0"/>
              </a:rPr>
              <a:t>Зустрілась Ніжність Цвіту …</a:t>
            </a:r>
          </a:p>
          <a:p>
            <a:pPr marL="177800" indent="-177800">
              <a:buFont typeface="+mj-lt"/>
              <a:buAutoNum type="arabicPeriod"/>
            </a:pPr>
            <a:r>
              <a:rPr lang="uk-UA" sz="700" dirty="0" smtClean="0">
                <a:latin typeface="Arial" pitchFamily="34" charset="0"/>
                <a:cs typeface="Arial" pitchFamily="34" charset="0"/>
              </a:rPr>
              <a:t>Подумалось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Зимова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свіжість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ранку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ноткми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Весни</a:t>
            </a:r>
            <a:endParaRPr lang="uk-UA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uk-UA" sz="700" dirty="0" smtClean="0">
                <a:latin typeface="Arial" pitchFamily="34" charset="0"/>
                <a:cs typeface="Arial" pitchFamily="34" charset="0"/>
              </a:rPr>
              <a:t>Весна в Душі й Природі, … 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vi-VN" sz="700" dirty="0" smtClean="0">
                <a:latin typeface="Arial" pitchFamily="34" charset="0"/>
                <a:cs typeface="Arial" pitchFamily="34" charset="0"/>
              </a:rPr>
              <a:t>Вдивлялись в Неба глибину, з поміж космеї</a:t>
            </a:r>
            <a:r>
              <a:rPr lang="uk-UA" sz="7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vi-VN" sz="700" dirty="0" smtClean="0">
                <a:latin typeface="Arial" pitchFamily="34" charset="0"/>
                <a:cs typeface="Arial" pitchFamily="34" charset="0"/>
              </a:rPr>
              <a:t>Всесильне і глибоке Небо - дзеркало усіх Світів</a:t>
            </a:r>
            <a:r>
              <a:rPr lang="uk-UA" sz="7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Земля и Небо? Почему же так - раздельно? (рос)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Давно те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скажано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було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: "В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Житті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Дорога!«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Великий Принцип у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Рости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Проміння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Сідало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Сонце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ген-ген-ген, за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обрій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моря 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Зима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тепер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мороз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кришталю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на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захід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Сонця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Як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довго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Рай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Земний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Ми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малювали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Зелений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Промінь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Щастя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Доль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давно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Зустріли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все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безліч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Доріг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їх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не мало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Ромашкам добре в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полі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! Так!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Просторо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дуже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Букет, як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Серце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прийняла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в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Обійми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Долі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Земля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Небо - у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однім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Букеті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! Сон?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Світає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Кава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? Так! Але не та, не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заварна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…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Трояновім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кущі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дівочі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очі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сині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здаються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полум</a:t>
            </a:r>
            <a:r>
              <a:rPr lang="en-US" sz="7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яними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Пурпурные закаты и аметистовые рассветы (рос)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Пейзаж зимовий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міг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бути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класичним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От Ми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готові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вже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зустрічі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Зими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Найкращий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посеред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зими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для Нас Пейзаж</a:t>
            </a:r>
          </a:p>
          <a:p>
            <a:pPr marL="177800" indent="-177800">
              <a:buFont typeface="+mj-lt"/>
              <a:buAutoNum type="arabicPeriod"/>
            </a:pPr>
            <a:r>
              <a:rPr lang="vi-VN" sz="700" dirty="0" smtClean="0">
                <a:latin typeface="Arial" pitchFamily="34" charset="0"/>
                <a:cs typeface="Arial" pitchFamily="34" charset="0"/>
              </a:rPr>
              <a:t>Серпанок Сходу Сонця і Думок Невпинних</a:t>
            </a:r>
            <a:endParaRPr lang="uk-UA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Малиновый рассвет казался Вечностью.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Щасливих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ранків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!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Скільки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їх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було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Лише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Тепер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177800" indent="-177800">
              <a:buFont typeface="+mj-lt"/>
              <a:buAutoNum type="arabicPeriod"/>
            </a:pPr>
            <a:r>
              <a:rPr lang="vi-VN" sz="700" dirty="0" smtClean="0">
                <a:latin typeface="Arial" pitchFamily="34" charset="0"/>
                <a:cs typeface="Arial" pitchFamily="34" charset="0"/>
              </a:rPr>
              <a:t>Всевишнє Небо має свій Пленер</a:t>
            </a:r>
            <a:endParaRPr lang="uk-UA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Дорога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Дороговказ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ясніють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свіжістю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Поміж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експертами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дискусія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хто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кращий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дизайнерів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Іще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все Золото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Осені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не впало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падолистом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В безмолвии пустынь и гор наш Дух найдет Опору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Зеркально, поэтично нам предстал закат на горизонте (рос)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smtClean="0">
                <a:latin typeface="Arial" pitchFamily="34" charset="0"/>
                <a:cs typeface="Arial" pitchFamily="34" charset="0"/>
              </a:rPr>
              <a:t>Закат и Осень - все это в Природе Вечности (рос)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Квітковий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Бал -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завжди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Свято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Сонця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Світпа</a:t>
            </a:r>
            <a:endParaRPr lang="ru-RU" sz="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Давно те </a:t>
            </a:r>
            <a:r>
              <a:rPr lang="ru-RU" sz="2000" b="1" dirty="0" err="1" smtClean="0">
                <a:solidFill>
                  <a:srgbClr val="0070C0"/>
                </a:solidFill>
              </a:rPr>
              <a:t>скажано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було</a:t>
            </a:r>
            <a:r>
              <a:rPr lang="ru-RU" sz="2000" b="1" dirty="0" smtClean="0">
                <a:solidFill>
                  <a:srgbClr val="0070C0"/>
                </a:solidFill>
              </a:rPr>
              <a:t>: "В </a:t>
            </a:r>
            <a:r>
              <a:rPr lang="ru-RU" sz="2000" b="1" dirty="0" err="1" smtClean="0">
                <a:solidFill>
                  <a:srgbClr val="0070C0"/>
                </a:solidFill>
              </a:rPr>
              <a:t>Житті</a:t>
            </a:r>
            <a:r>
              <a:rPr lang="ru-RU" sz="2000" b="1" dirty="0" smtClean="0">
                <a:solidFill>
                  <a:srgbClr val="0070C0"/>
                </a:solidFill>
              </a:rPr>
              <a:t> - Дорога!"</a:t>
            </a:r>
            <a:endParaRPr lang="ru-RU" sz="2000" b="1" dirty="0"/>
          </a:p>
        </p:txBody>
      </p:sp>
      <p:pic>
        <p:nvPicPr>
          <p:cNvPr id="5" name="Содержимое 4" descr="16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70037"/>
            <a:ext cx="3657600" cy="45720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000372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Давно те </a:t>
            </a:r>
            <a:r>
              <a:rPr lang="ru-RU" sz="1200" dirty="0" smtClean="0">
                <a:solidFill>
                  <a:srgbClr val="0070C0"/>
                </a:solidFill>
              </a:rPr>
              <a:t>сказано </a:t>
            </a:r>
            <a:r>
              <a:rPr lang="ru-RU" sz="1200" dirty="0" err="1" smtClean="0">
                <a:solidFill>
                  <a:srgbClr val="0070C0"/>
                </a:solidFill>
              </a:rPr>
              <a:t>було</a:t>
            </a:r>
            <a:r>
              <a:rPr lang="ru-RU" sz="1200" dirty="0" smtClean="0">
                <a:solidFill>
                  <a:srgbClr val="0070C0"/>
                </a:solidFill>
              </a:rPr>
              <a:t>: "В </a:t>
            </a:r>
            <a:r>
              <a:rPr lang="ru-RU" sz="1200" dirty="0" err="1" smtClean="0">
                <a:solidFill>
                  <a:srgbClr val="0070C0"/>
                </a:solidFill>
              </a:rPr>
              <a:t>Житті</a:t>
            </a:r>
            <a:r>
              <a:rPr lang="ru-RU" sz="1200" dirty="0" smtClean="0">
                <a:solidFill>
                  <a:srgbClr val="0070C0"/>
                </a:solidFill>
              </a:rPr>
              <a:t> - Дорога!"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в </a:t>
            </a:r>
            <a:r>
              <a:rPr lang="ru-RU" sz="1200" dirty="0" err="1" smtClean="0">
                <a:solidFill>
                  <a:srgbClr val="0070C0"/>
                </a:solidFill>
              </a:rPr>
              <a:t>Далечіні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тій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простори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Вражень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 от - </a:t>
            </a:r>
            <a:r>
              <a:rPr lang="ru-RU" sz="1200" dirty="0" err="1" smtClean="0">
                <a:solidFill>
                  <a:srgbClr val="0070C0"/>
                </a:solidFill>
              </a:rPr>
              <a:t>вихід</a:t>
            </a:r>
            <a:r>
              <a:rPr lang="ru-RU" sz="1200" dirty="0" smtClean="0">
                <a:solidFill>
                  <a:srgbClr val="0070C0"/>
                </a:solidFill>
              </a:rPr>
              <a:t> в Океан з </a:t>
            </a:r>
            <a:r>
              <a:rPr lang="ru-RU" sz="1200" dirty="0" err="1" smtClean="0">
                <a:solidFill>
                  <a:srgbClr val="0070C0"/>
                </a:solidFill>
              </a:rPr>
              <a:t>Життя</a:t>
            </a:r>
            <a:r>
              <a:rPr lang="ru-RU" sz="1200" dirty="0" smtClean="0">
                <a:solidFill>
                  <a:srgbClr val="0070C0"/>
                </a:solidFill>
              </a:rPr>
              <a:t> у </a:t>
            </a:r>
            <a:r>
              <a:rPr lang="ru-RU" sz="1200" dirty="0" err="1" smtClean="0">
                <a:solidFill>
                  <a:srgbClr val="0070C0"/>
                </a:solidFill>
              </a:rPr>
              <a:t>Квітах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Великий Принцип у </a:t>
            </a:r>
            <a:r>
              <a:rPr lang="ru-RU" sz="2000" b="1" dirty="0" err="1" smtClean="0">
                <a:solidFill>
                  <a:srgbClr val="0070C0"/>
                </a:solidFill>
              </a:rPr>
              <a:t>Життя</a:t>
            </a:r>
            <a:r>
              <a:rPr lang="ru-RU" sz="2000" b="1" dirty="0" smtClean="0">
                <a:solidFill>
                  <a:srgbClr val="0070C0"/>
                </a:solidFill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Проміння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16 01 2019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7226" y="1524000"/>
            <a:ext cx="2973348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857752" y="3071810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Великий Принцип у </a:t>
            </a:r>
            <a:r>
              <a:rPr lang="ru-RU" sz="1200" dirty="0" err="1" smtClean="0">
                <a:solidFill>
                  <a:srgbClr val="0070C0"/>
                </a:solidFill>
              </a:rPr>
              <a:t>Життя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Рости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Проміння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Щаслива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Радість</a:t>
            </a:r>
            <a:r>
              <a:rPr lang="ru-RU" sz="1200" dirty="0" smtClean="0">
                <a:solidFill>
                  <a:srgbClr val="0070C0"/>
                </a:solidFill>
              </a:rPr>
              <a:t> на </a:t>
            </a:r>
            <a:r>
              <a:rPr lang="ru-RU" sz="1200" dirty="0" err="1" smtClean="0">
                <a:solidFill>
                  <a:srgbClr val="0070C0"/>
                </a:solidFill>
              </a:rPr>
              <a:t>Землі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Сонця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Квіти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Для тих </a:t>
            </a:r>
            <a:r>
              <a:rPr lang="ru-RU" sz="1200" dirty="0" err="1" smtClean="0">
                <a:solidFill>
                  <a:srgbClr val="0070C0"/>
                </a:solidFill>
              </a:rPr>
              <a:t>Хто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Музику</a:t>
            </a:r>
            <a:r>
              <a:rPr lang="ru-RU" sz="1200" dirty="0" smtClean="0">
                <a:solidFill>
                  <a:srgbClr val="0070C0"/>
                </a:solidFill>
              </a:rPr>
              <a:t> Небес в Земному </a:t>
            </a:r>
            <a:r>
              <a:rPr lang="ru-RU" sz="1200" dirty="0" err="1" smtClean="0">
                <a:solidFill>
                  <a:srgbClr val="0070C0"/>
                </a:solidFill>
              </a:rPr>
              <a:t>Бачить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Ромашкам добре в </a:t>
            </a:r>
            <a:r>
              <a:rPr lang="ru-RU" sz="2000" b="1" dirty="0" err="1" smtClean="0">
                <a:solidFill>
                  <a:srgbClr val="0070C0"/>
                </a:solidFill>
              </a:rPr>
              <a:t>полі</a:t>
            </a:r>
            <a:r>
              <a:rPr lang="ru-RU" sz="2000" b="1" dirty="0" smtClean="0">
                <a:solidFill>
                  <a:srgbClr val="0070C0"/>
                </a:solidFill>
              </a:rPr>
              <a:t>! Так!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Просторо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дуже</a:t>
            </a:r>
            <a:r>
              <a:rPr lang="ru-RU" sz="2000" b="1" dirty="0" smtClean="0">
                <a:solidFill>
                  <a:srgbClr val="0070C0"/>
                </a:solidFill>
              </a:rPr>
              <a:t>!</a:t>
            </a:r>
            <a:endParaRPr lang="ru-RU" sz="2000" b="1" dirty="0"/>
          </a:p>
        </p:txBody>
      </p:sp>
      <p:pic>
        <p:nvPicPr>
          <p:cNvPr id="5" name="Содержимое 4" descr="16 01 2019 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70037"/>
            <a:ext cx="3087382" cy="3859227"/>
          </a:xfrm>
        </p:spPr>
      </p:pic>
      <p:sp>
        <p:nvSpPr>
          <p:cNvPr id="6" name="Прямоугольник 5"/>
          <p:cNvSpPr/>
          <p:nvPr/>
        </p:nvSpPr>
        <p:spPr>
          <a:xfrm>
            <a:off x="4572000" y="3071810"/>
            <a:ext cx="4500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Ромашкам добре в </a:t>
            </a:r>
            <a:r>
              <a:rPr lang="ru-RU" sz="1200" dirty="0" err="1" smtClean="0">
                <a:solidFill>
                  <a:srgbClr val="0070C0"/>
                </a:solidFill>
              </a:rPr>
              <a:t>полі</a:t>
            </a:r>
            <a:r>
              <a:rPr lang="ru-RU" sz="1200" dirty="0" smtClean="0">
                <a:solidFill>
                  <a:srgbClr val="0070C0"/>
                </a:solidFill>
              </a:rPr>
              <a:t>! Так! </a:t>
            </a:r>
            <a:r>
              <a:rPr lang="ru-RU" sz="1200" dirty="0" err="1" smtClean="0">
                <a:solidFill>
                  <a:srgbClr val="0070C0"/>
                </a:solidFill>
              </a:rPr>
              <a:t>Просторо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дуже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</a:t>
            </a:r>
            <a:r>
              <a:rPr lang="ru-RU" sz="1200" dirty="0" err="1" smtClean="0">
                <a:solidFill>
                  <a:srgbClr val="0070C0"/>
                </a:solidFill>
              </a:rPr>
              <a:t>Життєвій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Долі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тиша</a:t>
            </a:r>
            <a:r>
              <a:rPr lang="ru-RU" sz="1200" dirty="0" smtClean="0">
                <a:solidFill>
                  <a:srgbClr val="0070C0"/>
                </a:solidFill>
              </a:rPr>
              <a:t>, все ж - не </a:t>
            </a:r>
            <a:r>
              <a:rPr lang="ru-RU" sz="1200" dirty="0" err="1" smtClean="0">
                <a:solidFill>
                  <a:srgbClr val="0070C0"/>
                </a:solidFill>
              </a:rPr>
              <a:t>найкращий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вибір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Дзвіночки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Поруч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це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Світ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Гармоній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Єдине</a:t>
            </a:r>
            <a:r>
              <a:rPr lang="ru-RU" sz="1200" dirty="0" smtClean="0">
                <a:solidFill>
                  <a:srgbClr val="0070C0"/>
                </a:solidFill>
              </a:rPr>
              <a:t> Небо - у </a:t>
            </a:r>
            <a:r>
              <a:rPr lang="ru-RU" sz="1200" dirty="0" err="1" smtClean="0">
                <a:solidFill>
                  <a:srgbClr val="0070C0"/>
                </a:solidFill>
              </a:rPr>
              <a:t>Сонці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Щастя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Квітковий</a:t>
            </a:r>
            <a:r>
              <a:rPr lang="ru-RU" sz="2000" b="1" dirty="0" smtClean="0">
                <a:solidFill>
                  <a:srgbClr val="0070C0"/>
                </a:solidFill>
              </a:rPr>
              <a:t> Бал - </a:t>
            </a:r>
            <a:r>
              <a:rPr lang="ru-RU" sz="2000" b="1" dirty="0" err="1" smtClean="0">
                <a:solidFill>
                  <a:srgbClr val="0070C0"/>
                </a:solidFill>
              </a:rPr>
              <a:t>завжди</a:t>
            </a:r>
            <a:r>
              <a:rPr lang="ru-RU" sz="2000" b="1" dirty="0" smtClean="0">
                <a:solidFill>
                  <a:srgbClr val="0070C0"/>
                </a:solidFill>
              </a:rPr>
              <a:t> Свято </a:t>
            </a:r>
            <a:r>
              <a:rPr lang="ru-RU" sz="2000" b="1" dirty="0" err="1" smtClean="0">
                <a:solidFill>
                  <a:srgbClr val="0070C0"/>
                </a:solidFill>
              </a:rPr>
              <a:t>Сонця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Світпа</a:t>
            </a:r>
            <a:endParaRPr lang="ru-RU" sz="2000" b="1" dirty="0"/>
          </a:p>
        </p:txBody>
      </p:sp>
      <p:pic>
        <p:nvPicPr>
          <p:cNvPr id="5" name="Содержимое 4" descr="22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823021"/>
            <a:ext cx="3657600" cy="4066032"/>
          </a:xfrm>
        </p:spPr>
      </p:pic>
      <p:sp>
        <p:nvSpPr>
          <p:cNvPr id="6" name="Прямоугольник 5"/>
          <p:cNvSpPr/>
          <p:nvPr/>
        </p:nvSpPr>
        <p:spPr>
          <a:xfrm>
            <a:off x="5357818" y="3429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Квітковий</a:t>
            </a:r>
            <a:r>
              <a:rPr lang="ru-RU" sz="1200" dirty="0" smtClean="0">
                <a:solidFill>
                  <a:srgbClr val="0070C0"/>
                </a:solidFill>
              </a:rPr>
              <a:t> Бал - </a:t>
            </a:r>
            <a:r>
              <a:rPr lang="ru-RU" sz="1200" dirty="0" err="1" smtClean="0">
                <a:solidFill>
                  <a:srgbClr val="0070C0"/>
                </a:solidFill>
              </a:rPr>
              <a:t>завжди</a:t>
            </a:r>
            <a:r>
              <a:rPr lang="ru-RU" sz="1200" dirty="0" smtClean="0">
                <a:solidFill>
                  <a:srgbClr val="0070C0"/>
                </a:solidFill>
              </a:rPr>
              <a:t> Свято </a:t>
            </a:r>
            <a:r>
              <a:rPr lang="ru-RU" sz="1200" dirty="0" err="1" smtClean="0">
                <a:solidFill>
                  <a:srgbClr val="0070C0"/>
                </a:solidFill>
              </a:rPr>
              <a:t>Сонця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Світпа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Царицю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квітів</a:t>
            </a:r>
            <a:r>
              <a:rPr lang="ru-RU" sz="1200" dirty="0" smtClean="0">
                <a:solidFill>
                  <a:srgbClr val="0070C0"/>
                </a:solidFill>
              </a:rPr>
              <a:t> поля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лісів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вітають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найдзвінкіші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</a:t>
            </a:r>
            <a:r>
              <a:rPr lang="ru-RU" sz="1200" dirty="0" err="1" smtClean="0">
                <a:solidFill>
                  <a:srgbClr val="0070C0"/>
                </a:solidFill>
              </a:rPr>
              <a:t>медовій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царині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осяйності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Музики</a:t>
            </a:r>
            <a:r>
              <a:rPr lang="ru-RU" sz="1200" dirty="0" smtClean="0">
                <a:solidFill>
                  <a:srgbClr val="0070C0"/>
                </a:solidFill>
              </a:rPr>
              <a:t> Небес!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22 01 2019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Сідало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Сонце</a:t>
            </a:r>
            <a:r>
              <a:rPr lang="ru-RU" sz="2000" b="1" dirty="0" smtClean="0">
                <a:solidFill>
                  <a:srgbClr val="0070C0"/>
                </a:solidFill>
              </a:rPr>
              <a:t> ген-ген-ген, за </a:t>
            </a:r>
            <a:r>
              <a:rPr lang="ru-RU" sz="2000" b="1" dirty="0" err="1" smtClean="0">
                <a:solidFill>
                  <a:srgbClr val="0070C0"/>
                </a:solidFill>
              </a:rPr>
              <a:t>обрій</a:t>
            </a:r>
            <a:r>
              <a:rPr lang="ru-RU" sz="2000" b="1" dirty="0" smtClean="0">
                <a:solidFill>
                  <a:srgbClr val="0070C0"/>
                </a:solidFill>
              </a:rPr>
              <a:t> моря </a:t>
            </a:r>
            <a:endParaRPr lang="ru-RU" sz="2000" b="1" dirty="0"/>
          </a:p>
        </p:txBody>
      </p:sp>
      <p:pic>
        <p:nvPicPr>
          <p:cNvPr id="5" name="Содержимое 4" descr="16 01 2019 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3143248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Сідало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Сонце</a:t>
            </a:r>
            <a:r>
              <a:rPr lang="ru-RU" sz="1200" dirty="0" smtClean="0">
                <a:solidFill>
                  <a:srgbClr val="0070C0"/>
                </a:solidFill>
              </a:rPr>
              <a:t> ген-ген-ген, за </a:t>
            </a:r>
            <a:r>
              <a:rPr lang="ru-RU" sz="1200" dirty="0" err="1" smtClean="0">
                <a:solidFill>
                  <a:srgbClr val="0070C0"/>
                </a:solidFill>
              </a:rPr>
              <a:t>обрій</a:t>
            </a:r>
            <a:r>
              <a:rPr lang="ru-RU" sz="1200" dirty="0" smtClean="0">
                <a:solidFill>
                  <a:srgbClr val="0070C0"/>
                </a:solidFill>
              </a:rPr>
              <a:t> моря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</a:t>
            </a:r>
            <a:r>
              <a:rPr lang="ru-RU" sz="1200" dirty="0" err="1" smtClean="0">
                <a:solidFill>
                  <a:srgbClr val="0070C0"/>
                </a:solidFill>
              </a:rPr>
              <a:t>кава</a:t>
            </a:r>
            <a:r>
              <a:rPr lang="ru-RU" sz="1200" dirty="0" smtClean="0">
                <a:solidFill>
                  <a:srgbClr val="0070C0"/>
                </a:solidFill>
              </a:rPr>
              <a:t> день </a:t>
            </a:r>
            <a:r>
              <a:rPr lang="ru-RU" sz="1200" dirty="0" err="1" smtClean="0">
                <a:solidFill>
                  <a:srgbClr val="0070C0"/>
                </a:solidFill>
              </a:rPr>
              <a:t>вертає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знов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під</a:t>
            </a:r>
            <a:r>
              <a:rPr lang="ru-RU" sz="1200" dirty="0" smtClean="0">
                <a:solidFill>
                  <a:srgbClr val="0070C0"/>
                </a:solidFill>
              </a:rPr>
              <a:t> аромат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думки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дочитать </a:t>
            </a:r>
            <a:r>
              <a:rPr lang="ru-RU" sz="1200" dirty="0" err="1" smtClean="0">
                <a:solidFill>
                  <a:srgbClr val="0070C0"/>
                </a:solidFill>
              </a:rPr>
              <a:t>би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цей</a:t>
            </a:r>
            <a:r>
              <a:rPr lang="ru-RU" sz="1200" dirty="0" smtClean="0">
                <a:solidFill>
                  <a:srgbClr val="0070C0"/>
                </a:solidFill>
              </a:rPr>
              <a:t> роман, та от думки - </a:t>
            </a:r>
            <a:r>
              <a:rPr lang="ru-RU" sz="1200" dirty="0" err="1" smtClean="0">
                <a:solidFill>
                  <a:srgbClr val="0070C0"/>
                </a:solidFill>
              </a:rPr>
              <a:t>побіля</a:t>
            </a:r>
            <a:r>
              <a:rPr lang="ru-RU" sz="1200" dirty="0" smtClean="0">
                <a:solidFill>
                  <a:srgbClr val="0070C0"/>
                </a:solidFill>
              </a:rPr>
              <a:t> Тебе!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Світає</a:t>
            </a:r>
            <a:r>
              <a:rPr lang="ru-RU" sz="2000" b="1" dirty="0" smtClean="0">
                <a:solidFill>
                  <a:srgbClr val="0070C0"/>
                </a:solidFill>
              </a:rPr>
              <a:t>! </a:t>
            </a:r>
            <a:r>
              <a:rPr lang="ru-RU" sz="2000" b="1" dirty="0" err="1" smtClean="0">
                <a:solidFill>
                  <a:srgbClr val="0070C0"/>
                </a:solidFill>
              </a:rPr>
              <a:t>Кава</a:t>
            </a:r>
            <a:r>
              <a:rPr lang="ru-RU" sz="2000" b="1" dirty="0" smtClean="0">
                <a:solidFill>
                  <a:srgbClr val="0070C0"/>
                </a:solidFill>
              </a:rPr>
              <a:t>? Так! Але не та, не </a:t>
            </a:r>
            <a:r>
              <a:rPr lang="ru-RU" sz="2000" b="1" dirty="0" err="1" smtClean="0">
                <a:solidFill>
                  <a:srgbClr val="0070C0"/>
                </a:solidFill>
              </a:rPr>
              <a:t>заварна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endParaRPr lang="ru-RU" sz="2000" b="1" dirty="0"/>
          </a:p>
        </p:txBody>
      </p:sp>
      <p:pic>
        <p:nvPicPr>
          <p:cNvPr id="5" name="Содержимое 4" descr="16 01 2019 1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38844"/>
            <a:ext cx="3014058" cy="3818982"/>
          </a:xfrm>
        </p:spPr>
      </p:pic>
      <p:sp>
        <p:nvSpPr>
          <p:cNvPr id="6" name="Прямоугольник 5"/>
          <p:cNvSpPr/>
          <p:nvPr/>
        </p:nvSpPr>
        <p:spPr>
          <a:xfrm>
            <a:off x="4714876" y="2928934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Світає</a:t>
            </a:r>
            <a:r>
              <a:rPr lang="ru-RU" sz="1200" dirty="0" smtClean="0">
                <a:solidFill>
                  <a:srgbClr val="0070C0"/>
                </a:solidFill>
              </a:rPr>
              <a:t>! </a:t>
            </a:r>
            <a:r>
              <a:rPr lang="ru-RU" sz="1200" dirty="0" err="1" smtClean="0">
                <a:solidFill>
                  <a:srgbClr val="0070C0"/>
                </a:solidFill>
              </a:rPr>
              <a:t>Кава</a:t>
            </a:r>
            <a:r>
              <a:rPr lang="ru-RU" sz="1200" dirty="0" smtClean="0">
                <a:solidFill>
                  <a:srgbClr val="0070C0"/>
                </a:solidFill>
              </a:rPr>
              <a:t>? Так! Але не та, не </a:t>
            </a:r>
            <a:r>
              <a:rPr lang="ru-RU" sz="1200" dirty="0" err="1" smtClean="0">
                <a:solidFill>
                  <a:srgbClr val="0070C0"/>
                </a:solidFill>
              </a:rPr>
              <a:t>заварна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Нот в </a:t>
            </a:r>
            <a:r>
              <a:rPr lang="ru-RU" sz="1200" dirty="0" err="1" smtClean="0">
                <a:solidFill>
                  <a:srgbClr val="0070C0"/>
                </a:solidFill>
              </a:rPr>
              <a:t>тональності</a:t>
            </a:r>
            <a:r>
              <a:rPr lang="ru-RU" sz="1200" dirty="0" smtClean="0">
                <a:solidFill>
                  <a:srgbClr val="0070C0"/>
                </a:solidFill>
              </a:rPr>
              <a:t>  </a:t>
            </a:r>
            <a:r>
              <a:rPr lang="ru-RU" sz="1200" dirty="0" err="1" smtClean="0">
                <a:solidFill>
                  <a:srgbClr val="0070C0"/>
                </a:solidFill>
              </a:rPr>
              <a:t>Любові</a:t>
            </a:r>
            <a:r>
              <a:rPr lang="ru-RU" sz="1200" dirty="0" smtClean="0">
                <a:solidFill>
                  <a:srgbClr val="0070C0"/>
                </a:solidFill>
              </a:rPr>
              <a:t>, коли у </a:t>
            </a:r>
            <a:r>
              <a:rPr lang="ru-RU" sz="1200" dirty="0" err="1" smtClean="0">
                <a:solidFill>
                  <a:srgbClr val="0070C0"/>
                </a:solidFill>
              </a:rPr>
              <a:t>кожній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клавіші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Вже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цілий</a:t>
            </a:r>
            <a:r>
              <a:rPr lang="ru-RU" sz="1200" dirty="0" smtClean="0">
                <a:solidFill>
                  <a:srgbClr val="0070C0"/>
                </a:solidFill>
              </a:rPr>
              <a:t> Сад </a:t>
            </a:r>
            <a:r>
              <a:rPr lang="ru-RU" sz="1200" dirty="0" err="1" smtClean="0">
                <a:solidFill>
                  <a:srgbClr val="0070C0"/>
                </a:solidFill>
              </a:rPr>
              <a:t>Пісень</a:t>
            </a:r>
            <a:r>
              <a:rPr lang="ru-RU" sz="1200" dirty="0" smtClean="0">
                <a:solidFill>
                  <a:srgbClr val="0070C0"/>
                </a:solidFill>
              </a:rPr>
              <a:t> Нам </a:t>
            </a:r>
            <a:r>
              <a:rPr lang="ru-RU" sz="1200" dirty="0" err="1" smtClean="0">
                <a:solidFill>
                  <a:srgbClr val="0070C0"/>
                </a:solidFill>
              </a:rPr>
              <a:t>Кришталево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Зазвучить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Осяйно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Пастель Небес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жодного</a:t>
            </a:r>
            <a:r>
              <a:rPr lang="ru-RU" sz="2000" b="1" dirty="0" smtClean="0">
                <a:solidFill>
                  <a:srgbClr val="0070C0"/>
                </a:solidFill>
              </a:rPr>
              <a:t> Листочка.</a:t>
            </a:r>
            <a:endParaRPr lang="ru-RU" sz="2000" b="1" dirty="0"/>
          </a:p>
        </p:txBody>
      </p:sp>
      <p:pic>
        <p:nvPicPr>
          <p:cNvPr id="5" name="Содержимое 4" descr="13 01 2019 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484437"/>
            <a:ext cx="3657600" cy="274320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3214686"/>
            <a:ext cx="2928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Пастель Небес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жодного</a:t>
            </a:r>
            <a:r>
              <a:rPr lang="ru-RU" sz="1200" dirty="0" smtClean="0">
                <a:solidFill>
                  <a:srgbClr val="0070C0"/>
                </a:solidFill>
              </a:rPr>
              <a:t> Листочка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Отак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Думка </a:t>
            </a:r>
            <a:r>
              <a:rPr lang="ru-RU" sz="1200" dirty="0" err="1" smtClean="0">
                <a:solidFill>
                  <a:srgbClr val="0070C0"/>
                </a:solidFill>
              </a:rPr>
              <a:t>Світ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фарбує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ніжністю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Лиш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тільки</a:t>
            </a:r>
            <a:r>
              <a:rPr lang="ru-RU" sz="1200" dirty="0" smtClean="0">
                <a:solidFill>
                  <a:srgbClr val="0070C0"/>
                </a:solidFill>
              </a:rPr>
              <a:t> Дух </a:t>
            </a:r>
            <a:r>
              <a:rPr lang="ru-RU" sz="1200" dirty="0" err="1" smtClean="0">
                <a:solidFill>
                  <a:srgbClr val="0070C0"/>
                </a:solidFill>
              </a:rPr>
              <a:t>задасть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їй</a:t>
            </a:r>
            <a:r>
              <a:rPr lang="ru-RU" sz="1200" dirty="0" smtClean="0">
                <a:solidFill>
                  <a:srgbClr val="0070C0"/>
                </a:solidFill>
              </a:rPr>
              <a:t> Тон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Напрям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14 01 2019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Малиновый рассвет казался Вечностью.</a:t>
            </a:r>
            <a:endParaRPr lang="ru-RU" sz="2000" b="1" dirty="0"/>
          </a:p>
        </p:txBody>
      </p:sp>
      <p:pic>
        <p:nvPicPr>
          <p:cNvPr id="5" name="Содержимое 4" descr="20 01 2019 12 +++ - копи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3194526"/>
            <a:ext cx="3657600" cy="1323023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3214686"/>
            <a:ext cx="3214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Малиновый рассвет казался Вечностью.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Миге Неба на Земле – остановилось Время.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Мы становились частью Всей Вселенной.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20 01 2019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Пурпурные закаты и аметистовые рассветы</a:t>
            </a:r>
            <a:endParaRPr lang="ru-RU" sz="2000" b="1" dirty="0"/>
          </a:p>
        </p:txBody>
      </p:sp>
      <p:pic>
        <p:nvPicPr>
          <p:cNvPr id="5" name="Содержимое 4" descr="18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637599"/>
            <a:ext cx="3657600" cy="2436876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3143248"/>
            <a:ext cx="371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Пурпурные закаты и аметистовые рассветы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Природе и Душе сменяют День и Ночь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Земля и Небеса – все ж могут в одночасье* Быть!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18 01 2019</a:t>
            </a:r>
          </a:p>
          <a:p>
            <a:endParaRPr lang="uk-UA" sz="1200" dirty="0" smtClean="0">
              <a:solidFill>
                <a:srgbClr val="0070C0"/>
              </a:solidFill>
            </a:endParaRPr>
          </a:p>
          <a:p>
            <a:r>
              <a:rPr lang="ru-RU" sz="800" dirty="0" smtClean="0">
                <a:solidFill>
                  <a:srgbClr val="0070C0"/>
                </a:solidFill>
              </a:rPr>
              <a:t>* </a:t>
            </a:r>
            <a:r>
              <a:rPr lang="ru-RU" sz="800" dirty="0" err="1" smtClean="0">
                <a:solidFill>
                  <a:srgbClr val="0070C0"/>
                </a:solidFill>
              </a:rPr>
              <a:t>Одноча́сье</a:t>
            </a:r>
            <a:r>
              <a:rPr lang="ru-RU" sz="800" dirty="0" smtClean="0">
                <a:solidFill>
                  <a:srgbClr val="0070C0"/>
                </a:solidFill>
              </a:rPr>
              <a:t>, одночасья, мн. нет, ср. (обл.). Промежуток времени в один час, около одного часа. </a:t>
            </a:r>
            <a:br>
              <a:rPr lang="ru-RU" sz="800" dirty="0" smtClean="0">
                <a:solidFill>
                  <a:srgbClr val="0070C0"/>
                </a:solidFill>
              </a:rPr>
            </a:br>
            <a:r>
              <a:rPr lang="ru-RU" sz="800" dirty="0" smtClean="0">
                <a:solidFill>
                  <a:srgbClr val="0070C0"/>
                </a:solidFill>
              </a:rPr>
              <a:t>Толковый словарь Ушакова. Д.Н. Ушаков. 1935-1940.</a:t>
            </a:r>
            <a:endParaRPr lang="ru-RU" sz="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 безмолвии пустынь и гор наш Дух найдет Опору</a:t>
            </a:r>
            <a:endParaRPr lang="ru-RU" sz="2000" b="1" dirty="0"/>
          </a:p>
        </p:txBody>
      </p:sp>
      <p:pic>
        <p:nvPicPr>
          <p:cNvPr id="5" name="Содержимое 4" descr="20 01 2019 1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7062" y="1524000"/>
            <a:ext cx="3133675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3429000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безмолвии пустынь и гор наш Дух найдет Опору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Душа - Источник Жизни, Радость Вдохновенья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Цветах, Сравни Благословенью - Идти Вперед!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21 01 2019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  <a:t>І. Епоха М. </a:t>
            </a:r>
            <a:r>
              <a:rPr lang="uk-UA" sz="2000" b="1" dirty="0" err="1" smtClean="0">
                <a:solidFill>
                  <a:srgbClr val="00B0F0"/>
                </a:solidFill>
                <a:latin typeface="Corbel" pitchFamily="34" charset="0"/>
              </a:rPr>
              <a:t>Басьо</a:t>
            </a:r>
            <a: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  <a:t>. Характеристика творчості Майстра. </a:t>
            </a:r>
            <a:b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</a:br>
            <a: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  <a:t>Літературна спадщина в Японії, </a:t>
            </a:r>
            <a:b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</a:br>
            <a:r>
              <a:rPr lang="uk-UA" sz="2000" b="1" dirty="0" smtClean="0">
                <a:solidFill>
                  <a:srgbClr val="00B0F0"/>
                </a:solidFill>
                <a:latin typeface="Corbel" pitchFamily="34" charset="0"/>
              </a:rPr>
              <a:t>переклади в Україні, Росії, Великій Британії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5" descr="1 Basho_by_Hokusai-smal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286644" y="1571612"/>
            <a:ext cx="1606629" cy="2333628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571612"/>
            <a:ext cx="571504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Про </a:t>
            </a:r>
            <a:r>
              <a:rPr lang="ru-RU" sz="1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поета</a:t>
            </a:r>
            <a:r>
              <a:rPr lang="ru-RU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(яп. </a:t>
            </a:r>
            <a:r>
              <a:rPr lang="ja-JP" altLang="en-US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松尾芭蕉</a:t>
            </a:r>
            <a:r>
              <a:rPr lang="uk-UA" altLang="ja-JP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b="1" dirty="0" smtClean="0">
                <a:latin typeface="Arial" pitchFamily="34" charset="0"/>
                <a:cs typeface="Arial" pitchFamily="34" charset="0"/>
              </a:rPr>
              <a:t>Мацуо́ Басьо́, </a:t>
            </a:r>
            <a:r>
              <a:rPr lang="vi-VN" sz="1000" dirty="0" smtClean="0">
                <a:latin typeface="Arial" pitchFamily="34" charset="0"/>
                <a:cs typeface="Arial" pitchFamily="34" charset="0"/>
              </a:rPr>
              <a:t>або Мацуо </a:t>
            </a:r>
            <a:r>
              <a:rPr lang="vi-VN" sz="1000" b="1" dirty="0" smtClean="0">
                <a:latin typeface="Arial" pitchFamily="34" charset="0"/>
                <a:cs typeface="Arial" pitchFamily="34" charset="0"/>
              </a:rPr>
              <a:t>Башьо</a:t>
            </a:r>
            <a:r>
              <a:rPr lang="vi-VN" sz="1000" dirty="0" smtClean="0">
                <a:latin typeface="Arial" pitchFamily="34" charset="0"/>
                <a:cs typeface="Arial" pitchFamily="34" charset="0"/>
              </a:rPr>
              <a:t> (яп.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松尾芭蕉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まつお ばしょう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,(</a:t>
            </a:r>
            <a:r>
              <a:rPr lang="vi-VN" sz="1000" dirty="0" smtClean="0">
                <a:latin typeface="Arial" pitchFamily="34" charset="0"/>
                <a:cs typeface="Arial" pitchFamily="34" charset="0"/>
              </a:rPr>
              <a:t>Мацуо Башо, Мацуо Башо) МФА: [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mat͡su.o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baɕo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ː]; 1644 — 28 </a:t>
            </a:r>
            <a:r>
              <a:rPr lang="vi-VN" sz="1000" dirty="0" smtClean="0">
                <a:latin typeface="Arial" pitchFamily="34" charset="0"/>
                <a:cs typeface="Arial" pitchFamily="34" charset="0"/>
              </a:rPr>
              <a:t>листопада, 1694) — японський поет періоду Едо. За життя Мацуо Басьо отримав визнання через свої твори у жанрі спільної творчості хайкай но ренґа; нині, після століть досліджень і коментарів, він є визнаним як найвеличніший майстер коротких та чітких хайку, або, як вони звались у минулому, хокку. Сам Басьо також вважав своїм найбільшим досягненням участь у складанні ренґа. Він говорив «Багато хто з моїх послідовників можуть написати хокку так само добре, як і я сам. Але тільки у складанні строф хайкай я показую себе — справжнього»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vi-VN" sz="1000" dirty="0" smtClean="0">
                <a:latin typeface="Arial" pitchFamily="34" charset="0"/>
                <a:cs typeface="Arial" pitchFamily="34" charset="0"/>
              </a:rPr>
              <a:t> Творчість Басьо відома у багатьох країнах світу і перекладена на багато мов, а в Японії його поезія відтворена на пам'ятниках і у визначних місцях.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Басьо почав писати у ранньому віці, а після знайомства з інтелектуальним середовищем Едо (тепер — Токіо) він став добре відомим по всій Японії. Спочатку поет заробляв собі на життя вчителюванням, але згодом відмовився від міського стилю суспільного життя літературних кіл; він надавав перевагу довгим подорожам всією Японією, вирушаючи на схід, захід і в далекі дикі північні місця, де шукав натхнення для творчості. Поезія Мацуо Басьо знаходиться під безпосереднім впливом навколишнього світу, часто концентруючи відчуття поета у кількох простих образах.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vi-VN" sz="10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Псевдо: Дитяче: Мацуо́ Кінса́ку. Доросле: Мацуо́ Мунефу́са. Прізвисько: Тюемо́н.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Народився: 1644, містечко Уено, провінція Іґа.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Помер: 28 листопада 1694, містечко Уено, провінція Іґа. Поховання: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Gichū-ji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Громадянство: (підданство): Японія. Національність: японець. Місце проживання: Японія. Діяльність: поет. Вчителі: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Kigin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Kitamura</a:t>
            </a: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Відомі учні: Такараї Кікаку,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Hattori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Ransetsu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Morikawa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Kyoriku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Mukai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Kyorai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Shiko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Kagami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Naitō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Jōsō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Kawai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Sora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Hattori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Dohō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Manko,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Nozawa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Bonchō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Ashino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Suketoshi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Mikami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Senna,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Kawai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Chigetsu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Mizuta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Masahide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Kōno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Riyū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Sonome</a:t>
            </a: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1000" dirty="0" smtClean="0">
                <a:latin typeface="Arial" pitchFamily="34" charset="0"/>
                <a:cs typeface="Arial" pitchFamily="34" charset="0"/>
              </a:rPr>
              <a:t>Мова творів: японська. Жанр: хайку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Матеріал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Вікіпедії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вільної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енциклопедії</a:t>
            </a:r>
            <a:endParaRPr kumimoji="0" lang="ru-RU" altLang="ja-JP" sz="1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6644" y="4000504"/>
            <a:ext cx="1623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Портрет </a:t>
            </a:r>
            <a:r>
              <a:rPr lang="ru-RU" sz="1000" dirty="0" err="1" smtClean="0"/>
              <a:t>Мацуо</a:t>
            </a:r>
            <a:r>
              <a:rPr lang="ru-RU" sz="1000" dirty="0" smtClean="0"/>
              <a:t> </a:t>
            </a:r>
            <a:r>
              <a:rPr lang="ru-RU" sz="1000" dirty="0" err="1" smtClean="0"/>
              <a:t>Басьо</a:t>
            </a:r>
            <a:r>
              <a:rPr lang="ru-RU" sz="1000" dirty="0" smtClean="0"/>
              <a:t> (</a:t>
            </a:r>
            <a:r>
              <a:rPr lang="ru-RU" sz="1000" dirty="0" err="1" smtClean="0"/>
              <a:t>Кацусіка</a:t>
            </a:r>
            <a:r>
              <a:rPr lang="ru-RU" sz="1000" dirty="0" smtClean="0"/>
              <a:t> Хокусай)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Щасливих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ранків</a:t>
            </a:r>
            <a:r>
              <a:rPr lang="ru-RU" sz="2000" b="1" dirty="0" smtClean="0">
                <a:solidFill>
                  <a:srgbClr val="0070C0"/>
                </a:solidFill>
              </a:rPr>
              <a:t>! </a:t>
            </a:r>
            <a:r>
              <a:rPr lang="ru-RU" sz="2000" b="1" dirty="0" err="1" smtClean="0">
                <a:solidFill>
                  <a:srgbClr val="0070C0"/>
                </a:solidFill>
              </a:rPr>
              <a:t>Скільки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їх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було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  <a:r>
              <a:rPr lang="ru-RU" sz="2000" b="1" dirty="0" err="1" smtClean="0">
                <a:solidFill>
                  <a:srgbClr val="0070C0"/>
                </a:solidFill>
              </a:rPr>
              <a:t>Лише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Тепер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endParaRPr lang="ru-RU" sz="2000" b="1" dirty="0"/>
          </a:p>
        </p:txBody>
      </p:sp>
      <p:pic>
        <p:nvPicPr>
          <p:cNvPr id="5" name="Содержимое 4" descr="20 01 2019 14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027237"/>
            <a:ext cx="3657600" cy="36576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214686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Щасливих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ранків</a:t>
            </a:r>
            <a:r>
              <a:rPr lang="ru-RU" sz="1200" dirty="0" smtClean="0">
                <a:solidFill>
                  <a:srgbClr val="0070C0"/>
                </a:solidFill>
              </a:rPr>
              <a:t>! </a:t>
            </a:r>
            <a:r>
              <a:rPr lang="ru-RU" sz="1200" dirty="0" err="1" smtClean="0">
                <a:solidFill>
                  <a:srgbClr val="0070C0"/>
                </a:solidFill>
              </a:rPr>
              <a:t>Скільки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їх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було</a:t>
            </a:r>
            <a:r>
              <a:rPr lang="ru-RU" sz="1200" dirty="0" smtClean="0">
                <a:solidFill>
                  <a:srgbClr val="0070C0"/>
                </a:solidFill>
              </a:rPr>
              <a:t>? </a:t>
            </a:r>
            <a:r>
              <a:rPr lang="ru-RU" sz="1200" dirty="0" err="1" smtClean="0">
                <a:solidFill>
                  <a:srgbClr val="0070C0"/>
                </a:solidFill>
              </a:rPr>
              <a:t>Лише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 Гори, </a:t>
            </a:r>
            <a:r>
              <a:rPr lang="ru-RU" sz="1200" dirty="0" err="1" smtClean="0">
                <a:solidFill>
                  <a:srgbClr val="0070C0"/>
                </a:solidFill>
              </a:rPr>
              <a:t>із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Нашої</a:t>
            </a:r>
            <a:r>
              <a:rPr lang="ru-RU" sz="1200" dirty="0" smtClean="0">
                <a:solidFill>
                  <a:srgbClr val="0070C0"/>
                </a:solidFill>
              </a:rPr>
              <a:t> палатки - Ми </a:t>
            </a:r>
            <a:r>
              <a:rPr lang="ru-RU" sz="1200" dirty="0" err="1" smtClean="0">
                <a:solidFill>
                  <a:srgbClr val="0070C0"/>
                </a:solidFill>
              </a:rPr>
              <a:t>Сонце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Зустічаємо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Як </a:t>
            </a:r>
            <a:r>
              <a:rPr lang="ru-RU" sz="1200" dirty="0" err="1" smtClean="0">
                <a:solidFill>
                  <a:srgbClr val="0070C0"/>
                </a:solidFill>
              </a:rPr>
              <a:t>Світанок</a:t>
            </a:r>
            <a:r>
              <a:rPr lang="ru-RU" sz="1200" dirty="0" smtClean="0">
                <a:solidFill>
                  <a:srgbClr val="0070C0"/>
                </a:solidFill>
              </a:rPr>
              <a:t> Сходу </a:t>
            </a:r>
            <a:r>
              <a:rPr lang="ru-RU" sz="1200" dirty="0" err="1" smtClean="0">
                <a:solidFill>
                  <a:srgbClr val="0070C0"/>
                </a:solidFill>
              </a:rPr>
              <a:t>Нашого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Осяйного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Життя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20 01 2019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Corbel" pitchFamily="34" charset="0"/>
              </a:rPr>
              <a:t>Всевишнє Небо має свій Пленер</a:t>
            </a:r>
            <a:endParaRPr lang="ru-RU" sz="2000" b="1" dirty="0">
              <a:latin typeface="Corbel" pitchFamily="34" charset="0"/>
            </a:endParaRPr>
          </a:p>
        </p:txBody>
      </p:sp>
      <p:pic>
        <p:nvPicPr>
          <p:cNvPr id="5" name="Содержимое 4" descr="20 01 2019 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713037"/>
            <a:ext cx="3657600" cy="2286000"/>
          </a:xfrm>
        </p:spPr>
      </p:pic>
      <p:sp>
        <p:nvSpPr>
          <p:cNvPr id="6" name="Прямоугольник 5"/>
          <p:cNvSpPr/>
          <p:nvPr/>
        </p:nvSpPr>
        <p:spPr>
          <a:xfrm>
            <a:off x="5143504" y="3071810"/>
            <a:ext cx="3714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dirty="0" smtClean="0">
                <a:solidFill>
                  <a:srgbClr val="0070C0"/>
                </a:solidFill>
              </a:rPr>
              <a:t>***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Всевишнє Небо має свій Пленер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В художніх розмислах про Світ Краси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Приходимо і Ми на Ватру* тихої і Любої Розмови!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© Віктор Вдовченко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20 01 2019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000" dirty="0" smtClean="0">
                <a:solidFill>
                  <a:srgbClr val="0070C0"/>
                </a:solidFill>
              </a:rPr>
              <a:t/>
            </a:r>
            <a:br>
              <a:rPr lang="vi-VN" sz="1000" dirty="0" smtClean="0">
                <a:solidFill>
                  <a:srgbClr val="0070C0"/>
                </a:solidFill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* ВА́ТРА, и, жін., діал. Вогнище, багаття. </a:t>
            </a:r>
            <a:r>
              <a:rPr lang="de-DE" sz="800" dirty="0" smtClean="0">
                <a:solidFill>
                  <a:srgbClr val="0070C0"/>
                </a:solidFill>
                <a:latin typeface="Corbel" pitchFamily="34" charset="0"/>
              </a:rPr>
              <a:t/>
            </a:r>
            <a:br>
              <a:rPr lang="de-DE" sz="800" dirty="0" smtClean="0">
                <a:solidFill>
                  <a:srgbClr val="0070C0"/>
                </a:solidFill>
                <a:latin typeface="Corbel" pitchFamily="34" charset="0"/>
              </a:rPr>
            </a:br>
            <a:r>
              <a:rPr lang="vi-VN" sz="800" dirty="0" smtClean="0">
                <a:solidFill>
                  <a:srgbClr val="0070C0"/>
                </a:solidFill>
                <a:latin typeface="Corbel" pitchFamily="34" charset="0"/>
              </a:rPr>
              <a:t>Словник української мови: в 11 томах. — Том 1, 1970. — Стор. 297.</a:t>
            </a:r>
            <a:endParaRPr lang="vi-VN" sz="800" dirty="0">
              <a:solidFill>
                <a:srgbClr val="0070C0"/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Зеркально, поэтично нам предстал закат на горизонте</a:t>
            </a:r>
            <a:endParaRPr lang="ru-RU" sz="2000" b="1" dirty="0"/>
          </a:p>
        </p:txBody>
      </p:sp>
      <p:pic>
        <p:nvPicPr>
          <p:cNvPr id="5" name="Содержимое 4" descr="21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4755" y="1524001"/>
            <a:ext cx="2718922" cy="4119578"/>
          </a:xfrm>
        </p:spPr>
      </p:pic>
      <p:sp>
        <p:nvSpPr>
          <p:cNvPr id="6" name="Прямоугольник 5"/>
          <p:cNvSpPr/>
          <p:nvPr/>
        </p:nvSpPr>
        <p:spPr>
          <a:xfrm>
            <a:off x="4429124" y="28574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Зеркально, поэтично нам предстал закат на горизонте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Палитра нежности у зрелой осени на небе и в воде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Вдруг вспыхнула так чувственно, неотразимо в душе и на листве!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21 01 2019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Закат и Осень - все это в Природе Вечности</a:t>
            </a:r>
            <a:endParaRPr lang="ru-RU" sz="2000" b="1" dirty="0"/>
          </a:p>
        </p:txBody>
      </p:sp>
      <p:pic>
        <p:nvPicPr>
          <p:cNvPr id="5" name="Содержимое 4" descr="21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0668" y="1524000"/>
            <a:ext cx="2866463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929190" y="3357562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Закат и Осень - все это в Природе Вечности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Природе Лебединой - Верность Раз и Навсегда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Влюбленным же Быть Вместе - в Зрелой Осени Сейчас!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21 01 2019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Іще</a:t>
            </a:r>
            <a:r>
              <a:rPr lang="ru-RU" sz="2000" b="1" dirty="0" smtClean="0">
                <a:solidFill>
                  <a:srgbClr val="0070C0"/>
                </a:solidFill>
              </a:rPr>
              <a:t> все Золото </a:t>
            </a:r>
            <a:r>
              <a:rPr lang="ru-RU" sz="2000" b="1" dirty="0" err="1" smtClean="0">
                <a:solidFill>
                  <a:srgbClr val="0070C0"/>
                </a:solidFill>
              </a:rPr>
              <a:t>із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Осені</a:t>
            </a:r>
            <a:r>
              <a:rPr lang="ru-RU" sz="2000" b="1" dirty="0" smtClean="0">
                <a:solidFill>
                  <a:srgbClr val="0070C0"/>
                </a:solidFill>
              </a:rPr>
              <a:t> не впало </a:t>
            </a:r>
            <a:r>
              <a:rPr lang="ru-RU" sz="2000" b="1" dirty="0" err="1" smtClean="0">
                <a:solidFill>
                  <a:srgbClr val="0070C0"/>
                </a:solidFill>
              </a:rPr>
              <a:t>падолистом</a:t>
            </a:r>
            <a:endParaRPr lang="ru-RU" sz="2000" b="1" dirty="0"/>
          </a:p>
        </p:txBody>
      </p:sp>
      <p:pic>
        <p:nvPicPr>
          <p:cNvPr id="5" name="Содержимое 4" descr="20 01 2019 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2129" y="1524000"/>
            <a:ext cx="2623542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714876" y="3071810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Іще</a:t>
            </a:r>
            <a:r>
              <a:rPr lang="ru-RU" sz="1200" dirty="0" smtClean="0">
                <a:solidFill>
                  <a:srgbClr val="0070C0"/>
                </a:solidFill>
              </a:rPr>
              <a:t> все Золото </a:t>
            </a:r>
            <a:r>
              <a:rPr lang="ru-RU" sz="1200" dirty="0" err="1" smtClean="0">
                <a:solidFill>
                  <a:srgbClr val="0070C0"/>
                </a:solidFill>
              </a:rPr>
              <a:t>із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Осені</a:t>
            </a:r>
            <a:r>
              <a:rPr lang="ru-RU" sz="1200" dirty="0" smtClean="0">
                <a:solidFill>
                  <a:srgbClr val="0070C0"/>
                </a:solidFill>
              </a:rPr>
              <a:t> не впало </a:t>
            </a:r>
            <a:r>
              <a:rPr lang="ru-RU" sz="1200" dirty="0" err="1" smtClean="0">
                <a:solidFill>
                  <a:srgbClr val="0070C0"/>
                </a:solidFill>
              </a:rPr>
              <a:t>падолистом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</a:t>
            </a:r>
            <a:r>
              <a:rPr lang="ru-RU" sz="1200" dirty="0" err="1" smtClean="0">
                <a:solidFill>
                  <a:srgbClr val="0070C0"/>
                </a:solidFill>
              </a:rPr>
              <a:t>сніг</a:t>
            </a:r>
            <a:r>
              <a:rPr lang="ru-RU" sz="1200" dirty="0" smtClean="0">
                <a:solidFill>
                  <a:srgbClr val="0070C0"/>
                </a:solidFill>
              </a:rPr>
              <a:t> так бережно і щедро </a:t>
            </a:r>
            <a:r>
              <a:rPr lang="ru-RU" sz="1200" dirty="0" err="1" smtClean="0">
                <a:solidFill>
                  <a:srgbClr val="0070C0"/>
                </a:solidFill>
              </a:rPr>
              <a:t>готує</a:t>
            </a:r>
            <a:r>
              <a:rPr lang="ru-RU" sz="1200" dirty="0" smtClean="0">
                <a:solidFill>
                  <a:srgbClr val="0070C0"/>
                </a:solidFill>
              </a:rPr>
              <a:t> Свято -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Найкраща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Квітка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вже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зустрі</a:t>
            </a:r>
            <a:r>
              <a:rPr lang="uk-UA" sz="1200" dirty="0">
                <a:solidFill>
                  <a:srgbClr val="0070C0"/>
                </a:solidFill>
              </a:rPr>
              <a:t>ч</a:t>
            </a:r>
            <a:r>
              <a:rPr lang="ru-RU" sz="1200" dirty="0" err="1" smtClean="0">
                <a:solidFill>
                  <a:srgbClr val="0070C0"/>
                </a:solidFill>
              </a:rPr>
              <a:t>ає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Найкращу</a:t>
            </a:r>
            <a:r>
              <a:rPr lang="ru-RU" sz="1200" dirty="0" smtClean="0">
                <a:solidFill>
                  <a:srgbClr val="0070C0"/>
                </a:solidFill>
              </a:rPr>
              <a:t> з Весен!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20 01 2019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Мороз </a:t>
            </a:r>
            <a:r>
              <a:rPr lang="ru-RU" sz="2000" b="1" dirty="0" err="1" smtClean="0">
                <a:solidFill>
                  <a:srgbClr val="0070C0"/>
                </a:solidFill>
              </a:rPr>
              <a:t>суворий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всюди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посеред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Зими</a:t>
            </a:r>
            <a:r>
              <a:rPr lang="ru-RU" sz="2000" b="1" dirty="0" smtClean="0">
                <a:solidFill>
                  <a:srgbClr val="0070C0"/>
                </a:solidFill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3 01 2019 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9927" y="1524000"/>
            <a:ext cx="3187945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3071810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Мороз </a:t>
            </a:r>
            <a:r>
              <a:rPr lang="ru-RU" sz="1200" dirty="0" err="1" smtClean="0">
                <a:solidFill>
                  <a:srgbClr val="0070C0"/>
                </a:solidFill>
              </a:rPr>
              <a:t>суворий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всюди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посеред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Зими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Й </a:t>
            </a:r>
            <a:r>
              <a:rPr lang="ru-RU" sz="1200" dirty="0" err="1" smtClean="0">
                <a:solidFill>
                  <a:srgbClr val="0070C0"/>
                </a:solidFill>
              </a:rPr>
              <a:t>лише</a:t>
            </a:r>
            <a:r>
              <a:rPr lang="ru-RU" sz="1200" dirty="0" smtClean="0">
                <a:solidFill>
                  <a:srgbClr val="0070C0"/>
                </a:solidFill>
              </a:rPr>
              <a:t> до </a:t>
            </a:r>
            <a:r>
              <a:rPr lang="ru-RU" sz="1200" dirty="0" err="1" smtClean="0">
                <a:solidFill>
                  <a:srgbClr val="0070C0"/>
                </a:solidFill>
              </a:rPr>
              <a:t>одухотвореного</a:t>
            </a:r>
            <a:r>
              <a:rPr lang="ru-RU" sz="1200" dirty="0" smtClean="0">
                <a:solidFill>
                  <a:srgbClr val="0070C0"/>
                </a:solidFill>
              </a:rPr>
              <a:t> Гаю - </a:t>
            </a:r>
            <a:r>
              <a:rPr lang="ru-RU" sz="1200" dirty="0" err="1" smtClean="0">
                <a:solidFill>
                  <a:srgbClr val="0070C0"/>
                </a:solidFill>
              </a:rPr>
              <a:t>чарівник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</a:p>
          <a:p>
            <a:r>
              <a:rPr lang="ru-RU" sz="1200" dirty="0" smtClean="0">
                <a:solidFill>
                  <a:srgbClr val="0070C0"/>
                </a:solidFill>
              </a:rPr>
              <a:t>Закутав </a:t>
            </a:r>
            <a:r>
              <a:rPr lang="ru-RU" sz="1200" dirty="0" err="1" smtClean="0">
                <a:solidFill>
                  <a:srgbClr val="0070C0"/>
                </a:solidFill>
              </a:rPr>
              <a:t>ніжно-ніжно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кожну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гілочку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14 01 2019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orbel" pitchFamily="34" charset="0"/>
              </a:rPr>
              <a:t>Земля и Небо? Почему же так - раздельно?</a:t>
            </a:r>
            <a:endParaRPr lang="ru-RU" sz="2000" b="1" dirty="0">
              <a:latin typeface="Corbel" pitchFamily="34" charset="0"/>
            </a:endParaRPr>
          </a:p>
        </p:txBody>
      </p:sp>
      <p:pic>
        <p:nvPicPr>
          <p:cNvPr id="5" name="Содержимое 4" descr="15 01 2019 1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84824"/>
            <a:ext cx="3657600" cy="4542427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3286124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Земля и Небо? Почему же так - раздельно?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Я стану Нашим Горизонтом на Рассвете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Чтоб Мир Единым был - и Горним и Земным!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Виктор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15 01 2019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Життя</a:t>
            </a:r>
            <a:r>
              <a:rPr lang="ru-RU" sz="2000" b="1" dirty="0" smtClean="0">
                <a:solidFill>
                  <a:srgbClr val="0070C0"/>
                </a:solidFill>
              </a:rPr>
              <a:t> все - </a:t>
            </a:r>
            <a:r>
              <a:rPr lang="ru-RU" sz="2000" b="1" dirty="0" err="1" smtClean="0">
                <a:solidFill>
                  <a:srgbClr val="0070C0"/>
                </a:solidFill>
              </a:rPr>
              <a:t>безліч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із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Доріг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їх</a:t>
            </a:r>
            <a:r>
              <a:rPr lang="ru-RU" sz="2000" b="1" dirty="0" smtClean="0">
                <a:solidFill>
                  <a:srgbClr val="0070C0"/>
                </a:solidFill>
              </a:rPr>
              <a:t> не мало</a:t>
            </a:r>
            <a:endParaRPr lang="ru-RU" sz="2000" b="1" dirty="0"/>
          </a:p>
        </p:txBody>
      </p:sp>
      <p:pic>
        <p:nvPicPr>
          <p:cNvPr id="5" name="Содержимое 4" descr="16 01 2019 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636837"/>
            <a:ext cx="3657600" cy="2438400"/>
          </a:xfrm>
        </p:spPr>
      </p:pic>
      <p:sp>
        <p:nvSpPr>
          <p:cNvPr id="6" name="Прямоугольник 5"/>
          <p:cNvSpPr/>
          <p:nvPr/>
        </p:nvSpPr>
        <p:spPr>
          <a:xfrm>
            <a:off x="5286380" y="2928934"/>
            <a:ext cx="34290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Життя</a:t>
            </a:r>
            <a:r>
              <a:rPr lang="ru-RU" sz="1200" dirty="0" smtClean="0">
                <a:solidFill>
                  <a:srgbClr val="0070C0"/>
                </a:solidFill>
              </a:rPr>
              <a:t> все - </a:t>
            </a:r>
            <a:r>
              <a:rPr lang="ru-RU" sz="1200" dirty="0" err="1" smtClean="0">
                <a:solidFill>
                  <a:srgbClr val="0070C0"/>
                </a:solidFill>
              </a:rPr>
              <a:t>безліч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Доріг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їх</a:t>
            </a:r>
            <a:r>
              <a:rPr lang="ru-RU" sz="1200" dirty="0" smtClean="0">
                <a:solidFill>
                  <a:srgbClr val="0070C0"/>
                </a:solidFill>
              </a:rPr>
              <a:t> не мало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Та Компас </a:t>
            </a:r>
            <a:r>
              <a:rPr lang="ru-RU" sz="1200" dirty="0" err="1" smtClean="0">
                <a:solidFill>
                  <a:srgbClr val="0070C0"/>
                </a:solidFill>
              </a:rPr>
              <a:t>Серця</a:t>
            </a:r>
            <a:r>
              <a:rPr lang="ru-RU" sz="1200" dirty="0" smtClean="0">
                <a:solidFill>
                  <a:srgbClr val="0070C0"/>
                </a:solidFill>
              </a:rPr>
              <a:t> Тут, в </a:t>
            </a:r>
            <a:r>
              <a:rPr lang="ru-RU" sz="1200" dirty="0" err="1" smtClean="0">
                <a:solidFill>
                  <a:srgbClr val="0070C0"/>
                </a:solidFill>
              </a:rPr>
              <a:t>Домівці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Чаєм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Готую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Карти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Лоції</a:t>
            </a:r>
            <a:r>
              <a:rPr lang="ru-RU" sz="1200" dirty="0" smtClean="0">
                <a:solidFill>
                  <a:srgbClr val="0070C0"/>
                </a:solidFill>
              </a:rPr>
              <a:t>* </a:t>
            </a:r>
            <a:r>
              <a:rPr lang="ru-RU" sz="1200" dirty="0" err="1" smtClean="0">
                <a:solidFill>
                  <a:srgbClr val="0070C0"/>
                </a:solidFill>
              </a:rPr>
              <a:t>вивчаю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під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тріск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Багаття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800" dirty="0" err="1" smtClean="0">
                <a:solidFill>
                  <a:srgbClr val="0070C0"/>
                </a:solidFill>
              </a:rPr>
              <a:t>Лоція</a:t>
            </a:r>
            <a:r>
              <a:rPr lang="ru-RU" sz="800" dirty="0" smtClean="0">
                <a:solidFill>
                  <a:srgbClr val="0070C0"/>
                </a:solidFill>
              </a:rPr>
              <a:t> (</a:t>
            </a:r>
            <a:r>
              <a:rPr lang="ru-RU" sz="800" dirty="0" err="1" smtClean="0">
                <a:solidFill>
                  <a:srgbClr val="0070C0"/>
                </a:solidFill>
              </a:rPr>
              <a:t>від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голландського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de-DE" sz="800" dirty="0" err="1" smtClean="0">
                <a:solidFill>
                  <a:srgbClr val="0070C0"/>
                </a:solidFill>
              </a:rPr>
              <a:t>loodsen</a:t>
            </a:r>
            <a:r>
              <a:rPr lang="de-DE" sz="800" dirty="0" smtClean="0">
                <a:solidFill>
                  <a:srgbClr val="0070C0"/>
                </a:solidFill>
              </a:rPr>
              <a:t> — </a:t>
            </a:r>
            <a:r>
              <a:rPr lang="ru-RU" sz="800" dirty="0" smtClean="0">
                <a:solidFill>
                  <a:srgbClr val="0070C0"/>
                </a:solidFill>
              </a:rPr>
              <a:t>вести </a:t>
            </a:r>
            <a:r>
              <a:rPr lang="ru-RU" sz="800" dirty="0" err="1" smtClean="0">
                <a:solidFill>
                  <a:srgbClr val="0070C0"/>
                </a:solidFill>
              </a:rPr>
              <a:t>корабель</a:t>
            </a:r>
            <a:r>
              <a:rPr lang="ru-RU" sz="800" dirty="0" smtClean="0">
                <a:solidFill>
                  <a:srgbClr val="0070C0"/>
                </a:solidFill>
              </a:rPr>
              <a:t>)— </a:t>
            </a:r>
            <a:r>
              <a:rPr lang="ru-RU" sz="800" dirty="0" err="1" smtClean="0">
                <a:solidFill>
                  <a:srgbClr val="0070C0"/>
                </a:solidFill>
              </a:rPr>
              <a:t>посібник</a:t>
            </a:r>
            <a:r>
              <a:rPr lang="ru-RU" sz="800" dirty="0" smtClean="0">
                <a:solidFill>
                  <a:srgbClr val="0070C0"/>
                </a:solidFill>
              </a:rPr>
              <a:t> для </a:t>
            </a:r>
            <a:r>
              <a:rPr lang="ru-RU" sz="800" dirty="0" err="1" smtClean="0">
                <a:solidFill>
                  <a:srgbClr val="0070C0"/>
                </a:solidFill>
              </a:rPr>
              <a:t>плавання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який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дає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повний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опис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морів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річок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узбереж</a:t>
            </a:r>
            <a:r>
              <a:rPr lang="ru-RU" sz="800" dirty="0" smtClean="0">
                <a:solidFill>
                  <a:srgbClr val="0070C0"/>
                </a:solidFill>
              </a:rPr>
              <a:t>. </a:t>
            </a:r>
            <a:r>
              <a:rPr lang="ru-RU" sz="800" dirty="0" err="1" smtClean="0">
                <a:solidFill>
                  <a:srgbClr val="0070C0"/>
                </a:solidFill>
              </a:rPr>
              <a:t>Включає</a:t>
            </a:r>
            <a:r>
              <a:rPr lang="ru-RU" sz="800" dirty="0" smtClean="0">
                <a:solidFill>
                  <a:srgbClr val="0070C0"/>
                </a:solidFill>
              </a:rPr>
              <a:t> в себе </a:t>
            </a:r>
            <a:r>
              <a:rPr lang="ru-RU" sz="800" dirty="0" err="1" smtClean="0">
                <a:solidFill>
                  <a:srgbClr val="0070C0"/>
                </a:solidFill>
              </a:rPr>
              <a:t>опис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примітних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місць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навігаційних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знаків</a:t>
            </a:r>
            <a:r>
              <a:rPr lang="ru-RU" sz="800" dirty="0" smtClean="0">
                <a:solidFill>
                  <a:srgbClr val="0070C0"/>
                </a:solidFill>
              </a:rPr>
              <a:t> та </a:t>
            </a:r>
            <a:r>
              <a:rPr lang="ru-RU" sz="800" dirty="0" err="1" smtClean="0">
                <a:solidFill>
                  <a:srgbClr val="0070C0"/>
                </a:solidFill>
              </a:rPr>
              <a:t>берегів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детальні</a:t>
            </a:r>
            <a:r>
              <a:rPr lang="ru-RU" sz="800" dirty="0" smtClean="0">
                <a:solidFill>
                  <a:srgbClr val="0070C0"/>
                </a:solidFill>
              </a:rPr>
              <a:t> описи </a:t>
            </a:r>
            <a:r>
              <a:rPr lang="ru-RU" sz="800" dirty="0" err="1" smtClean="0">
                <a:solidFill>
                  <a:srgbClr val="0070C0"/>
                </a:solidFill>
              </a:rPr>
              <a:t>складних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навігаційних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ділянок</a:t>
            </a:r>
            <a:r>
              <a:rPr lang="ru-RU" sz="800" dirty="0" smtClean="0">
                <a:solidFill>
                  <a:srgbClr val="0070C0"/>
                </a:solidFill>
              </a:rPr>
              <a:t>. </a:t>
            </a:r>
            <a:r>
              <a:rPr lang="ru-RU" sz="800" dirty="0" err="1" smtClean="0">
                <a:solidFill>
                  <a:srgbClr val="0070C0"/>
                </a:solidFill>
              </a:rPr>
              <a:t>Також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включає</a:t>
            </a:r>
            <a:r>
              <a:rPr lang="ru-RU" sz="800" dirty="0" smtClean="0">
                <a:solidFill>
                  <a:srgbClr val="0070C0"/>
                </a:solidFill>
              </a:rPr>
              <a:t> в себе </a:t>
            </a:r>
            <a:r>
              <a:rPr lang="ru-RU" sz="800" dirty="0" err="1" smtClean="0">
                <a:solidFill>
                  <a:srgbClr val="0070C0"/>
                </a:solidFill>
              </a:rPr>
              <a:t>безпечні</a:t>
            </a:r>
            <a:r>
              <a:rPr lang="ru-RU" sz="800" dirty="0" smtClean="0">
                <a:solidFill>
                  <a:srgbClr val="0070C0"/>
                </a:solidFill>
              </a:rPr>
              <a:t> шляхи та </a:t>
            </a:r>
            <a:r>
              <a:rPr lang="ru-RU" sz="800" dirty="0" err="1" smtClean="0">
                <a:solidFill>
                  <a:srgbClr val="0070C0"/>
                </a:solidFill>
              </a:rPr>
              <a:t>якірні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місця</a:t>
            </a:r>
            <a:r>
              <a:rPr lang="ru-RU" sz="800" dirty="0" smtClean="0">
                <a:solidFill>
                  <a:srgbClr val="0070C0"/>
                </a:solidFill>
              </a:rPr>
              <a:t>, </a:t>
            </a:r>
            <a:r>
              <a:rPr lang="ru-RU" sz="800" dirty="0" err="1" smtClean="0">
                <a:solidFill>
                  <a:srgbClr val="0070C0"/>
                </a:solidFill>
              </a:rPr>
              <a:t>спосіб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прийому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палива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та</a:t>
            </a:r>
            <a:r>
              <a:rPr lang="ru-RU" sz="800" dirty="0" smtClean="0">
                <a:solidFill>
                  <a:srgbClr val="0070C0"/>
                </a:solidFill>
              </a:rPr>
              <a:t> </a:t>
            </a:r>
            <a:r>
              <a:rPr lang="ru-RU" sz="800" dirty="0" err="1" smtClean="0">
                <a:solidFill>
                  <a:srgbClr val="0070C0"/>
                </a:solidFill>
              </a:rPr>
              <a:t>провізії</a:t>
            </a:r>
            <a:r>
              <a:rPr lang="ru-RU" sz="800" dirty="0" smtClean="0">
                <a:solidFill>
                  <a:srgbClr val="0070C0"/>
                </a:solidFill>
              </a:rPr>
              <a:t>.</a:t>
            </a:r>
            <a:endParaRPr lang="ru-RU" sz="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От Ми </a:t>
            </a:r>
            <a:r>
              <a:rPr lang="ru-RU" sz="2000" b="1" dirty="0" err="1" smtClean="0">
                <a:solidFill>
                  <a:srgbClr val="0070C0"/>
                </a:solidFill>
              </a:rPr>
              <a:t>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готові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вже</a:t>
            </a:r>
            <a:r>
              <a:rPr lang="ru-RU" sz="2000" b="1" dirty="0" smtClean="0">
                <a:solidFill>
                  <a:srgbClr val="0070C0"/>
                </a:solidFill>
              </a:rPr>
              <a:t> до </a:t>
            </a:r>
            <a:r>
              <a:rPr lang="ru-RU" sz="2000" b="1" dirty="0" err="1" smtClean="0">
                <a:solidFill>
                  <a:srgbClr val="0070C0"/>
                </a:solidFill>
              </a:rPr>
              <a:t>зустрічі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Зими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/>
          </a:p>
        </p:txBody>
      </p:sp>
      <p:pic>
        <p:nvPicPr>
          <p:cNvPr id="5" name="Содержимое 4" descr="19 01 2019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3500" y="1524000"/>
            <a:ext cx="3060799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72066" y="3071810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От Ми </a:t>
            </a:r>
            <a:r>
              <a:rPr lang="ru-RU" sz="1200" dirty="0" err="1" smtClean="0">
                <a:solidFill>
                  <a:srgbClr val="0070C0"/>
                </a:solidFill>
              </a:rPr>
              <a:t>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готові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вже</a:t>
            </a:r>
            <a:r>
              <a:rPr lang="ru-RU" sz="1200" dirty="0" smtClean="0">
                <a:solidFill>
                  <a:srgbClr val="0070C0"/>
                </a:solidFill>
              </a:rPr>
              <a:t> до </a:t>
            </a:r>
            <a:r>
              <a:rPr lang="ru-RU" sz="1200" dirty="0" err="1" smtClean="0">
                <a:solidFill>
                  <a:srgbClr val="0070C0"/>
                </a:solidFill>
              </a:rPr>
              <a:t>зустрічі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Зими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Почнемо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Балу - вальс за вальсом -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Нехай </a:t>
            </a:r>
            <a:r>
              <a:rPr lang="ru-RU" sz="1200" dirty="0" err="1" smtClean="0">
                <a:solidFill>
                  <a:srgbClr val="0070C0"/>
                </a:solidFill>
              </a:rPr>
              <a:t>встигає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Сніговій</a:t>
            </a:r>
            <a:r>
              <a:rPr lang="ru-RU" sz="1200" dirty="0" smtClean="0">
                <a:solidFill>
                  <a:srgbClr val="0070C0"/>
                </a:solidFill>
              </a:rPr>
              <a:t> за Нашим ритмом!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19 01 2019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Зимова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свіжість</a:t>
            </a:r>
            <a:r>
              <a:rPr lang="ru-RU" sz="2000" b="1" dirty="0" smtClean="0">
                <a:solidFill>
                  <a:srgbClr val="0070C0"/>
                </a:solidFill>
              </a:rPr>
              <a:t> ранку </a:t>
            </a:r>
            <a:r>
              <a:rPr lang="ru-RU" sz="2000" b="1" dirty="0" err="1" smtClean="0">
                <a:solidFill>
                  <a:srgbClr val="0070C0"/>
                </a:solidFill>
              </a:rPr>
              <a:t>з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ноткми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Весни</a:t>
            </a:r>
            <a:endParaRPr lang="ru-RU" sz="2000" b="1" dirty="0"/>
          </a:p>
        </p:txBody>
      </p:sp>
      <p:pic>
        <p:nvPicPr>
          <p:cNvPr id="5" name="Содержимое 4" descr="23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788363"/>
            <a:ext cx="3657600" cy="4135348"/>
          </a:xfrm>
        </p:spPr>
      </p:pic>
      <p:sp>
        <p:nvSpPr>
          <p:cNvPr id="6" name="Прямоугольник 5"/>
          <p:cNvSpPr/>
          <p:nvPr/>
        </p:nvSpPr>
        <p:spPr>
          <a:xfrm>
            <a:off x="5357818" y="3286124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Зимова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свіжість</a:t>
            </a:r>
            <a:r>
              <a:rPr lang="ru-RU" sz="1200" dirty="0" smtClean="0">
                <a:solidFill>
                  <a:srgbClr val="0070C0"/>
                </a:solidFill>
              </a:rPr>
              <a:t> ранку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ноткми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Весни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Прийшла</a:t>
            </a:r>
            <a:r>
              <a:rPr lang="ru-RU" sz="1200" dirty="0" smtClean="0">
                <a:solidFill>
                  <a:srgbClr val="0070C0"/>
                </a:solidFill>
              </a:rPr>
              <a:t> до Нас у </a:t>
            </a:r>
            <a:r>
              <a:rPr lang="ru-RU" sz="1200" dirty="0" err="1" smtClean="0">
                <a:solidFill>
                  <a:srgbClr val="0070C0"/>
                </a:solidFill>
              </a:rPr>
              <a:t>філіжанках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чудо-кави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Казково-ніжним</a:t>
            </a:r>
            <a:r>
              <a:rPr lang="ru-RU" sz="1200" dirty="0" smtClean="0">
                <a:solidFill>
                  <a:srgbClr val="0070C0"/>
                </a:solidFill>
              </a:rPr>
              <a:t> ароматом, </a:t>
            </a:r>
            <a:r>
              <a:rPr lang="ru-RU" sz="1200" dirty="0" err="1" smtClean="0">
                <a:solidFill>
                  <a:srgbClr val="0070C0"/>
                </a:solidFill>
              </a:rPr>
              <a:t>поцілунком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Цвіту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23 01 2019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Переклади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Мацуо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Басьо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Україні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Джерела</a:t>
            </a:r>
            <a:r>
              <a:rPr lang="ru-RU" sz="2000" b="1" dirty="0" smtClean="0">
                <a:solidFill>
                  <a:srgbClr val="0070C0"/>
                </a:solidFill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</a:rPr>
              <a:t>література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українською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мовою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1428737"/>
            <a:ext cx="75009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[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Лірика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] / Пер. М. Лукаш, Г.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Турков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Всесвітня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л-ра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серед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навч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закл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1998. -№ 12. -С. 6-7. —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Переклади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вміщено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ct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.: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М.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Борецький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Природа в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поезії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// Там само. — С. 5-8. </a:t>
            </a:r>
          </a:p>
          <a:p>
            <a:pPr marL="177800" indent="-177800"/>
            <a:r>
              <a:rPr lang="ru-RU" sz="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Зміст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Крук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немилий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птах…»; «Степу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рівнява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«Тиша, мир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лад…»; «Журавель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знеміг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Чому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так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постарів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Осінь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із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дощем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 та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.).</a:t>
            </a: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Хайку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/ 3 яп. пер. М.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Федоришин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Всесвіт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1984. — № 8. - С. 134. </a:t>
            </a:r>
          </a:p>
          <a:p>
            <a:pPr marL="177800" indent="-177800"/>
            <a:r>
              <a:rPr lang="ru-RU" sz="900" dirty="0" smtClean="0">
                <a:latin typeface="Arial" pitchFamily="34" charset="0"/>
                <a:cs typeface="Arial" pitchFamily="34" charset="0"/>
              </a:rPr>
              <a:t>«добре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придивився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зрушся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могило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«тайфун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пройшов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«перший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сніг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подвір'я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замівши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чисте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поле…»; «за колосок…»;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те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се…»; «старенька сакура…»; «на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Кам'яній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горі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глибока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осінь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рік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кінчається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вечір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над морем…»;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воювали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воювали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ніч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яка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місячна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«о зозуле…»; «упала…»; «о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ця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дорога…»;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блиснула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блискавка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 </a:t>
            </a: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Поезії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/ Пер.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яп. та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комент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Г.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Туркова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Всесвітня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л-ра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серед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навч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закл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2001. — № 11 - С. 54 .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Зміст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Перший день Нового року;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Коржі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папороті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Сакура;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Старість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солов'я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Обличчя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дня; Початок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осені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Портрет друга; Холод;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Зимування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Кінець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року та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Поезії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: Пер.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яп. /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Упоряд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., пер.,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передм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та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приміт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Г.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Туркова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 — К.: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Дніпро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1991. — 189, [4] с. - (Перлини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світ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лірики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Солом'яний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плащ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мавпи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Поетична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збірка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/ А. Г. 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Сіренко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поетичний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пер.,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впоряд.та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передм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.) — К.: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Укр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Видавнича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Спілка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2001. − 91 с.</a:t>
            </a: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Хоку / Пер.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яп. М. Лукаш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Тисячоліття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Поетичний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переклад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України-Русі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 — К , 1995. — С. 651—652.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Зміст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«На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старім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ставку…»;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Ґедзь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будяку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«Степу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рівнява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».."; «Я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заріс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як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щіть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Видиться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мені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…»; «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Вже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по маю — ах!»).</a:t>
            </a:r>
            <a:endParaRPr lang="ru-RU" sz="900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Башьо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Стежками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півночі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(«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Оку-но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хосомічі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»): пер.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яп. та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передм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І.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Бондаренка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, Т.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Комарницької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Київ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Видавничий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дім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Дмитра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Бураго, 2014.</a:t>
            </a:r>
            <a:r>
              <a:rPr lang="uk-UA" sz="9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японської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поезії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900" b="1" dirty="0" smtClean="0">
                <a:latin typeface="Arial" pitchFamily="34" charset="0"/>
                <a:cs typeface="Arial" pitchFamily="34" charset="0"/>
              </a:rPr>
              <a:t>XVII-XVIII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ст.: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ін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З яп. пер. М. Лукаш 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Всесвіт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2004. — № 5/6. — С. 14-18.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Зміст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поетів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XVII—XVIII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Класична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поезія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Японії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 Пер. В. Горлова 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Джерело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перлин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Хрестоматія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східних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літератур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С. М. Руссова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авт.-упоряд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.). — К, 1998. — С. 244—256.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Зміст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Від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перекладача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Кокінсю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Огура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Хякунін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Іссю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Пер. Г.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Туркова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).</a:t>
            </a:r>
            <a:endParaRPr lang="uk-UA" sz="900" b="1" i="1" dirty="0" smtClean="0">
              <a:latin typeface="Arial" pitchFamily="34" charset="0"/>
              <a:cs typeface="Arial" pitchFamily="34" charset="0"/>
            </a:endParaRPr>
          </a:p>
          <a:p>
            <a:pPr marL="177800" indent="-177800"/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Японська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класична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поезія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Передмова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та переклад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яп. І. П.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Бондаренка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Харків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 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Фоліо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2007. — 415 с. — (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Бібліотека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світової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літератури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900" b="1" dirty="0" smtClean="0">
              <a:latin typeface="Arial" pitchFamily="34" charset="0"/>
              <a:cs typeface="Arial" pitchFamily="34" charset="0"/>
              <a:hlinkClick r:id="rId2"/>
            </a:endParaRPr>
          </a:p>
          <a:p>
            <a:pPr marL="177800" indent="-177800">
              <a:spcBef>
                <a:spcPts val="0"/>
              </a:spcBef>
            </a:pP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9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Хокку</a:t>
            </a: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</a:pPr>
            <a:r>
              <a:rPr lang="uk-UA" sz="900" b="1" dirty="0" smtClean="0">
                <a:latin typeface="Arial" pitchFamily="34" charset="0"/>
                <a:cs typeface="Arial" pitchFamily="34" charset="0"/>
              </a:rPr>
              <a:t>Дмитро Княжич: 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Стрибок жабеняти у вічність // </a:t>
            </a:r>
            <a:r>
              <a:rPr lang="uk-UA" sz="900" dirty="0" err="1" smtClean="0">
                <a:latin typeface="Arial" pitchFamily="34" charset="0"/>
                <a:cs typeface="Arial" pitchFamily="34" charset="0"/>
              </a:rPr>
              <a:t>ЛітАкцент</a:t>
            </a:r>
            <a:endParaRPr lang="uk-UA" sz="900" b="1" i="1" dirty="0" smtClean="0">
              <a:latin typeface="Arial" pitchFamily="34" charset="0"/>
              <a:cs typeface="Arial" pitchFamily="34" charset="0"/>
            </a:endParaRPr>
          </a:p>
          <a:p>
            <a:pPr marL="177800" indent="-177800"/>
            <a:r>
              <a:rPr lang="ru-RU" sz="900" b="1" dirty="0" smtClean="0">
                <a:latin typeface="Arial" pitchFamily="34" charset="0"/>
                <a:cs typeface="Arial" pitchFamily="34" charset="0"/>
              </a:rPr>
              <a:t>Шевцова Галина, Бондаренко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Іван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 Стежками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 —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Київ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Грані-Т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2007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Ніколенко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О. М. 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Філософія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китайській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японській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літературах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Ду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Фу,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Ісікаїш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Такубоку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Ясунарі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Кавабата,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Кобо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Абе: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Посіб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для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вчителя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X.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Ранок, 2003. — Веста. — 192 с.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Шильцова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Н. В. 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Духовний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світ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Тараса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Шевченка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Вісн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Київ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нац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ун-ту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ім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Т.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Шевченка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Сер.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Східні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мови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літератури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К., 2004. —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Вип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8. — С. 56-60.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Шкаруба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Л. Хризантема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меч: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Японська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культура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] 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Шкаруба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Л.,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Шошура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С. 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Зарубіжна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л-ра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навч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закладах. — 2004. - № 1. — С. 45-50; № 2. — С. 28-32; № 6. -С. 2-12.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Яценко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Б. П. 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//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Українська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літературна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енциклопедія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В 5 т. -К., 1998. -Т. З — С. 323</a:t>
            </a:r>
          </a:p>
          <a:p>
            <a:pPr marL="177800" indent="-177800">
              <a:spcBef>
                <a:spcPts val="0"/>
              </a:spcBef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Руссова С. М. 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Джерело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перлин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Поетика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східних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літератур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Навч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посіб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. — К.: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Фенікс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, 1999 — 345 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</a:rPr>
              <a:t>Серпанок Сходу Сонця і Думок Невпинних</a:t>
            </a:r>
            <a:endParaRPr lang="ru-RU" sz="2000" b="1" dirty="0"/>
          </a:p>
        </p:txBody>
      </p:sp>
      <p:pic>
        <p:nvPicPr>
          <p:cNvPr id="5" name="Содержимое 4" descr="20 01 2019 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1570037"/>
            <a:ext cx="3657600" cy="4572000"/>
          </a:xfrm>
        </p:spPr>
      </p:pic>
      <p:sp>
        <p:nvSpPr>
          <p:cNvPr id="6" name="Прямоугольник 5"/>
          <p:cNvSpPr/>
          <p:nvPr/>
        </p:nvSpPr>
        <p:spPr>
          <a:xfrm>
            <a:off x="5143504" y="2786058"/>
            <a:ext cx="342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dirty="0" smtClean="0">
                <a:solidFill>
                  <a:srgbClr val="0070C0"/>
                </a:solidFill>
              </a:rPr>
              <a:t>***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Серпанок* Сходу Сонця і Думок Невпинних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Нагадав Подвійну Зірку із Життя Тепер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Їх Дві, але вони Одне, хоч як на них дивись!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© Віктор Вдовченко</a:t>
            </a:r>
            <a:br>
              <a:rPr lang="vi-VN" sz="1200" dirty="0" smtClean="0">
                <a:solidFill>
                  <a:srgbClr val="0070C0"/>
                </a:solidFill>
              </a:rPr>
            </a:br>
            <a:r>
              <a:rPr lang="vi-VN" sz="1200" dirty="0" smtClean="0">
                <a:solidFill>
                  <a:srgbClr val="0070C0"/>
                </a:solidFill>
              </a:rPr>
              <a:t>20 01 2019</a:t>
            </a:r>
            <a:br>
              <a:rPr lang="vi-VN" sz="1200" dirty="0" smtClean="0">
                <a:solidFill>
                  <a:srgbClr val="0070C0"/>
                </a:solidFill>
              </a:rPr>
            </a:br>
            <a:endParaRPr lang="uk-UA" sz="1200" dirty="0" smtClean="0">
              <a:solidFill>
                <a:srgbClr val="0070C0"/>
              </a:solidFill>
            </a:endParaRPr>
          </a:p>
          <a:p>
            <a:r>
              <a:rPr lang="uk-UA" sz="600" dirty="0" smtClean="0">
                <a:solidFill>
                  <a:srgbClr val="0070C0"/>
                </a:solidFill>
              </a:rPr>
              <a:t>* </a:t>
            </a:r>
            <a:r>
              <a:rPr lang="vi-VN" sz="600" dirty="0" smtClean="0">
                <a:solidFill>
                  <a:srgbClr val="0070C0"/>
                </a:solidFill>
              </a:rPr>
              <a:t>СЕРПА́НОК, чол.</a:t>
            </a:r>
            <a:br>
              <a:rPr lang="vi-VN" sz="600" dirty="0" smtClean="0">
                <a:solidFill>
                  <a:srgbClr val="0070C0"/>
                </a:solidFill>
              </a:rPr>
            </a:br>
            <a:r>
              <a:rPr lang="vi-VN" sz="600" dirty="0" smtClean="0">
                <a:solidFill>
                  <a:srgbClr val="0070C0"/>
                </a:solidFill>
              </a:rPr>
              <a:t>род. нку, чого і без додатка, який. </a:t>
            </a:r>
            <a:br>
              <a:rPr lang="vi-VN" sz="600" dirty="0" smtClean="0">
                <a:solidFill>
                  <a:srgbClr val="0070C0"/>
                </a:solidFill>
              </a:rPr>
            </a:br>
            <a:r>
              <a:rPr lang="vi-VN" sz="600" dirty="0" smtClean="0">
                <a:solidFill>
                  <a:srgbClr val="0070C0"/>
                </a:solidFill>
              </a:rPr>
              <a:t>// перен. Ледве помітний прояв якого-небудь настрою, стану і т. ін., який заступає або супроводжує щось інше. </a:t>
            </a:r>
            <a:endParaRPr lang="vi-VN" sz="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Зима </a:t>
            </a:r>
            <a:r>
              <a:rPr lang="ru-RU" sz="2000" b="1" dirty="0" err="1" smtClean="0">
                <a:solidFill>
                  <a:srgbClr val="0070C0"/>
                </a:solidFill>
              </a:rPr>
              <a:t>тепер</a:t>
            </a:r>
            <a:r>
              <a:rPr lang="ru-RU" sz="2000" b="1" dirty="0" smtClean="0">
                <a:solidFill>
                  <a:srgbClr val="0070C0"/>
                </a:solidFill>
              </a:rPr>
              <a:t> - мороз </a:t>
            </a:r>
            <a:r>
              <a:rPr lang="ru-RU" sz="2000" b="1" dirty="0" err="1" smtClean="0">
                <a:solidFill>
                  <a:srgbClr val="0070C0"/>
                </a:solidFill>
              </a:rPr>
              <a:t>кришталю</a:t>
            </a:r>
            <a:r>
              <a:rPr lang="ru-RU" sz="2000" b="1" dirty="0" smtClean="0">
                <a:solidFill>
                  <a:srgbClr val="0070C0"/>
                </a:solidFill>
              </a:rPr>
              <a:t>, на </a:t>
            </a:r>
            <a:r>
              <a:rPr lang="ru-RU" sz="2000" b="1" dirty="0" err="1" smtClean="0">
                <a:solidFill>
                  <a:srgbClr val="0070C0"/>
                </a:solidFill>
              </a:rPr>
              <a:t>захід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Сонця</a:t>
            </a:r>
            <a:endParaRPr lang="ru-RU" sz="2000" b="1" dirty="0"/>
          </a:p>
        </p:txBody>
      </p:sp>
      <p:pic>
        <p:nvPicPr>
          <p:cNvPr id="5" name="Содержимое 4" descr="16 01 2019 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2501" y="1524000"/>
            <a:ext cx="3202798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3286124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Зима </a:t>
            </a:r>
            <a:r>
              <a:rPr lang="ru-RU" sz="1200" dirty="0" err="1" smtClean="0">
                <a:solidFill>
                  <a:srgbClr val="0070C0"/>
                </a:solidFill>
              </a:rPr>
              <a:t>тепер</a:t>
            </a:r>
            <a:r>
              <a:rPr lang="ru-RU" sz="1200" dirty="0" smtClean="0">
                <a:solidFill>
                  <a:srgbClr val="0070C0"/>
                </a:solidFill>
              </a:rPr>
              <a:t> - мороз </a:t>
            </a:r>
            <a:r>
              <a:rPr lang="ru-RU" sz="1200" dirty="0" err="1" smtClean="0">
                <a:solidFill>
                  <a:srgbClr val="0070C0"/>
                </a:solidFill>
              </a:rPr>
              <a:t>кришталю</a:t>
            </a:r>
            <a:r>
              <a:rPr lang="ru-RU" sz="1200" dirty="0" smtClean="0">
                <a:solidFill>
                  <a:srgbClr val="0070C0"/>
                </a:solidFill>
              </a:rPr>
              <a:t>, на </a:t>
            </a:r>
            <a:r>
              <a:rPr lang="ru-RU" sz="1200" dirty="0" err="1" smtClean="0">
                <a:solidFill>
                  <a:srgbClr val="0070C0"/>
                </a:solidFill>
              </a:rPr>
              <a:t>захід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Сонця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у </a:t>
            </a:r>
            <a:r>
              <a:rPr lang="ru-RU" sz="1200" dirty="0" err="1" smtClean="0">
                <a:solidFill>
                  <a:srgbClr val="0070C0"/>
                </a:solidFill>
              </a:rPr>
              <a:t>душі</a:t>
            </a:r>
            <a:r>
              <a:rPr lang="ru-RU" sz="1200" dirty="0" smtClean="0">
                <a:solidFill>
                  <a:srgbClr val="0070C0"/>
                </a:solidFill>
              </a:rPr>
              <a:t>, все </a:t>
            </a:r>
            <a:r>
              <a:rPr lang="ru-RU" sz="1200" dirty="0" err="1" smtClean="0">
                <a:solidFill>
                  <a:srgbClr val="0070C0"/>
                </a:solidFill>
              </a:rPr>
              <a:t>Наші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Ті</a:t>
            </a:r>
            <a:r>
              <a:rPr lang="ru-RU" sz="1200" dirty="0" smtClean="0">
                <a:solidFill>
                  <a:srgbClr val="0070C0"/>
                </a:solidFill>
              </a:rPr>
              <a:t> ж - </a:t>
            </a:r>
            <a:r>
              <a:rPr lang="ru-RU" sz="1200" dirty="0" err="1" smtClean="0">
                <a:solidFill>
                  <a:srgbClr val="0070C0"/>
                </a:solidFill>
              </a:rPr>
              <a:t>вечірні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барви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Тепла </a:t>
            </a:r>
            <a:r>
              <a:rPr lang="ru-RU" sz="1200" dirty="0" err="1" smtClean="0">
                <a:solidFill>
                  <a:srgbClr val="0070C0"/>
                </a:solidFill>
              </a:rPr>
              <a:t>морського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побережжя</a:t>
            </a:r>
            <a:r>
              <a:rPr lang="ru-RU" sz="1200" dirty="0" smtClean="0">
                <a:solidFill>
                  <a:srgbClr val="0070C0"/>
                </a:solidFill>
              </a:rPr>
              <a:t>, в краю </a:t>
            </a:r>
            <a:r>
              <a:rPr lang="ru-RU" sz="1200" dirty="0" err="1" smtClean="0">
                <a:solidFill>
                  <a:srgbClr val="0070C0"/>
                </a:solidFill>
              </a:rPr>
              <a:t>Любові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16 01 2019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Краса </a:t>
            </a:r>
            <a:r>
              <a:rPr lang="ru-RU" sz="2000" b="1" dirty="0" err="1" smtClean="0">
                <a:solidFill>
                  <a:srgbClr val="0070C0"/>
                </a:solidFill>
              </a:rPr>
              <a:t>Зими</a:t>
            </a:r>
            <a:r>
              <a:rPr lang="ru-RU" sz="2000" b="1" dirty="0" smtClean="0">
                <a:solidFill>
                  <a:srgbClr val="0070C0"/>
                </a:solidFill>
              </a:rPr>
              <a:t> не у </a:t>
            </a:r>
            <a:r>
              <a:rPr lang="ru-RU" sz="2000" b="1" dirty="0" err="1" smtClean="0">
                <a:solidFill>
                  <a:srgbClr val="0070C0"/>
                </a:solidFill>
              </a:rPr>
              <a:t>барвистому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пейзажі</a:t>
            </a:r>
            <a:r>
              <a:rPr lang="ru-RU" sz="2000" b="1" dirty="0" smtClean="0">
                <a:solidFill>
                  <a:srgbClr val="0070C0"/>
                </a:solidFill>
              </a:rPr>
              <a:t>, …</a:t>
            </a:r>
            <a:endParaRPr lang="ru-RU" sz="2000" b="1" dirty="0"/>
          </a:p>
        </p:txBody>
      </p:sp>
      <p:pic>
        <p:nvPicPr>
          <p:cNvPr id="5" name="Содержимое 4" descr="13 01 2019 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3091" y="1524000"/>
            <a:ext cx="3461618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143504" y="3143248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Краса </a:t>
            </a:r>
            <a:r>
              <a:rPr lang="ru-RU" sz="1200" dirty="0" err="1" smtClean="0">
                <a:solidFill>
                  <a:srgbClr val="0070C0"/>
                </a:solidFill>
              </a:rPr>
              <a:t>Зими</a:t>
            </a:r>
            <a:r>
              <a:rPr lang="ru-RU" sz="1200" dirty="0" smtClean="0">
                <a:solidFill>
                  <a:srgbClr val="0070C0"/>
                </a:solidFill>
              </a:rPr>
              <a:t> не у </a:t>
            </a:r>
            <a:r>
              <a:rPr lang="ru-RU" sz="1200" dirty="0" err="1" smtClean="0">
                <a:solidFill>
                  <a:srgbClr val="0070C0"/>
                </a:solidFill>
              </a:rPr>
              <a:t>барвистому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пейзажі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в </a:t>
            </a:r>
            <a:r>
              <a:rPr lang="ru-RU" sz="1200" dirty="0" err="1" smtClean="0">
                <a:solidFill>
                  <a:srgbClr val="0070C0"/>
                </a:solidFill>
              </a:rPr>
              <a:t>Силі</a:t>
            </a:r>
            <a:r>
              <a:rPr lang="ru-RU" sz="1200" dirty="0" smtClean="0">
                <a:solidFill>
                  <a:srgbClr val="0070C0"/>
                </a:solidFill>
              </a:rPr>
              <a:t> Духу кожного </a:t>
            </a:r>
            <a:r>
              <a:rPr lang="ru-RU" sz="1200" dirty="0" err="1" smtClean="0">
                <a:solidFill>
                  <a:srgbClr val="0070C0"/>
                </a:solidFill>
              </a:rPr>
              <a:t>з</a:t>
            </a:r>
            <a:r>
              <a:rPr lang="ru-RU" sz="1200" dirty="0" smtClean="0">
                <a:solidFill>
                  <a:srgbClr val="0070C0"/>
                </a:solidFill>
              </a:rPr>
              <a:t> Людей -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В </a:t>
            </a:r>
            <a:r>
              <a:rPr lang="ru-RU" sz="1200" dirty="0" err="1" smtClean="0">
                <a:solidFill>
                  <a:srgbClr val="0070C0"/>
                </a:solidFill>
              </a:rPr>
              <a:t>протистоянні</a:t>
            </a:r>
            <a:r>
              <a:rPr lang="ru-RU" sz="1200" dirty="0" smtClean="0">
                <a:solidFill>
                  <a:srgbClr val="0070C0"/>
                </a:solidFill>
              </a:rPr>
              <a:t> Лютому Морозу </a:t>
            </a:r>
            <a:r>
              <a:rPr lang="ru-RU" sz="1200" dirty="0" err="1" smtClean="0">
                <a:solidFill>
                  <a:srgbClr val="0070C0"/>
                </a:solidFill>
              </a:rPr>
              <a:t>Бачити</a:t>
            </a:r>
            <a:r>
              <a:rPr lang="ru-RU" sz="1200" dirty="0" smtClean="0">
                <a:solidFill>
                  <a:srgbClr val="0070C0"/>
                </a:solidFill>
              </a:rPr>
              <a:t> Красу!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14 01 2019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Пейзаж зимовий </a:t>
            </a:r>
            <a:r>
              <a:rPr lang="ru-RU" sz="2000" b="1" dirty="0" err="1" smtClean="0">
                <a:solidFill>
                  <a:srgbClr val="0070C0"/>
                </a:solidFill>
              </a:rPr>
              <a:t>міг</a:t>
            </a:r>
            <a:r>
              <a:rPr lang="ru-RU" sz="2000" b="1" dirty="0" smtClean="0">
                <a:solidFill>
                  <a:srgbClr val="0070C0"/>
                </a:solidFill>
              </a:rPr>
              <a:t> бути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класичним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  <a:endParaRPr lang="ru-RU" sz="2000" b="1" dirty="0"/>
          </a:p>
        </p:txBody>
      </p:sp>
      <p:pic>
        <p:nvPicPr>
          <p:cNvPr id="5" name="Содержимое 4" descr="19 01 2019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6614" y="1524000"/>
            <a:ext cx="3194572" cy="4664075"/>
          </a:xfrm>
        </p:spPr>
      </p:pic>
      <p:sp>
        <p:nvSpPr>
          <p:cNvPr id="7" name="Прямоугольник 6"/>
          <p:cNvSpPr/>
          <p:nvPr/>
        </p:nvSpPr>
        <p:spPr>
          <a:xfrm>
            <a:off x="5000628" y="3000372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Пейзаж зимовий </a:t>
            </a:r>
            <a:r>
              <a:rPr lang="ru-RU" sz="1200" dirty="0" err="1" smtClean="0">
                <a:solidFill>
                  <a:srgbClr val="0070C0"/>
                </a:solidFill>
              </a:rPr>
              <a:t>міг</a:t>
            </a:r>
            <a:r>
              <a:rPr lang="ru-RU" sz="1200" dirty="0" smtClean="0">
                <a:solidFill>
                  <a:srgbClr val="0070C0"/>
                </a:solidFill>
              </a:rPr>
              <a:t> бути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класичним</a:t>
            </a:r>
            <a:r>
              <a:rPr lang="ru-RU" sz="1200" dirty="0" smtClean="0">
                <a:solidFill>
                  <a:srgbClr val="0070C0"/>
                </a:solidFill>
              </a:rPr>
              <a:t>,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Але </a:t>
            </a:r>
            <a:r>
              <a:rPr lang="ru-RU" sz="1200" dirty="0" err="1" smtClean="0">
                <a:solidFill>
                  <a:srgbClr val="0070C0"/>
                </a:solidFill>
              </a:rPr>
              <a:t>вніс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Місяць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корективи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кольорову</a:t>
            </a:r>
            <a:r>
              <a:rPr lang="ru-RU" sz="1200" dirty="0" smtClean="0">
                <a:solidFill>
                  <a:srgbClr val="0070C0"/>
                </a:solidFill>
              </a:rPr>
              <a:t> гаму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Й </a:t>
            </a:r>
            <a:r>
              <a:rPr lang="ru-RU" sz="1200" dirty="0" err="1" smtClean="0">
                <a:solidFill>
                  <a:srgbClr val="0070C0"/>
                </a:solidFill>
              </a:rPr>
              <a:t>дійшли</a:t>
            </a:r>
            <a:r>
              <a:rPr lang="ru-RU" sz="1200" dirty="0" smtClean="0">
                <a:solidFill>
                  <a:srgbClr val="0070C0"/>
                </a:solidFill>
              </a:rPr>
              <a:t> Ми </a:t>
            </a:r>
            <a:r>
              <a:rPr lang="ru-RU" sz="1200" dirty="0" err="1" smtClean="0">
                <a:solidFill>
                  <a:srgbClr val="0070C0"/>
                </a:solidFill>
              </a:rPr>
              <a:t>згоди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кращий</a:t>
            </a:r>
            <a:r>
              <a:rPr lang="ru-RU" sz="1200" dirty="0" smtClean="0">
                <a:solidFill>
                  <a:srgbClr val="0070C0"/>
                </a:solidFill>
              </a:rPr>
              <a:t> кадр </a:t>
            </a:r>
            <a:r>
              <a:rPr lang="ru-RU" sz="1200" dirty="0" err="1" smtClean="0">
                <a:solidFill>
                  <a:srgbClr val="0070C0"/>
                </a:solidFill>
              </a:rPr>
              <a:t>Зими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Вночі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19 01 2019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Найкращий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посеред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зими</a:t>
            </a:r>
            <a:r>
              <a:rPr lang="ru-RU" sz="2000" b="1" dirty="0" smtClean="0">
                <a:solidFill>
                  <a:srgbClr val="0070C0"/>
                </a:solidFill>
              </a:rPr>
              <a:t> для Нас Пейзаж</a:t>
            </a:r>
            <a:endParaRPr lang="ru-RU" sz="2000" b="1" dirty="0"/>
          </a:p>
        </p:txBody>
      </p:sp>
      <p:pic>
        <p:nvPicPr>
          <p:cNvPr id="5" name="Содержимое 4" descr="19 01 2019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2367" y="1524000"/>
            <a:ext cx="2983065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000628" y="2928934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Найкращий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посеред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зими</a:t>
            </a:r>
            <a:r>
              <a:rPr lang="ru-RU" sz="1200" dirty="0" smtClean="0">
                <a:solidFill>
                  <a:srgbClr val="0070C0"/>
                </a:solidFill>
              </a:rPr>
              <a:t> для Нас Пейзаж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Лиш</a:t>
            </a:r>
            <a:r>
              <a:rPr lang="ru-RU" sz="1200" dirty="0" smtClean="0">
                <a:solidFill>
                  <a:srgbClr val="0070C0"/>
                </a:solidFill>
              </a:rPr>
              <a:t> той, </a:t>
            </a:r>
            <a:r>
              <a:rPr lang="ru-RU" sz="1200" dirty="0" err="1" smtClean="0">
                <a:solidFill>
                  <a:srgbClr val="0070C0"/>
                </a:solidFill>
              </a:rPr>
              <a:t>що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відзеркалює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Сонця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Серці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А </a:t>
            </a:r>
            <a:r>
              <a:rPr lang="ru-RU" sz="1200" dirty="0" err="1" smtClean="0">
                <a:solidFill>
                  <a:srgbClr val="0070C0"/>
                </a:solidFill>
              </a:rPr>
              <a:t>кожна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гілочка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сніжинка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промениться</a:t>
            </a:r>
            <a:r>
              <a:rPr lang="ru-RU" sz="1200" dirty="0" smtClean="0">
                <a:solidFill>
                  <a:srgbClr val="0070C0"/>
                </a:solidFill>
              </a:rPr>
              <a:t> у Очах!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19 01 2019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Дорога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Дороговказ</a:t>
            </a:r>
            <a:r>
              <a:rPr lang="ru-RU" sz="2000" b="1" dirty="0" smtClean="0">
                <a:solidFill>
                  <a:srgbClr val="0070C0"/>
                </a:solidFill>
              </a:rPr>
              <a:t> - </a:t>
            </a:r>
            <a:r>
              <a:rPr lang="ru-RU" sz="2000" b="1" dirty="0" err="1" smtClean="0">
                <a:solidFill>
                  <a:srgbClr val="0070C0"/>
                </a:solidFill>
              </a:rPr>
              <a:t>ясніють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свіжістю</a:t>
            </a:r>
            <a:endParaRPr lang="ru-RU" sz="2000" b="1" dirty="0"/>
          </a:p>
        </p:txBody>
      </p:sp>
      <p:pic>
        <p:nvPicPr>
          <p:cNvPr id="5" name="Содержимое 4" descr="20 01 2019 1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6857" y="1524000"/>
            <a:ext cx="3334085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5143504" y="3286124"/>
            <a:ext cx="3786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Дорога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Дороговказ</a:t>
            </a:r>
            <a:r>
              <a:rPr lang="ru-RU" sz="1200" dirty="0" smtClean="0">
                <a:solidFill>
                  <a:srgbClr val="0070C0"/>
                </a:solidFill>
              </a:rPr>
              <a:t> - </a:t>
            </a:r>
            <a:r>
              <a:rPr lang="ru-RU" sz="1200" dirty="0" err="1" smtClean="0">
                <a:solidFill>
                  <a:srgbClr val="0070C0"/>
                </a:solidFill>
              </a:rPr>
              <a:t>ясніють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свіжістю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І </a:t>
            </a:r>
            <a:r>
              <a:rPr lang="ru-RU" sz="1200" dirty="0" err="1" smtClean="0">
                <a:solidFill>
                  <a:srgbClr val="0070C0"/>
                </a:solidFill>
              </a:rPr>
              <a:t>лиш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кристали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від</a:t>
            </a:r>
            <a:r>
              <a:rPr lang="ru-RU" sz="1200" dirty="0" smtClean="0">
                <a:solidFill>
                  <a:srgbClr val="0070C0"/>
                </a:solidFill>
              </a:rPr>
              <a:t> самих Небес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Іскряться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блищать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снігах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ранкових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20 01 2019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Поміж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експертами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дискусія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хто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кращий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із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дизайнерів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/>
          </a:p>
        </p:txBody>
      </p:sp>
      <p:pic>
        <p:nvPicPr>
          <p:cNvPr id="5" name="Содержимое 4" descr="20 01 2019 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3903" y="1524000"/>
            <a:ext cx="3259994" cy="4664075"/>
          </a:xfrm>
        </p:spPr>
      </p:pic>
      <p:sp>
        <p:nvSpPr>
          <p:cNvPr id="6" name="Прямоугольник 5"/>
          <p:cNvSpPr/>
          <p:nvPr/>
        </p:nvSpPr>
        <p:spPr>
          <a:xfrm>
            <a:off x="4929190" y="3143248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Поміж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експертами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дискусія</a:t>
            </a:r>
            <a:r>
              <a:rPr lang="ru-RU" sz="1200" dirty="0" smtClean="0">
                <a:solidFill>
                  <a:srgbClr val="0070C0"/>
                </a:solidFill>
              </a:rPr>
              <a:t>, </a:t>
            </a:r>
            <a:r>
              <a:rPr lang="ru-RU" sz="1200" dirty="0" err="1" smtClean="0">
                <a:solidFill>
                  <a:srgbClr val="0070C0"/>
                </a:solidFill>
              </a:rPr>
              <a:t>хто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кращий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із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дизайнерів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Побачивши</a:t>
            </a:r>
            <a:r>
              <a:rPr lang="ru-RU" sz="1200" dirty="0" smtClean="0">
                <a:solidFill>
                  <a:srgbClr val="0070C0"/>
                </a:solidFill>
              </a:rPr>
              <a:t> Дизайн Морозу, </a:t>
            </a:r>
            <a:r>
              <a:rPr lang="ru-RU" sz="1200" dirty="0" err="1" smtClean="0">
                <a:solidFill>
                  <a:srgbClr val="0070C0"/>
                </a:solidFill>
              </a:rPr>
              <a:t>дійшли</a:t>
            </a:r>
            <a:r>
              <a:rPr lang="ru-RU" sz="1200" dirty="0" smtClean="0">
                <a:solidFill>
                  <a:srgbClr val="0070C0"/>
                </a:solidFill>
              </a:rPr>
              <a:t> до </a:t>
            </a:r>
            <a:r>
              <a:rPr lang="ru-RU" sz="1200" dirty="0" err="1" smtClean="0">
                <a:solidFill>
                  <a:srgbClr val="0070C0"/>
                </a:solidFill>
              </a:rPr>
              <a:t>згоди</a:t>
            </a:r>
            <a:r>
              <a:rPr lang="ru-RU" sz="1200" dirty="0" smtClean="0">
                <a:solidFill>
                  <a:srgbClr val="0070C0"/>
                </a:solidFill>
              </a:rPr>
              <a:t> зразу ж: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Якщо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і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є</a:t>
            </a:r>
            <a:r>
              <a:rPr lang="ru-RU" sz="1200" dirty="0" smtClean="0">
                <a:solidFill>
                  <a:srgbClr val="0070C0"/>
                </a:solidFill>
              </a:rPr>
              <a:t> Дизайн, то </a:t>
            </a:r>
            <a:r>
              <a:rPr lang="ru-RU" sz="1200" dirty="0" err="1" smtClean="0">
                <a:solidFill>
                  <a:srgbClr val="0070C0"/>
                </a:solidFill>
              </a:rPr>
              <a:t>він</a:t>
            </a:r>
            <a:r>
              <a:rPr lang="ru-RU" sz="1200" dirty="0" smtClean="0">
                <a:solidFill>
                  <a:srgbClr val="0070C0"/>
                </a:solidFill>
              </a:rPr>
              <a:t> в </a:t>
            </a:r>
            <a:r>
              <a:rPr lang="ru-RU" sz="1200" dirty="0" err="1" smtClean="0">
                <a:solidFill>
                  <a:srgbClr val="0070C0"/>
                </a:solidFill>
              </a:rPr>
              <a:t>праобразах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Природи</a:t>
            </a:r>
            <a:r>
              <a:rPr lang="ru-RU" sz="1200" dirty="0" smtClean="0">
                <a:solidFill>
                  <a:srgbClr val="0070C0"/>
                </a:solidFill>
              </a:rPr>
              <a:t>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20 01 2019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200" b="1" dirty="0" smtClean="0">
                <a:solidFill>
                  <a:srgbClr val="0070C0"/>
                </a:solidFill>
                <a:cs typeface="Arial" pitchFamily="34" charset="0"/>
              </a:rPr>
              <a:t>Автори Проекту: </a:t>
            </a:r>
            <a:br>
              <a:rPr lang="uk-UA" sz="2200" b="1" dirty="0" smtClean="0">
                <a:solidFill>
                  <a:srgbClr val="0070C0"/>
                </a:solidFill>
                <a:cs typeface="Arial" pitchFamily="34" charset="0"/>
              </a:rPr>
            </a:br>
            <a:r>
              <a:rPr lang="uk-UA" sz="2200" b="1" dirty="0" smtClean="0">
                <a:solidFill>
                  <a:srgbClr val="0070C0"/>
                </a:solidFill>
                <a:cs typeface="Arial" pitchFamily="34" charset="0"/>
              </a:rPr>
              <a:t>Віктор </a:t>
            </a:r>
            <a:r>
              <a:rPr lang="uk-UA" sz="2200" b="1" dirty="0" err="1" smtClean="0">
                <a:solidFill>
                  <a:srgbClr val="0070C0"/>
                </a:solidFill>
                <a:cs typeface="Arial" pitchFamily="34" charset="0"/>
              </a:rPr>
              <a:t>Вдовченко</a:t>
            </a:r>
            <a:r>
              <a:rPr lang="uk-UA" sz="2200" b="1" dirty="0" smtClean="0">
                <a:solidFill>
                  <a:srgbClr val="0070C0"/>
                </a:solidFill>
                <a:cs typeface="Arial" pitchFamily="34" charset="0"/>
              </a:rPr>
              <a:t>, Валентина Шевченко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49411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 В.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, слідуючи за майстром. Переклади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 Віктора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Вдовченка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k-UA" sz="12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Міжнародний українсько-японський літературно-мистецький проект.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Україна - Японія. Київ (Україна) - Токіо (Японія). </a:t>
            </a:r>
          </a:p>
          <a:p>
            <a:pPr marL="0" algn="ctr">
              <a:spcBef>
                <a:spcPts val="0"/>
              </a:spcBef>
              <a:buNone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Міжнародне літературно-мистецьке товариство "Світанкові обрії" (Україна).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Світанкова Школа літературно-мистецької творчості Товариства.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Школа перекладів "Світанкові обрії".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Східне відділення. Японія. </a:t>
            </a:r>
            <a:r>
              <a:rPr lang="uk-UA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 (1644-1694).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Міжнародний Київський літературно-мистецький салон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Міжнародний Придніпровський літературно-мистецький салон (м. Дніпро)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Студія Валентини Шевченко</a:t>
            </a:r>
          </a:p>
          <a:p>
            <a:pPr marL="0" algn="ctr">
              <a:spcBef>
                <a:spcPts val="0"/>
              </a:spcBef>
              <a:buNone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Автори Проекту: Віктор </a:t>
            </a:r>
            <a:r>
              <a:rPr lang="uk-UA" sz="12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1200" b="1" dirty="0" smtClean="0">
                <a:latin typeface="Arial" pitchFamily="34" charset="0"/>
                <a:cs typeface="Arial" pitchFamily="34" charset="0"/>
              </a:rPr>
              <a:t>, Валентина Шевченко</a:t>
            </a:r>
          </a:p>
          <a:p>
            <a:pPr marL="0" algn="ctr">
              <a:spcBef>
                <a:spcPts val="0"/>
              </a:spcBef>
              <a:buNone/>
            </a:pPr>
            <a:endParaRPr lang="uk-UA" sz="9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Автор поезій та перекладів, укладач збірки, літературний та художній редактор: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b="1" dirty="0" smtClean="0">
                <a:latin typeface="Arial" pitchFamily="34" charset="0"/>
                <a:cs typeface="Arial" pitchFamily="34" charset="0"/>
              </a:rPr>
              <a:t>професор Віктор </a:t>
            </a:r>
            <a:r>
              <a:rPr lang="uk-UA" sz="1000" b="1" dirty="0" err="1" smtClean="0">
                <a:latin typeface="Arial" pitchFamily="34" charset="0"/>
                <a:cs typeface="Arial" pitchFamily="34" charset="0"/>
              </a:rPr>
              <a:t>Вдовченко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, громадський діяч, керівник Школи літературної та мистецької творчості,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голова Міжнародного літературно-мистецького товариства "Світанкові обрії",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Керівник (господар) Міжнародного Київського літературно-мистецького салону,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філолог, дослідник психології літературної, мистецької, дизайнерської  та інтелектуальної творчості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в Національній академії педагогічних наук України, доктор філософії в галузі дизайну,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старший науковий співробітник Інституту педагогіки НАПН України, член Спілки дизайнерів України</a:t>
            </a:r>
          </a:p>
          <a:p>
            <a:pPr marL="0" algn="ctr">
              <a:spcBef>
                <a:spcPts val="0"/>
              </a:spcBef>
              <a:buNone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Автор дизайнерської розробки слайд-презентацій, тематичних відео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Світанкової Школи літературно-мистецької творчості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Міжнародного літературно-мистецького товариства "Світанкові </a:t>
            </a:r>
            <a:r>
              <a:rPr lang="uk-UA" sz="1000" dirty="0" err="1" smtClean="0">
                <a:latin typeface="Arial" pitchFamily="34" charset="0"/>
                <a:cs typeface="Arial" pitchFamily="34" charset="0"/>
              </a:rPr>
              <a:t>обрії“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b="1" dirty="0" smtClean="0">
                <a:latin typeface="Arial" pitchFamily="34" charset="0"/>
                <a:cs typeface="Arial" pitchFamily="34" charset="0"/>
              </a:rPr>
              <a:t>Валентина Шевченко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, дизайнер, фотохудожник, художній редактор, </a:t>
            </a:r>
            <a:r>
              <a:rPr lang="uk-UA" sz="1000" dirty="0" err="1" smtClean="0">
                <a:latin typeface="Arial" pitchFamily="34" charset="0"/>
                <a:cs typeface="Arial" pitchFamily="34" charset="0"/>
              </a:rPr>
              <a:t>відеорежисер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, сценарист,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sz="1000" dirty="0" smtClean="0">
                <a:latin typeface="Arial" pitchFamily="34" charset="0"/>
                <a:cs typeface="Arial" pitchFamily="34" charset="0"/>
              </a:rPr>
              <a:t>керівник (господиня) Міжнародного Придніпровського літературно-мистецького салону (м. Дніпро)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Широко </a:t>
            </a:r>
            <a:r>
              <a:rPr lang="ru-RU" sz="2000" b="1" dirty="0" err="1" smtClean="0">
                <a:solidFill>
                  <a:srgbClr val="0070C0"/>
                </a:solidFill>
              </a:rPr>
              <a:t>відомі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переклади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Мацуо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Басьо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українською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мовою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728" y="2214554"/>
          <a:ext cx="7429553" cy="3154680"/>
        </p:xfrm>
        <a:graphic>
          <a:graphicData uri="http://schemas.openxmlformats.org/drawingml/2006/table">
            <a:tbl>
              <a:tblPr/>
              <a:tblGrid>
                <a:gridCol w="1857262"/>
                <a:gridCol w="1857262"/>
                <a:gridCol w="1714764"/>
                <a:gridCol w="2000265"/>
              </a:tblGrid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Calibri"/>
                          <a:ea typeface="Times New Roman"/>
                          <a:cs typeface="Times New Roman"/>
                        </a:rPr>
                        <a:t>Крук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 — </a:t>
                      </a:r>
                      <a:r>
                        <a:rPr lang="ru-RU" sz="1000" dirty="0" err="1">
                          <a:latin typeface="Calibri"/>
                          <a:ea typeface="Times New Roman"/>
                          <a:cs typeface="Times New Roman"/>
                        </a:rPr>
                        <a:t>немилий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 птах…»,</a:t>
                      </a: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«Мій слуга дрімав…»,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«Білий лотос-цвіт…»,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«На старім ставку…»,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«На голій гілці…»,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«Пушу коня вбрід…»,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«Із далеких літ…»,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«Мавпа зойкне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— співчуття…»</a:t>
                      </a:r>
                      <a:r>
                        <a:rPr lang="ru-RU" sz="1000" u="sng" baseline="3000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  <a:hlinkClick r:id="rId2"/>
                        </a:rPr>
                        <a:t>[20]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Calibri"/>
                          <a:ea typeface="Times New Roman"/>
                          <a:cs typeface="Times New Roman"/>
                        </a:rPr>
                        <a:t>Довгий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latin typeface="Calibri"/>
                          <a:ea typeface="Times New Roman"/>
                          <a:cs typeface="Times New Roman"/>
                        </a:rPr>
                        <a:t>довгий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 шлях…»;</a:t>
                      </a: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«Я, метеличок…»</a:t>
                      </a:r>
                      <a:r>
                        <a:rPr lang="uk-UA" sz="1000" u="sng" baseline="3000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  <a:hlinkClick r:id="rId2"/>
                        </a:rPr>
                        <a:t>[21]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«Стародавній став»,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«Між квітками ґедзь…»,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«Широкі поля»,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«Ох, як я заріс…»,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«Тиша і сумир»,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«Знов осінній дощ»,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«В рибній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— ні душі»,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«Осінь. 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Сльота»,</a:t>
                      </a: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«Подорожній я…»;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«На морськім розі…»;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«Не </a:t>
                      </a:r>
                      <a:r>
                        <a:rPr lang="uk-UA" sz="1000" dirty="0" err="1">
                          <a:latin typeface="Calibri"/>
                          <a:ea typeface="Times New Roman"/>
                          <a:cs typeface="Times New Roman"/>
                        </a:rPr>
                        <a:t>блигомий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 світ…»;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«Квіття горове…»;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«Зозулі розспів…»;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«Хворий журавель»;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«Баклани в човнах»</a:t>
                      </a:r>
                      <a:r>
                        <a:rPr lang="uk-UA" sz="1000" u="sng" baseline="300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  <a:hlinkClick r:id="rId2"/>
                        </a:rPr>
                        <a:t>[22][23]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«Холод, ніч, нудьга…»,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«Ґедзь на будяку…»,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«Як шумить-гуде банан…»,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«Отакий я </a:t>
                      </a:r>
                      <a:r>
                        <a:rPr lang="uk-UA" sz="1000" dirty="0" err="1">
                          <a:latin typeface="Calibri"/>
                          <a:ea typeface="Times New Roman"/>
                          <a:cs typeface="Times New Roman"/>
                        </a:rPr>
                        <a:t>єсть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«На старім ставку…»,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«Степу рівняна…»,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«Я </a:t>
                      </a:r>
                      <a:r>
                        <a:rPr lang="uk-UA" sz="1000" dirty="0" err="1">
                          <a:latin typeface="Calibri"/>
                          <a:ea typeface="Times New Roman"/>
                          <a:cs typeface="Times New Roman"/>
                        </a:rPr>
                        <a:t>заріс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, як щіть…»,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«Видиться мені…»,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«Вже й по маю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— ах!»,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«Трава-мурава…»,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«Тиша, мир і лад»,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«Осінь із дощем…»,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«Зсохнеться ось-ось…»,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«Окуні морські…»,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«Рушу, й раптом -хить!»,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«Чистий водоспад…»,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000" dirty="0" err="1">
                          <a:latin typeface="Calibri"/>
                          <a:ea typeface="Times New Roman"/>
                          <a:cs typeface="Times New Roman"/>
                        </a:rPr>
                        <a:t>Побравши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 ціпки…»,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«Довгий, довгий шлях…»,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«Чом так постарів…»,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«Осінь-праосінь…»,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«В мандрах я знеміг…»,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«Десять літ тут жив…»,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«Мавпа зойкне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— співчуття…»,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«Цілував би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— жаль…»,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«Рік кінчивсь, а мандри</a:t>
                      </a:r>
                      <a:r>
                        <a:rPr lang="ru-RU" sz="10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— ні…»,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«Жаль на серце впав…»,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«Я, метеличок…»,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«Мандрівник</a:t>
                      </a:r>
                      <a:r>
                        <a:rPr lang="ru-RU" sz="100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— і все…»,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«Берег високий…»,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«Із далеких літ…»,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«Тяжка година!»,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«Квіття горове»,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«Зозулі розспів…»,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«Чужина чужа…»,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«В мандрах десь і вмру…»,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«Кулюсь на коні…»,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«Сакура стара…»,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«Журавель знеміг…»,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«Ніч шляхи мела…»,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«Виходжу з Кінчу…»,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«Он рибалка-птах…»,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«Білий лотос-цвіт…»,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latin typeface="Calibri"/>
                          <a:ea typeface="Times New Roman"/>
                          <a:cs typeface="Times New Roman"/>
                        </a:rPr>
                        <a:t>«Червень на поріг…»,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«Стань, мандрівцю, глянь…»,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«Чи весна прийшла…»</a:t>
                      </a:r>
                      <a:r>
                        <a:rPr lang="uk-UA" sz="1000" u="sng" baseline="3000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  <a:hlinkClick r:id="rId2"/>
                        </a:rPr>
                        <a:t>[24]</a:t>
                      </a:r>
                      <a:r>
                        <a:rPr lang="uk-UA" sz="10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760" marR="447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57290" y="1582341"/>
            <a:ext cx="75724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широко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відомий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українцям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ХХІ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століття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українську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мову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перекладали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Микола Лукаш, Іван Бондаренко та Геннадій </a:t>
            </a:r>
            <a:r>
              <a:rPr lang="uk-UA" sz="1000" dirty="0" err="1" smtClean="0">
                <a:latin typeface="Arial" pitchFamily="34" charset="0"/>
                <a:cs typeface="Arial" pitchFamily="34" charset="0"/>
              </a:rPr>
              <a:t>Турков</a:t>
            </a:r>
            <a:r>
              <a:rPr lang="uk-UA" sz="1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Серед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перекладених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українську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мову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40210"/>
          </a:xfrm>
        </p:spPr>
        <p:txBody>
          <a:bodyPr>
            <a:normAutofit fontScale="90000"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Джерела</a:t>
            </a:r>
            <a:r>
              <a:rPr lang="ru-RU" sz="2000" b="1" dirty="0" smtClean="0">
                <a:solidFill>
                  <a:srgbClr val="0070C0"/>
                </a:solidFill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</a:rPr>
              <a:t>література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різними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мовами</a:t>
            </a:r>
            <a:r>
              <a:rPr lang="ru-RU" sz="2000" b="1" dirty="0" smtClean="0">
                <a:solidFill>
                  <a:srgbClr val="0070C0"/>
                </a:solidFill>
              </a:rPr>
              <a:t>: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err="1" smtClean="0">
                <a:solidFill>
                  <a:srgbClr val="0070C0"/>
                </a:solidFill>
              </a:rPr>
              <a:t>японською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російською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англійською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142984"/>
            <a:ext cx="7572428" cy="4714908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uk-UA" sz="1000" b="1" i="1" dirty="0" smtClean="0">
                <a:latin typeface="Arial" pitchFamily="34" charset="0"/>
                <a:cs typeface="Arial" pitchFamily="34" charset="0"/>
              </a:rPr>
              <a:t>Японською</a:t>
            </a:r>
            <a:endParaRPr lang="ru-RU" sz="1000" b="1" i="1" dirty="0" smtClean="0">
              <a:latin typeface="Arial" pitchFamily="34" charset="0"/>
              <a:cs typeface="Arial" pitchFamily="34" charset="0"/>
            </a:endParaRP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// 『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日本大百科全書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』 [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Енциклопедія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Ніппоніка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]. —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第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版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. —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東京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小学館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, 1994—1997. — 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全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26</a:t>
            </a:r>
            <a:r>
              <a:rPr lang="ja-JP" altLang="en-US" sz="1000" dirty="0" smtClean="0">
                <a:latin typeface="Arial" pitchFamily="34" charset="0"/>
                <a:cs typeface="Arial" pitchFamily="34" charset="0"/>
              </a:rPr>
              <a:t>冊</a:t>
            </a:r>
            <a:r>
              <a:rPr lang="en-US" altLang="ja-JP" sz="1000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яп.)</a:t>
            </a:r>
          </a:p>
          <a:p>
            <a:pPr marL="88900" indent="-88900">
              <a:spcBef>
                <a:spcPts val="0"/>
              </a:spcBef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spcBef>
                <a:spcPts val="0"/>
              </a:spcBef>
            </a:pPr>
            <a:r>
              <a:rPr lang="uk-UA" sz="1000" b="1" i="1" dirty="0" smtClean="0">
                <a:latin typeface="Arial" pitchFamily="34" charset="0"/>
                <a:cs typeface="Arial" pitchFamily="34" charset="0"/>
              </a:rPr>
              <a:t>Англійською</a:t>
            </a:r>
            <a:endParaRPr lang="ru-RU" sz="1000" b="1" i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Ueda, Makoto.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Bashō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His Interpreters: Selected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Hokku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Commentary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 — Stanford, CA : Stanford University Press, 1992. </a:t>
            </a:r>
            <a:endParaRPr lang="uk-UA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Nobuyuki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Yuasa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Translator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(1967). The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Narrow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Road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Deep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North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Other Travel Sketches.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Penguin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Classics. </a:t>
            </a: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Hamill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Translator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(2000).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Narrow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Road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Interior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Other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Writings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Shambhala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</a:t>
            </a: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Hamill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Translator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(1999). The Essential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Bashō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Shambhala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David Landis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Barnhill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Translator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(2004).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Bashō's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Haiku: Selected Poems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Matsuo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Bashō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State University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New York Press.</a:t>
            </a:r>
          </a:p>
          <a:p>
            <a:pPr marL="177800" indent="-177800">
              <a:spcBef>
                <a:spcPts val="0"/>
              </a:spcBef>
              <a:buFont typeface="+mj-lt"/>
              <a:buAutoNum type="arabicPeriod"/>
            </a:pP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Donald Keene (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Translator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Masayuki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Miyata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(Illustrator) (1997). The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Narrow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Road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Oku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Kodansha</a:t>
            </a:r>
            <a:r>
              <a:rPr lang="de-DE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International. </a:t>
            </a:r>
          </a:p>
          <a:p>
            <a:pPr marL="0">
              <a:spcBef>
                <a:spcPts val="0"/>
              </a:spcBef>
            </a:pP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>
              <a:spcBef>
                <a:spcPts val="0"/>
              </a:spcBef>
            </a:pPr>
            <a:r>
              <a:rPr lang="uk-UA" sz="1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Російською</a:t>
            </a:r>
            <a:endParaRPr lang="ru-RU" sz="10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Валерий Брюсов. Стихотворения 1909—1917, Собр. соч. т.2, Художественная литература. М.1973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Долин А.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Басё. Стихи, проза.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Гиперион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С.-Пб, 2002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Маркова Вера. Басё. Лирика. Художественная литература. Москва, 1964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Монзелер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Г. О.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Басё. Великое в малом; «Кристалл», С.-Пб., 2000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Соколов В.В. Басё. Лирика. Минск.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Харвест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2003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Соколова-Делюсина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Басё. Стихи, проза. </a:t>
            </a:r>
            <a:r>
              <a:rPr lang="ru-RU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Гиперион</a:t>
            </a:r>
            <a:r>
              <a:rPr lang="ru-RU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С.-Пб., 2002</a:t>
            </a:r>
          </a:p>
          <a:p>
            <a:pPr marL="88900" indent="-88900">
              <a:spcBef>
                <a:spcPts val="0"/>
              </a:spcBef>
              <a:buFont typeface="+mj-lt"/>
              <a:buAutoNum type="arabicPeriod"/>
            </a:pPr>
            <a:endParaRPr lang="uk-UA" sz="1000" dirty="0" smtClean="0">
              <a:latin typeface="Arial" pitchFamily="34" charset="0"/>
              <a:cs typeface="Arial" pitchFamily="34" charset="0"/>
            </a:endParaRPr>
          </a:p>
          <a:p>
            <a:pPr marL="0">
              <a:spcBef>
                <a:spcPts val="0"/>
              </a:spcBef>
            </a:pPr>
            <a:r>
              <a:rPr lang="ru-RU" sz="1000" b="1" dirty="0" err="1" smtClean="0"/>
              <a:t>Посилання</a:t>
            </a:r>
            <a:endParaRPr lang="ru-RU" sz="1000" b="1" dirty="0" smtClean="0"/>
          </a:p>
          <a:p>
            <a:pPr marL="0">
              <a:spcBef>
                <a:spcPts val="0"/>
              </a:spcBef>
            </a:pPr>
            <a:r>
              <a:rPr lang="ru-RU" sz="1000" b="1" dirty="0" err="1" smtClean="0"/>
              <a:t>Мацуо</a:t>
            </a:r>
            <a:r>
              <a:rPr lang="ru-RU" sz="1000" b="1" dirty="0" smtClean="0"/>
              <a:t> </a:t>
            </a:r>
            <a:r>
              <a:rPr lang="ru-RU" sz="1000" b="1" dirty="0" err="1" smtClean="0"/>
              <a:t>Басьо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Довідничок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Видавництво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"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Сансейдо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"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японською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Музей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пам'яті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японською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і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провінція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Іґа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японською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Класична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японська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поезія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російською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Хайку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Lib.ru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російською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Біографія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Літературній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Енциклопедії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російською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Мацуо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Басьо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Хокку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українською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Віктор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Вдовченко</a:t>
            </a:r>
            <a: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  <a:t/>
            </a:r>
            <a:br>
              <a:rPr lang="en-US" sz="2000" b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uk-UA" sz="2000" b="1" dirty="0" smtClean="0">
                <a:solidFill>
                  <a:srgbClr val="0070C0"/>
                </a:solidFill>
                <a:latin typeface="Bookman Old Style" pitchFamily="18" charset="0"/>
              </a:rPr>
              <a:t>ІІ.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Переклади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Мацуо</a:t>
            </a:r>
            <a:r>
              <a:rPr lang="ru-RU" sz="20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Bookman Old Style" pitchFamily="18" charset="0"/>
              </a:rPr>
              <a:t>Басьо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15 01 2019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3786190"/>
            <a:ext cx="1435755" cy="1986060"/>
          </a:xfrm>
        </p:spPr>
      </p:pic>
      <p:pic>
        <p:nvPicPr>
          <p:cNvPr id="22530" name="Picture 2" descr="C:\Users\Master\Desktop\ВВВ 01-12 2019 поезії\01 2019\Весна Любові в ніжності Життя\2 Basho_by_Bus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28736"/>
            <a:ext cx="1643074" cy="43191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43042" y="5857892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Портрет </a:t>
            </a:r>
            <a:r>
              <a:rPr lang="ru-RU" sz="1000" dirty="0" err="1" smtClean="0"/>
              <a:t>Мацуо</a:t>
            </a:r>
            <a:r>
              <a:rPr lang="ru-RU" sz="1000" dirty="0" smtClean="0"/>
              <a:t> </a:t>
            </a:r>
            <a:r>
              <a:rPr lang="ru-RU" sz="1000" dirty="0" err="1" smtClean="0"/>
              <a:t>Басьо</a:t>
            </a:r>
            <a:r>
              <a:rPr lang="ru-RU" sz="1000" dirty="0" smtClean="0"/>
              <a:t> </a:t>
            </a:r>
          </a:p>
          <a:p>
            <a:r>
              <a:rPr lang="ru-RU" sz="1000" dirty="0" smtClean="0"/>
              <a:t>(</a:t>
            </a:r>
            <a:r>
              <a:rPr lang="ru-RU" sz="1000" dirty="0" err="1" smtClean="0"/>
              <a:t>Ёсы</a:t>
            </a:r>
            <a:r>
              <a:rPr lang="ru-RU" sz="1000" dirty="0" smtClean="0"/>
              <a:t> </a:t>
            </a:r>
            <a:r>
              <a:rPr lang="ru-RU" sz="1000" dirty="0" err="1" smtClean="0"/>
              <a:t>Бусона</a:t>
            </a:r>
            <a:r>
              <a:rPr lang="ru-RU" sz="1000" dirty="0" smtClean="0"/>
              <a:t> / </a:t>
            </a:r>
            <a:r>
              <a:rPr lang="ru-RU" sz="1000" dirty="0" err="1" smtClean="0"/>
              <a:t>Йоси</a:t>
            </a:r>
            <a:r>
              <a:rPr lang="ru-RU" sz="1000" dirty="0" smtClean="0"/>
              <a:t> </a:t>
            </a:r>
            <a:r>
              <a:rPr lang="ru-RU" sz="1000" dirty="0" err="1" smtClean="0"/>
              <a:t>Бусона</a:t>
            </a:r>
            <a:r>
              <a:rPr lang="ru-RU" sz="1000" dirty="0" smtClean="0"/>
              <a:t>)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57620" y="5929330"/>
            <a:ext cx="17652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err="1" smtClean="0"/>
              <a:t>Професор</a:t>
            </a:r>
            <a:r>
              <a:rPr lang="ru-RU" sz="1000" dirty="0" smtClean="0"/>
              <a:t> </a:t>
            </a:r>
            <a:r>
              <a:rPr lang="ru-RU" sz="1000" dirty="0" err="1" smtClean="0"/>
              <a:t>Віктор</a:t>
            </a:r>
            <a:r>
              <a:rPr lang="ru-RU" sz="1000" dirty="0" smtClean="0"/>
              <a:t> </a:t>
            </a:r>
            <a:r>
              <a:rPr lang="ru-RU" sz="1000" dirty="0" err="1" smtClean="0"/>
              <a:t>Вдовченко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Бутони</a:t>
            </a:r>
            <a:r>
              <a:rPr lang="ru-RU" sz="2000" b="1" dirty="0" smtClean="0">
                <a:solidFill>
                  <a:srgbClr val="0070C0"/>
                </a:solidFill>
              </a:rPr>
              <a:t> вишневого </a:t>
            </a:r>
            <a:r>
              <a:rPr lang="ru-RU" sz="2000" b="1" dirty="0" err="1" smtClean="0">
                <a:solidFill>
                  <a:srgbClr val="0070C0"/>
                </a:solidFill>
              </a:rPr>
              <a:t>цвіту</a:t>
            </a:r>
            <a:r>
              <a:rPr lang="ru-RU" sz="2000" b="1" dirty="0" smtClean="0">
                <a:solidFill>
                  <a:srgbClr val="0070C0"/>
                </a:solidFill>
              </a:rPr>
              <a:t> …</a:t>
            </a:r>
            <a:endParaRPr lang="ru-RU" sz="2000" b="1" dirty="0"/>
          </a:p>
        </p:txBody>
      </p:sp>
      <p:pic>
        <p:nvPicPr>
          <p:cNvPr id="5" name="Содержимое 4" descr="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100" y="2392997"/>
            <a:ext cx="3657600" cy="2926080"/>
          </a:xfrm>
        </p:spPr>
      </p:pic>
      <p:sp>
        <p:nvSpPr>
          <p:cNvPr id="6" name="Прямоугольник 5"/>
          <p:cNvSpPr/>
          <p:nvPr/>
        </p:nvSpPr>
        <p:spPr>
          <a:xfrm>
            <a:off x="5214942" y="2786058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Бутони</a:t>
            </a:r>
            <a:r>
              <a:rPr lang="ru-RU" sz="1200" dirty="0" smtClean="0">
                <a:solidFill>
                  <a:srgbClr val="0070C0"/>
                </a:solidFill>
              </a:rPr>
              <a:t> вишневого </a:t>
            </a:r>
            <a:r>
              <a:rPr lang="ru-RU" sz="1200" dirty="0" err="1" smtClean="0">
                <a:solidFill>
                  <a:srgbClr val="0070C0"/>
                </a:solidFill>
              </a:rPr>
              <a:t>цвіту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err="1" smtClean="0">
                <a:solidFill>
                  <a:srgbClr val="0070C0"/>
                </a:solidFill>
              </a:rPr>
              <a:t>Посміхніться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пошвидше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всі</a:t>
            </a:r>
            <a:r>
              <a:rPr lang="ru-RU" sz="1200" dirty="0" smtClean="0">
                <a:solidFill>
                  <a:srgbClr val="0070C0"/>
                </a:solidFill>
              </a:rPr>
              <a:t> разом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Прихотям </a:t>
            </a:r>
            <a:r>
              <a:rPr lang="ru-RU" sz="1200" dirty="0" err="1" smtClean="0">
                <a:solidFill>
                  <a:srgbClr val="0070C0"/>
                </a:solidFill>
              </a:rPr>
              <a:t>вітерця</a:t>
            </a:r>
            <a:r>
              <a:rPr lang="ru-RU" sz="1200" dirty="0" smtClean="0">
                <a:solidFill>
                  <a:srgbClr val="0070C0"/>
                </a:solidFill>
              </a:rPr>
              <a:t>.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</a:t>
            </a:r>
            <a:r>
              <a:rPr lang="ru-RU" sz="1200" dirty="0" err="1" smtClean="0">
                <a:solidFill>
                  <a:srgbClr val="0070C0"/>
                </a:solidFill>
              </a:rPr>
              <a:t>Віктор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Вдовченко</a:t>
            </a: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12 08 2017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/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***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Бутоны вишнёвых цветов,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Скорей улыбнитесь все сразу 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Прихотям ветерка!</a:t>
            </a:r>
            <a:br>
              <a:rPr lang="ru-RU" sz="1200" dirty="0" smtClean="0">
                <a:solidFill>
                  <a:srgbClr val="0070C0"/>
                </a:solidFill>
              </a:rPr>
            </a:br>
            <a:r>
              <a:rPr lang="ru-RU" sz="1200" dirty="0" smtClean="0">
                <a:solidFill>
                  <a:srgbClr val="0070C0"/>
                </a:solidFill>
              </a:rPr>
              <a:t>© Переклад </a:t>
            </a:r>
            <a:r>
              <a:rPr lang="ru-RU" sz="1200" dirty="0" err="1" smtClean="0">
                <a:solidFill>
                  <a:srgbClr val="0070C0"/>
                </a:solidFill>
              </a:rPr>
              <a:t>Віри</a:t>
            </a:r>
            <a:r>
              <a:rPr lang="ru-RU" sz="1200" dirty="0" smtClean="0">
                <a:solidFill>
                  <a:srgbClr val="0070C0"/>
                </a:solidFill>
              </a:rPr>
              <a:t> </a:t>
            </a:r>
            <a:r>
              <a:rPr lang="ru-RU" sz="1200" dirty="0" err="1" smtClean="0">
                <a:solidFill>
                  <a:srgbClr val="0070C0"/>
                </a:solidFill>
              </a:rPr>
              <a:t>Маркової</a:t>
            </a:r>
            <a:endParaRPr lang="ru-RU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>
        <p14:reveal dir="r"/>
      </p:transition>
    </mc:Choice>
    <mc:Fallback xmlns="">
      <p:transition spd="slow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908</TotalTime>
  <Words>2466</Words>
  <Application>Microsoft Office PowerPoint</Application>
  <PresentationFormat>Экран (4:3)</PresentationFormat>
  <Paragraphs>397</Paragraphs>
  <Slides>57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8" baseType="lpstr">
      <vt:lpstr>Arial</vt:lpstr>
      <vt:lpstr>Bookman Old Style</vt:lpstr>
      <vt:lpstr>Calibri</vt:lpstr>
      <vt:lpstr>Corbel</vt:lpstr>
      <vt:lpstr>Gill Sans MT</vt:lpstr>
      <vt:lpstr>HGｺﾞｼｯｸE</vt:lpstr>
      <vt:lpstr>Tahoma</vt:lpstr>
      <vt:lpstr>Times New Roman</vt:lpstr>
      <vt:lpstr>Verdana</vt:lpstr>
      <vt:lpstr>Wingdings 2</vt:lpstr>
      <vt:lpstr>Солнцестояние</vt:lpstr>
      <vt:lpstr> Віктор Вдовченко  Весна Любові в ніжності Життя  (в трьох частинах)  Цикл поезій Віктора Вдовченка  Хокку. Слідуючи за Майстром Мацуо Басьо, в роздумах </vt:lpstr>
      <vt:lpstr>Про авторів проекту</vt:lpstr>
      <vt:lpstr>Зміст</vt:lpstr>
      <vt:lpstr>І. Епоха М. Басьо. Характеристика творчості Майстра.  Літературна спадщина в Японії,  переклади в Україні, Росії, Великій Британії</vt:lpstr>
      <vt:lpstr>Переклади Мацуо Басьо в Україні  Джерела та література українською мовою </vt:lpstr>
      <vt:lpstr>Широко відомі переклади Мацуо Басьо українською мовою</vt:lpstr>
      <vt:lpstr>Джерела та література різними мовами: японською, російською, англійською</vt:lpstr>
      <vt:lpstr>Віктор Вдовченко ІІ. Переклади Мацуо Басьо</vt:lpstr>
      <vt:lpstr>Бутони вишневого цвіту …</vt:lpstr>
      <vt:lpstr>Перед розквітлою вишнею …</vt:lpstr>
      <vt:lpstr>Вишні в весінньому цвіту …</vt:lpstr>
      <vt:lpstr>Верба схилилась і спить, …</vt:lpstr>
      <vt:lpstr>Жовтий листок пливе. </vt:lpstr>
      <vt:lpstr>І восени, хочеться жити, …</vt:lpstr>
      <vt:lpstr>Віктор Вдовченко ІІІ. Цикл: Хокку, слідуючи за майстром.  За Мацуо Басьо, в роздумах</vt:lpstr>
      <vt:lpstr>Ніхто не зможе написати і рядка …</vt:lpstr>
      <vt:lpstr>Пастель від сходу чи вже заходу …</vt:lpstr>
      <vt:lpstr>Всесильне і глибоке Небо - дзеркало усіх Світів …</vt:lpstr>
      <vt:lpstr>Земля і Небо - у однім Букеті! Сон?</vt:lpstr>
      <vt:lpstr>Весна в Душі й Природі, …</vt:lpstr>
      <vt:lpstr>Зустрілась Ніжність Цвіту …</vt:lpstr>
      <vt:lpstr>В Трояновім кущі й дівочі очі сині здаються полум’яними</vt:lpstr>
      <vt:lpstr>Подумалось …</vt:lpstr>
      <vt:lpstr>Як довго Рай Земний - Ми малювали</vt:lpstr>
      <vt:lpstr>Зелений Промінь - Щастя Доль, давно Зустріли</vt:lpstr>
      <vt:lpstr>Краса замріяної глибини - Душі і Серця …</vt:lpstr>
      <vt:lpstr>Букет, як Серце прийняла - в Обійми Долі.</vt:lpstr>
      <vt:lpstr>Вдивлялись в Неба глибину, з поміж космеї …</vt:lpstr>
      <vt:lpstr>Хотілось зараз, тут, промовити – Найголовніше …</vt:lpstr>
      <vt:lpstr>Давно те скажано було: "В Житті - Дорога!"</vt:lpstr>
      <vt:lpstr>Великий Принцип у Життя - Рости з Проміння</vt:lpstr>
      <vt:lpstr>Ромашкам добре в полі! Так! Просторо дуже!</vt:lpstr>
      <vt:lpstr>Квітковий Бал - завжди Свято Сонця й Світпа</vt:lpstr>
      <vt:lpstr>Сідало Сонце ген-ген-ген, за обрій моря </vt:lpstr>
      <vt:lpstr>Світає! Кава? Так! Але не та, не заварна,</vt:lpstr>
      <vt:lpstr>Пастель Небес і жодного Листочка.</vt:lpstr>
      <vt:lpstr>Малиновый рассвет казался Вечностью.</vt:lpstr>
      <vt:lpstr>Пурпурные закаты и аметистовые рассветы</vt:lpstr>
      <vt:lpstr>В безмолвии пустынь и гор наш Дух найдет Опору</vt:lpstr>
      <vt:lpstr>Щасливих ранків! Скільки їх було? Лише Тепер,</vt:lpstr>
      <vt:lpstr>Всевишнє Небо має свій Пленер</vt:lpstr>
      <vt:lpstr>Зеркально, поэтично нам предстал закат на горизонте</vt:lpstr>
      <vt:lpstr>Закат и Осень - все это в Природе Вечности</vt:lpstr>
      <vt:lpstr>Іще все Золото із Осені не впало падолистом</vt:lpstr>
      <vt:lpstr>Мороз суворий всюди посеред Зими …</vt:lpstr>
      <vt:lpstr>Земля и Небо? Почему же так - раздельно?</vt:lpstr>
      <vt:lpstr>Життя все - безліч із Доріг, і їх не мало</vt:lpstr>
      <vt:lpstr>От Ми й готові вже до зустрічі Зими.</vt:lpstr>
      <vt:lpstr>Зимова свіжість ранку з ноткми Весни</vt:lpstr>
      <vt:lpstr>Серпанок Сходу Сонця і Думок Невпинних</vt:lpstr>
      <vt:lpstr>Зима тепер - мороз кришталю, на захід Сонця</vt:lpstr>
      <vt:lpstr>Краса Зими не у барвистому пейзажі, …</vt:lpstr>
      <vt:lpstr>Пейзаж зимовий міг бути і класичним,</vt:lpstr>
      <vt:lpstr>Найкращий посеред зими для Нас Пейзаж</vt:lpstr>
      <vt:lpstr>Дорога і Дороговказ - ясніють свіжістю</vt:lpstr>
      <vt:lpstr>Поміж експертами дискусія, хто кращий із дизайнерів.</vt:lpstr>
      <vt:lpstr>Автори Проекту:  Віктор Вдовченко, Валентина Шевченко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Любові  в ніжності Життя</dc:title>
  <dc:creator>Master</dc:creator>
  <cp:lastModifiedBy>RePack by Diakov</cp:lastModifiedBy>
  <cp:revision>115</cp:revision>
  <dcterms:created xsi:type="dcterms:W3CDTF">2019-01-23T20:32:59Z</dcterms:created>
  <dcterms:modified xsi:type="dcterms:W3CDTF">2020-03-31T21:48:59Z</dcterms:modified>
</cp:coreProperties>
</file>