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32" y="12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E7CF8E-45B9-419D-8EE9-D22EC63FD586}" type="datetimeFigureOut">
              <a:rPr lang="ru-RU" smtClean="0"/>
              <a:t>13.06.2021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815FC1-AF31-422A-956A-D34FD2903B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610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F0912-F64E-4C02-A717-B9EAE6456709}" type="datetime1">
              <a:rPr lang="ru-RU" smtClean="0"/>
              <a:t>13.06.2021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3BC80-4E3D-4761-AF3C-9587AD71633E}" type="datetime1">
              <a:rPr lang="ru-RU" smtClean="0"/>
              <a:t>13.06.2021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0110C-8E68-467A-9639-3E9FEE6412C8}" type="datetime1">
              <a:rPr lang="ru-RU" smtClean="0"/>
              <a:t>13.06.2021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9E812-B196-4990-B162-65A1FFA28BF8}" type="datetime1">
              <a:rPr lang="ru-RU" smtClean="0"/>
              <a:t>13.06.2021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0BD0A-C9F0-41C5-BE63-41A519D82B91}" type="datetime1">
              <a:rPr lang="ru-RU" smtClean="0"/>
              <a:t>13.06.2021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E1EFE-134D-439B-B930-3466D4E08A70}" type="datetime1">
              <a:rPr lang="ru-RU" smtClean="0"/>
              <a:t>13.06.2021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73D1A-E637-4953-A2A9-3EFE38A508EB}" type="datetime1">
              <a:rPr lang="ru-RU" smtClean="0"/>
              <a:t>13.06.2021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42A25-1317-4B2A-BEFE-F8382000F935}" type="datetime1">
              <a:rPr lang="ru-RU" smtClean="0"/>
              <a:t>13.06.2021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E04B4-6BB0-4C01-A516-34AFC5DF8A63}" type="datetime1">
              <a:rPr lang="ru-RU" smtClean="0"/>
              <a:t>13.06.2021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DF4B4-113C-4F5B-BB0F-45CD7D81CD7A}" type="datetime1">
              <a:rPr lang="ru-RU" smtClean="0"/>
              <a:t>13.06.2021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3AC85-0A72-4950-AB64-E85A6ACC8396}" type="datetime1">
              <a:rPr lang="ru-RU" smtClean="0"/>
              <a:t>13.06.2021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A5B5729-E9DC-4B84-84DB-ED304445B0B6}" type="datetime1">
              <a:rPr lang="ru-RU" smtClean="0"/>
              <a:t>13.06.2021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2264248"/>
          </a:xfrm>
        </p:spPr>
        <p:txBody>
          <a:bodyPr>
            <a:noAutofit/>
          </a:bodyPr>
          <a:lstStyle/>
          <a:p>
            <a:pPr algn="ctr"/>
            <a:r>
              <a:rPr lang="uk-UA" sz="1400" b="1" dirty="0">
                <a:solidFill>
                  <a:schemeClr val="tx2">
                    <a:lumMod val="75000"/>
                  </a:schemeClr>
                </a:solidFill>
              </a:rPr>
              <a:t>Науково-практична інтернет-конференції всеукраїнського рівня </a:t>
            </a:r>
          </a:p>
          <a:p>
            <a:pPr algn="ctr"/>
            <a:r>
              <a:rPr lang="uk-UA" sz="1400" b="1" dirty="0">
                <a:solidFill>
                  <a:schemeClr val="tx2">
                    <a:lumMod val="75000"/>
                  </a:schemeClr>
                </a:solidFill>
              </a:rPr>
              <a:t>«ЗМІСТ І ТЕХНОЛОГІЇ ШКІЛЬНОЇ ОСВІТИ» </a:t>
            </a:r>
          </a:p>
          <a:p>
            <a:pPr algn="ctr"/>
            <a:r>
              <a:rPr lang="uk-UA" sz="1400" b="1" dirty="0">
                <a:solidFill>
                  <a:schemeClr val="tx2">
                    <a:lumMod val="75000"/>
                  </a:schemeClr>
                </a:solidFill>
              </a:rPr>
              <a:t>за результатами наукових досліджень співробітників, докторантів, аспірантів, здобувачів, вчителів-експериментаторів </a:t>
            </a:r>
            <a:endParaRPr lang="uk-UA" sz="1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uk-UA" sz="1400" b="1" dirty="0" smtClean="0">
                <a:solidFill>
                  <a:schemeClr val="tx2">
                    <a:lumMod val="75000"/>
                  </a:schemeClr>
                </a:solidFill>
              </a:rPr>
              <a:t>Інституту </a:t>
            </a:r>
            <a:r>
              <a:rPr lang="uk-UA" sz="1400" b="1" dirty="0">
                <a:solidFill>
                  <a:schemeClr val="tx2">
                    <a:lumMod val="75000"/>
                  </a:schemeClr>
                </a:solidFill>
              </a:rPr>
              <a:t>педагогіки НАПН України </a:t>
            </a:r>
            <a:r>
              <a:rPr lang="uk-UA" sz="1400" b="1">
                <a:solidFill>
                  <a:schemeClr val="tx2">
                    <a:lumMod val="75000"/>
                  </a:schemeClr>
                </a:solidFill>
              </a:rPr>
              <a:t>за </a:t>
            </a:r>
            <a:r>
              <a:rPr lang="uk-UA" sz="1400" b="1" smtClean="0">
                <a:solidFill>
                  <a:schemeClr val="tx2">
                    <a:lumMod val="75000"/>
                  </a:schemeClr>
                </a:solidFill>
              </a:rPr>
              <a:t>2020 </a:t>
            </a:r>
            <a:r>
              <a:rPr lang="uk-UA" sz="1400" b="1" dirty="0">
                <a:solidFill>
                  <a:schemeClr val="tx2">
                    <a:lumMod val="75000"/>
                  </a:schemeClr>
                </a:solidFill>
              </a:rPr>
              <a:t>рік. </a:t>
            </a:r>
          </a:p>
          <a:p>
            <a:pPr algn="ctr"/>
            <a:r>
              <a:rPr lang="uk-UA" sz="1400" b="1" i="1" dirty="0">
                <a:solidFill>
                  <a:schemeClr val="tx2">
                    <a:lumMod val="75000"/>
                  </a:schemeClr>
                </a:solidFill>
              </a:rPr>
              <a:t>15 січня 2021 року</a:t>
            </a:r>
            <a:endParaRPr lang="uk-UA" sz="1400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uk-UA" sz="1400" dirty="0">
                <a:solidFill>
                  <a:schemeClr val="tx2">
                    <a:lumMod val="75000"/>
                  </a:schemeClr>
                </a:solidFill>
              </a:rPr>
              <a:t>СЕКЦІЯ 12. </a:t>
            </a:r>
            <a:r>
              <a:rPr lang="uk-UA" sz="1400" b="1" dirty="0">
                <a:solidFill>
                  <a:schemeClr val="tx2">
                    <a:lumMod val="75000"/>
                  </a:schemeClr>
                </a:solidFill>
              </a:rPr>
              <a:t>НАУКОВО-МЕТОДИЧНЕ ЗАБЕЗПЕЧЕННЯ ВАРІАТИВНОГО СКЛАДНИКА ЗМІСТУ ПРОФІЛЬНОГО  НАВЧАННЯ ТЕХНОЛОГІЙ У ПРОФЕСІЙНОМУ ЛІЦЕЇ</a:t>
            </a:r>
            <a:endParaRPr lang="ru-RU" sz="1400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ru-RU" sz="12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sz="2200" b="1" i="1" dirty="0" smtClean="0"/>
              <a:t/>
            </a:r>
            <a:br>
              <a:rPr lang="uk-UA" sz="2200" b="1" i="1" dirty="0" smtClean="0"/>
            </a:br>
            <a:r>
              <a:rPr lang="uk-UA" sz="2700" b="1" dirty="0" smtClean="0"/>
              <a:t>Психологічні </a:t>
            </a:r>
            <a:r>
              <a:rPr lang="uk-UA" sz="2700" b="1" dirty="0"/>
              <a:t>аспекти дистанційного навчання </a:t>
            </a:r>
            <a:r>
              <a:rPr lang="uk-UA" sz="2700" b="1" dirty="0" smtClean="0"/>
              <a:t/>
            </a:r>
            <a:br>
              <a:rPr lang="uk-UA" sz="2700" b="1" dirty="0" smtClean="0"/>
            </a:br>
            <a:r>
              <a:rPr lang="uk-UA" sz="2700" b="1" dirty="0" smtClean="0"/>
              <a:t>в </a:t>
            </a:r>
            <a:r>
              <a:rPr lang="uk-UA" sz="2700" b="1" dirty="0" smtClean="0"/>
              <a:t>художньо-</a:t>
            </a:r>
            <a:r>
              <a:rPr lang="uk-UA" sz="2700" b="1" dirty="0" err="1" smtClean="0"/>
              <a:t>проєктній</a:t>
            </a:r>
            <a:r>
              <a:rPr lang="uk-UA" sz="2700" b="1" dirty="0" smtClean="0"/>
              <a:t> </a:t>
            </a:r>
            <a:r>
              <a:rPr lang="uk-UA" sz="2700" b="1" dirty="0"/>
              <a:t>освіті: позитивний досвід і проблеми під час занять в домашніх </a:t>
            </a:r>
            <a:r>
              <a:rPr lang="uk-UA" sz="2700" b="1" dirty="0" smtClean="0"/>
              <a:t>умовах</a:t>
            </a:r>
            <a:br>
              <a:rPr lang="uk-UA" sz="2700" b="1" dirty="0" smtClean="0"/>
            </a:br>
            <a:endParaRPr lang="ru-RU" sz="27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88640"/>
            <a:ext cx="87129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600" b="1" i="1" dirty="0" err="1"/>
              <a:t>Вдовченко</a:t>
            </a:r>
            <a:r>
              <a:rPr lang="uk-UA" sz="1600" b="1" i="1" dirty="0"/>
              <a:t> В.В., </a:t>
            </a:r>
            <a:r>
              <a:rPr lang="uk-UA" sz="1600" i="1" dirty="0"/>
              <a:t>доктор </a:t>
            </a:r>
            <a:r>
              <a:rPr lang="uk-UA" sz="1600" i="1" dirty="0" smtClean="0"/>
              <a:t>філософії </a:t>
            </a:r>
            <a:r>
              <a:rPr lang="uk-UA" sz="1600" i="1" dirty="0"/>
              <a:t>в галузі дизайну, професор, старший науковий співробітник відділу технологічної освіти Інституту педагогіки НАПН України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uk-UA" sz="1600" b="1" i="1" dirty="0"/>
              <a:t>Поліщук З.В.,</a:t>
            </a:r>
            <a:r>
              <a:rPr lang="uk-UA" sz="1600" i="1" dirty="0"/>
              <a:t>  аспірант, </a:t>
            </a:r>
            <a:r>
              <a:rPr lang="uk-UA" sz="1600" dirty="0"/>
              <a:t>«</a:t>
            </a:r>
            <a:r>
              <a:rPr lang="uk-UA" sz="1600" i="1" dirty="0"/>
              <a:t>Університет менеджменту освіти», Київ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910165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483768" y="332656"/>
            <a:ext cx="6264696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 algn="just"/>
            <a:r>
              <a:rPr lang="uk-UA" sz="1000" dirty="0"/>
              <a:t>Не буде перебільшенням зазначити першим же, зробленим нами аналітичним висновком той факт, що більшість позитивних результатів і проблемних місць у дистанційному навчанні мають психологічну основу</a:t>
            </a:r>
            <a:r>
              <a:rPr lang="uk-UA" sz="1000" dirty="0" smtClean="0"/>
              <a:t>.</a:t>
            </a:r>
          </a:p>
          <a:p>
            <a:pPr indent="266700" algn="just"/>
            <a:endParaRPr lang="ru-RU" sz="1000" dirty="0"/>
          </a:p>
          <a:p>
            <a:pPr indent="266700" algn="just"/>
            <a:r>
              <a:rPr lang="uk-UA" sz="1000" dirty="0"/>
              <a:t>Позитивне черпає свою результативність у досить високій самоорганізації учнів та сприяння їм </a:t>
            </a:r>
            <a:r>
              <a:rPr lang="uk-UA" sz="1000" dirty="0" smtClean="0"/>
              <a:t>членами </a:t>
            </a:r>
            <a:r>
              <a:rPr lang="uk-UA" sz="1000" dirty="0"/>
              <a:t>сім’ї та родини. Вимушений карантин і перехід із стаціонарних умов навчання </a:t>
            </a:r>
            <a:r>
              <a:rPr lang="uk-UA" sz="1000" dirty="0" smtClean="0"/>
              <a:t>«Основам дизайну», «Художньому </a:t>
            </a:r>
            <a:r>
              <a:rPr lang="uk-UA" sz="1000" dirty="0" err="1" smtClean="0"/>
              <a:t>проєктуванню</a:t>
            </a:r>
            <a:r>
              <a:rPr lang="uk-UA" sz="1000" dirty="0" smtClean="0"/>
              <a:t>» </a:t>
            </a:r>
            <a:r>
              <a:rPr lang="uk-UA" sz="1000" dirty="0"/>
              <a:t>до дистанційного навчання не зменшив обсяги щоденного навчального навантаження і якість отриманих ключових і </a:t>
            </a:r>
            <a:r>
              <a:rPr lang="uk-UA" sz="1000" dirty="0" smtClean="0"/>
              <a:t>художньо-</a:t>
            </a:r>
            <a:r>
              <a:rPr lang="uk-UA" sz="1000" dirty="0" err="1" smtClean="0"/>
              <a:t>проєктних</a:t>
            </a:r>
            <a:r>
              <a:rPr lang="uk-UA" sz="1000" dirty="0" smtClean="0"/>
              <a:t> </a:t>
            </a:r>
            <a:r>
              <a:rPr lang="uk-UA" sz="1000" dirty="0"/>
              <a:t>предметних </a:t>
            </a:r>
            <a:r>
              <a:rPr lang="uk-UA" sz="1000" dirty="0" err="1"/>
              <a:t>компетентностей</a:t>
            </a:r>
            <a:r>
              <a:rPr lang="uk-UA" sz="1000" dirty="0"/>
              <a:t>, а навпаки – дав можливість завдяки високій самоорганізації та працелюбству збільшити об’єм навчальної інформації та підвищити якість навчання в домашніх умовах, оскільки он-лайн консультування були вже не фронтальними, а індивідуальними. Члени сім’ї та родини створили належні умови та надихали на високий рівень начальних досягнень, надали всі технік та програмні засоби для підвищення ефективності дистанційного навчання в домашніх умовах</a:t>
            </a:r>
            <a:r>
              <a:rPr lang="uk-UA" sz="1000" dirty="0" smtClean="0"/>
              <a:t>.</a:t>
            </a:r>
          </a:p>
          <a:p>
            <a:pPr indent="266700" algn="just"/>
            <a:endParaRPr lang="ru-RU" sz="1000" dirty="0"/>
          </a:p>
          <a:p>
            <a:pPr indent="266700" algn="just"/>
            <a:r>
              <a:rPr lang="uk-UA" sz="1000" dirty="0"/>
              <a:t>Негативний досвід проявив себе з першого ж тижня дистанційного навчання в домашніх умовах. Причина прозора – учні, які і під час стаціонарного навчання мали низький рівень для мотивації навчання, в домашніх умовах, будучи позбавленими контролю з боку </a:t>
            </a:r>
            <a:r>
              <a:rPr lang="uk-UA" sz="1000" dirty="0" smtClean="0"/>
              <a:t>вчителя, </a:t>
            </a:r>
            <a:r>
              <a:rPr lang="uk-UA" sz="1000" dirty="0"/>
              <a:t>зразу ж понизили рівень зацікавленості у навчанні і, відповідно, їх навчальні досягнення різко зменшилися</a:t>
            </a:r>
            <a:r>
              <a:rPr lang="uk-UA" sz="1000" dirty="0" smtClean="0"/>
              <a:t>.</a:t>
            </a:r>
          </a:p>
          <a:p>
            <a:pPr indent="266700" algn="just"/>
            <a:endParaRPr lang="ru-RU" sz="1000" dirty="0"/>
          </a:p>
          <a:p>
            <a:pPr indent="266700" algn="just"/>
            <a:r>
              <a:rPr lang="uk-UA" sz="1000" dirty="0"/>
              <a:t>Враховуючи позитивні тенденції і маючи бажання уникнути негативних результатів дистанційного навчання в домашніх умовах, пропонуємо ввести наступне</a:t>
            </a:r>
            <a:r>
              <a:rPr lang="uk-UA" sz="1000" dirty="0" smtClean="0"/>
              <a:t>.</a:t>
            </a:r>
          </a:p>
          <a:p>
            <a:pPr indent="266700" algn="just"/>
            <a:endParaRPr lang="ru-RU" sz="1000" dirty="0"/>
          </a:p>
          <a:p>
            <a:pPr indent="266700" algn="just"/>
            <a:r>
              <a:rPr lang="uk-UA" sz="1000" dirty="0"/>
              <a:t>В дистанційній формі вчитель не має технічної можливості у </a:t>
            </a:r>
            <a:r>
              <a:rPr lang="uk-UA" sz="1000" dirty="0" smtClean="0"/>
              <a:t>онлайн </a:t>
            </a:r>
            <a:r>
              <a:rPr lang="uk-UA" sz="1000" dirty="0"/>
              <a:t>режимі жорстко контролювати </a:t>
            </a:r>
            <a:r>
              <a:rPr lang="uk-UA" sz="1000" dirty="0" smtClean="0"/>
              <a:t>самостійне </a:t>
            </a:r>
            <a:r>
              <a:rPr lang="uk-UA" sz="1000" dirty="0"/>
              <a:t>навчання в домашніх умовах за надісланим учням </a:t>
            </a:r>
            <a:r>
              <a:rPr lang="uk-UA" sz="1000" dirty="0" smtClean="0"/>
              <a:t>завданнями</a:t>
            </a:r>
            <a:r>
              <a:rPr lang="uk-UA" sz="1000" dirty="0"/>
              <a:t>, так як він це робить в класі – тримаючи в полі зору пасивних чи малоініціативних учнів. Учень може просто вимкнути телефон чи обраний у класі колективно один із каналів спілкування і зворотного зв’язку через </a:t>
            </a:r>
            <a:r>
              <a:rPr lang="uk-UA" sz="1000" dirty="0" err="1"/>
              <a:t>вайбер</a:t>
            </a:r>
            <a:r>
              <a:rPr lang="uk-UA" sz="1000" dirty="0"/>
              <a:t>, </a:t>
            </a:r>
            <a:r>
              <a:rPr lang="uk-UA" sz="1000" dirty="0" err="1"/>
              <a:t>гугл</a:t>
            </a:r>
            <a:r>
              <a:rPr lang="uk-UA" sz="1000" dirty="0"/>
              <a:t>, </a:t>
            </a:r>
            <a:r>
              <a:rPr lang="uk-UA" sz="1000" dirty="0" err="1" smtClean="0"/>
              <a:t>скайп</a:t>
            </a:r>
            <a:r>
              <a:rPr lang="uk-UA" sz="1000" dirty="0" smtClean="0"/>
              <a:t> </a:t>
            </a:r>
            <a:r>
              <a:rPr lang="uk-UA" sz="1000" dirty="0"/>
              <a:t>та ін. І розрив на відставання буде збільшуватися щодня. Наздогнати потім буде важко самому, без сторонньої допомоги. І в такому разі відстаючий у навчанні учень взагалі «опускає руки» і перестає вчитися, </a:t>
            </a:r>
            <a:r>
              <a:rPr lang="uk-UA" sz="1000" dirty="0" smtClean="0"/>
              <a:t> перестає навіть </a:t>
            </a:r>
            <a:r>
              <a:rPr lang="uk-UA" sz="1000" dirty="0"/>
              <a:t>намагатися що-небудь самому вивчити і засвоїти</a:t>
            </a:r>
            <a:r>
              <a:rPr lang="uk-UA" sz="1000" dirty="0" smtClean="0"/>
              <a:t>.</a:t>
            </a:r>
          </a:p>
          <a:p>
            <a:pPr indent="266700" algn="just"/>
            <a:endParaRPr lang="ru-RU" sz="1000" dirty="0"/>
          </a:p>
          <a:p>
            <a:pPr indent="266700" algn="just"/>
            <a:r>
              <a:rPr lang="uk-UA" sz="1000" dirty="0"/>
              <a:t>Уникнути цього можна, організувавши учнівські бригади </a:t>
            </a:r>
            <a:r>
              <a:rPr lang="uk-UA" sz="1000" dirty="0" smtClean="0"/>
              <a:t>чи </a:t>
            </a:r>
            <a:r>
              <a:rPr lang="uk-UA" sz="1000" dirty="0"/>
              <a:t>ланки для виконання колективних учнівських </a:t>
            </a:r>
            <a:r>
              <a:rPr lang="uk-UA" sz="1000" dirty="0" err="1" smtClean="0"/>
              <a:t>проєктів</a:t>
            </a:r>
            <a:r>
              <a:rPr lang="uk-UA" sz="1000" dirty="0"/>
              <a:t>. По суті це рольова гра </a:t>
            </a:r>
            <a:r>
              <a:rPr lang="uk-UA" sz="1000" dirty="0" smtClean="0"/>
              <a:t>у </a:t>
            </a:r>
            <a:r>
              <a:rPr lang="uk-UA" sz="1000" dirty="0"/>
              <a:t>дизайнерське бюро чи дизайнерську студію. Зазначений досвід у розробленій </a:t>
            </a:r>
            <a:r>
              <a:rPr lang="uk-UA" sz="1000" dirty="0" smtClean="0"/>
              <a:t>авторській </a:t>
            </a:r>
            <a:r>
              <a:rPr lang="uk-UA" sz="1000" dirty="0"/>
              <a:t>педагогічній технології розвивального навчання за спрямованістю на розвиток </a:t>
            </a:r>
            <a:r>
              <a:rPr lang="uk-UA" sz="1000" dirty="0" smtClean="0"/>
              <a:t>художньо-</a:t>
            </a:r>
            <a:r>
              <a:rPr lang="uk-UA" sz="1000" dirty="0" err="1" smtClean="0"/>
              <a:t>проєктної</a:t>
            </a:r>
            <a:r>
              <a:rPr lang="uk-UA" sz="1000" dirty="0" smtClean="0"/>
              <a:t> </a:t>
            </a:r>
            <a:r>
              <a:rPr lang="uk-UA" sz="1000" dirty="0"/>
              <a:t>творчості </a:t>
            </a:r>
            <a:r>
              <a:rPr lang="uk-UA" sz="1000" dirty="0" smtClean="0"/>
              <a:t>подано </a:t>
            </a:r>
            <a:r>
              <a:rPr lang="uk-UA" sz="1000" dirty="0"/>
              <a:t>у монографії, яка вийшла з друку в </a:t>
            </a:r>
            <a:r>
              <a:rPr lang="uk-UA" sz="1000" dirty="0" smtClean="0"/>
              <a:t>2020 </a:t>
            </a:r>
            <a:r>
              <a:rPr lang="uk-UA" sz="1000" dirty="0"/>
              <a:t>році. Див. </a:t>
            </a:r>
            <a:r>
              <a:rPr lang="uk-UA" sz="1000" dirty="0" smtClean="0"/>
              <a:t>табл.1</a:t>
            </a:r>
            <a:r>
              <a:rPr lang="uk-UA" sz="1000" dirty="0"/>
              <a:t>.</a:t>
            </a:r>
            <a:endParaRPr lang="ru-RU" sz="1000" dirty="0"/>
          </a:p>
        </p:txBody>
      </p:sp>
      <p:pic>
        <p:nvPicPr>
          <p:cNvPr id="2050" name="Picture 2" descr="F:\+++ВВВ ІП НАПН У\+++1 2021 15 01 Конференція\Тези 15 01 2021\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1822483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F:\+++ВВВ ІП НАПН У\+++1 2021 15 01 Конференція\Тези 15 01 2021\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000113"/>
            <a:ext cx="2038506" cy="2891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2508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114109" y="692696"/>
            <a:ext cx="76174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000" i="1" dirty="0"/>
              <a:t>Таблиця 1</a:t>
            </a:r>
            <a:endParaRPr lang="ru-RU" sz="10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389162"/>
              </p:ext>
            </p:extLst>
          </p:nvPr>
        </p:nvGraphicFramePr>
        <p:xfrm>
          <a:off x="467544" y="1042392"/>
          <a:ext cx="5976664" cy="5181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76664"/>
              </a:tblGrid>
              <a:tr h="410445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uk-UA" sz="1000" dirty="0" smtClean="0">
                        <a:effectLst/>
                      </a:endParaRPr>
                    </a:p>
                    <a:p>
                      <a:pPr marL="4572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uk-UA" sz="1000" dirty="0" smtClean="0">
                          <a:effectLst/>
                        </a:rPr>
                        <a:t>«… </a:t>
                      </a:r>
                      <a:r>
                        <a:rPr lang="uk-UA" sz="1000" dirty="0">
                          <a:effectLst/>
                        </a:rPr>
                        <a:t>продуктивність засвоєння навчального матеріалу, із застосуванням активних та інтерактивних форм і методів навчання в сучасному навчально-виховному процесі із застосуванням авторської педагогічної технологій розвивального навчання за спрямованістю на розвиток художньо-проектної творчості. В </a:t>
                      </a:r>
                      <a:r>
                        <a:rPr lang="ru-RU" sz="1000" dirty="0">
                          <a:effectLst/>
                        </a:rPr>
                        <a:t>табл. 2.2.12. </a:t>
                      </a:r>
                      <a:r>
                        <a:rPr lang="uk-UA" sz="1000" dirty="0">
                          <a:effectLst/>
                        </a:rPr>
                        <a:t>подаємо узагальнені результати експериментальних педагогічних досліджень.</a:t>
                      </a:r>
                      <a:endParaRPr lang="ru-RU" sz="1000" dirty="0">
                        <a:effectLst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uk-UA" sz="1000" dirty="0" smtClean="0">
                        <a:effectLst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uk-UA" sz="1000" dirty="0" smtClean="0">
                        <a:effectLst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uk-UA" sz="800" i="1" dirty="0" smtClean="0">
                          <a:effectLst/>
                        </a:rPr>
                        <a:t>Таблиця </a:t>
                      </a:r>
                      <a:r>
                        <a:rPr lang="ru-RU" sz="800" i="1" dirty="0">
                          <a:effectLst/>
                        </a:rPr>
                        <a:t>2.2.12</a:t>
                      </a:r>
                      <a:r>
                        <a:rPr lang="ru-RU" sz="1000" dirty="0">
                          <a:effectLst/>
                        </a:rPr>
                        <a:t>.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uk-UA" sz="1000" dirty="0">
                          <a:effectLst/>
                        </a:rPr>
                        <a:t>ПРОДУКТИВНІСТЬ ЗАСВОЄННЯ НАВЧАЛЬНОГО МАТЕРІАЛУ </a:t>
                      </a:r>
                      <a:endParaRPr lang="uk-UA" sz="1000" dirty="0" smtClean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uk-UA" sz="1000" dirty="0" smtClean="0">
                          <a:effectLst/>
                        </a:rPr>
                        <a:t>ПІД </a:t>
                      </a:r>
                      <a:r>
                        <a:rPr lang="uk-UA" sz="1000" dirty="0">
                          <a:effectLst/>
                        </a:rPr>
                        <a:t>ЧАС ВИВЧЕННЯ «ХУДОЖНЬО-ПРОЕКТНОЇ ТВОРЧОСТІ» У ПРОФІЛЬНІЙ ШКОЛІ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uk-UA" sz="1000" dirty="0">
                          <a:effectLst/>
                        </a:rPr>
                        <a:t>(За </a:t>
                      </a:r>
                      <a:r>
                        <a:rPr lang="ru-RU" sz="1000" dirty="0">
                          <a:effectLst/>
                        </a:rPr>
                        <a:t>проф. В.В. </a:t>
                      </a:r>
                      <a:r>
                        <a:rPr lang="uk-UA" sz="1000" dirty="0" err="1">
                          <a:effectLst/>
                        </a:rPr>
                        <a:t>Вдовченком</a:t>
                      </a:r>
                      <a:r>
                        <a:rPr lang="uk-UA" sz="1000" dirty="0">
                          <a:effectLst/>
                        </a:rPr>
                        <a:t>, 2019)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uk-UA" sz="1000" dirty="0">
                          <a:effectLst/>
                        </a:rPr>
                        <a:t>із застосуванням активних та інтерактивних форм і </a:t>
                      </a:r>
                      <a:r>
                        <a:rPr lang="uk-UA" sz="1000" dirty="0" smtClean="0">
                          <a:effectLst/>
                        </a:rPr>
                        <a:t>методів </a:t>
                      </a:r>
                      <a:r>
                        <a:rPr lang="uk-UA" sz="1000" dirty="0">
                          <a:effectLst/>
                        </a:rPr>
                        <a:t>навчання в сучасному навчально-виховному процесі </a:t>
                      </a:r>
                      <a:r>
                        <a:rPr lang="uk-UA" sz="1000" dirty="0" smtClean="0">
                          <a:effectLst/>
                        </a:rPr>
                        <a:t>за авторською педагогічною </a:t>
                      </a:r>
                      <a:r>
                        <a:rPr lang="uk-UA" sz="1000" dirty="0" err="1" smtClean="0">
                          <a:effectLst/>
                        </a:rPr>
                        <a:t>технологєюї</a:t>
                      </a:r>
                      <a:r>
                        <a:rPr lang="uk-UA" sz="1000" dirty="0" smtClean="0">
                          <a:effectLst/>
                        </a:rPr>
                        <a:t> </a:t>
                      </a:r>
                      <a:r>
                        <a:rPr lang="uk-UA" sz="1000" dirty="0">
                          <a:effectLst/>
                        </a:rPr>
                        <a:t>розвивального навчання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uk-UA" sz="1000" dirty="0" smtClean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uk-UA" sz="1000" dirty="0" smtClean="0">
                          <a:effectLst/>
                        </a:rPr>
                        <a:t>Узагальнені </a:t>
                      </a:r>
                      <a:r>
                        <a:rPr lang="uk-UA" sz="1000" dirty="0">
                          <a:effectLst/>
                        </a:rPr>
                        <a:t>результати експериментальних педагогічних досліджень:</a:t>
                      </a:r>
                      <a:endParaRPr lang="ru-RU" sz="1000" dirty="0">
                        <a:effectLst/>
                      </a:endParaRPr>
                    </a:p>
                    <a:p>
                      <a:pPr marL="171450" indent="-17145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180340" algn="l"/>
                          <a:tab pos="1965960" algn="l"/>
                        </a:tabLst>
                      </a:pPr>
                      <a:r>
                        <a:rPr lang="uk-UA" sz="1000" dirty="0">
                          <a:effectLst/>
                        </a:rPr>
                        <a:t>лекція-монолог – </a:t>
                      </a:r>
                      <a:r>
                        <a:rPr lang="ru-RU" sz="1000" dirty="0">
                          <a:effectLst/>
                        </a:rPr>
                        <a:t>5%</a:t>
                      </a:r>
                      <a:r>
                        <a:rPr lang="uk-UA" sz="1000" dirty="0">
                          <a:effectLst/>
                        </a:rPr>
                        <a:t>; </a:t>
                      </a:r>
                      <a:endParaRPr lang="uk-UA" sz="1000" dirty="0" smtClean="0">
                        <a:effectLst/>
                      </a:endParaRPr>
                    </a:p>
                    <a:p>
                      <a:pPr marL="171450" indent="-17145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180340" algn="l"/>
                          <a:tab pos="1965960" algn="l"/>
                        </a:tabLst>
                      </a:pPr>
                      <a:r>
                        <a:rPr lang="uk-UA" sz="1000" dirty="0" smtClean="0">
                          <a:effectLst/>
                        </a:rPr>
                        <a:t>читання </a:t>
                      </a:r>
                      <a:r>
                        <a:rPr lang="uk-UA" sz="1000" dirty="0">
                          <a:effectLst/>
                        </a:rPr>
                        <a:t>(самостійне) – </a:t>
                      </a:r>
                      <a:r>
                        <a:rPr lang="ru-RU" sz="1000" dirty="0">
                          <a:effectLst/>
                        </a:rPr>
                        <a:t>10%; </a:t>
                      </a:r>
                      <a:endParaRPr lang="ru-RU" sz="1000" dirty="0" smtClean="0">
                        <a:effectLst/>
                      </a:endParaRPr>
                    </a:p>
                    <a:p>
                      <a:pPr marL="171450" indent="-17145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180340" algn="l"/>
                          <a:tab pos="1965960" algn="l"/>
                        </a:tabLst>
                      </a:pPr>
                      <a:r>
                        <a:rPr lang="uk-UA" sz="1000" dirty="0" smtClean="0">
                          <a:effectLst/>
                        </a:rPr>
                        <a:t>аудіо-</a:t>
                      </a:r>
                      <a:r>
                        <a:rPr lang="uk-UA" sz="1000" dirty="0">
                          <a:effectLst/>
                        </a:rPr>
                        <a:t>, відео- навчання – 20%; </a:t>
                      </a:r>
                      <a:endParaRPr lang="uk-UA" sz="1000" dirty="0" smtClean="0">
                        <a:effectLst/>
                      </a:endParaRPr>
                    </a:p>
                    <a:p>
                      <a:pPr marL="171450" indent="-17145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180340" algn="l"/>
                          <a:tab pos="1965960" algn="l"/>
                        </a:tabLst>
                      </a:pPr>
                      <a:r>
                        <a:rPr lang="uk-UA" sz="1000" dirty="0" smtClean="0">
                          <a:effectLst/>
                        </a:rPr>
                        <a:t>показ </a:t>
                      </a:r>
                      <a:r>
                        <a:rPr lang="uk-UA" sz="1000" dirty="0">
                          <a:effectLst/>
                        </a:rPr>
                        <a:t>(демонстрація) – </a:t>
                      </a:r>
                      <a:r>
                        <a:rPr lang="ru-RU" sz="1000" dirty="0">
                          <a:effectLst/>
                        </a:rPr>
                        <a:t>30%</a:t>
                      </a:r>
                      <a:r>
                        <a:rPr lang="uk-UA" sz="1000" dirty="0">
                          <a:effectLst/>
                        </a:rPr>
                        <a:t>; </a:t>
                      </a:r>
                      <a:endParaRPr lang="uk-UA" sz="1000" dirty="0" smtClean="0">
                        <a:effectLst/>
                      </a:endParaRPr>
                    </a:p>
                    <a:p>
                      <a:pPr marL="171450" indent="-17145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180340" algn="l"/>
                          <a:tab pos="1965960" algn="l"/>
                        </a:tabLst>
                      </a:pPr>
                      <a:r>
                        <a:rPr lang="uk-UA" sz="1000" dirty="0" smtClean="0">
                          <a:effectLst/>
                        </a:rPr>
                        <a:t>дискусійна </a:t>
                      </a:r>
                      <a:r>
                        <a:rPr lang="uk-UA" sz="1000" dirty="0">
                          <a:effectLst/>
                        </a:rPr>
                        <a:t>група (обговорення навчального матеріалу в малій групі) – 50%; </a:t>
                      </a:r>
                      <a:endParaRPr lang="uk-UA" sz="1000" dirty="0" smtClean="0">
                        <a:effectLst/>
                      </a:endParaRPr>
                    </a:p>
                    <a:p>
                      <a:pPr marL="171450" indent="-17145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180340" algn="l"/>
                          <a:tab pos="1965960" algn="l"/>
                        </a:tabLst>
                      </a:pPr>
                      <a:r>
                        <a:rPr lang="uk-UA" sz="1000" dirty="0" smtClean="0">
                          <a:effectLst/>
                        </a:rPr>
                        <a:t>практика </a:t>
                      </a:r>
                      <a:r>
                        <a:rPr lang="uk-UA" sz="1000" dirty="0">
                          <a:effectLst/>
                        </a:rPr>
                        <a:t>у процесі діяльності – </a:t>
                      </a:r>
                      <a:r>
                        <a:rPr lang="ru-RU" sz="1000" dirty="0">
                          <a:effectLst/>
                        </a:rPr>
                        <a:t>75%</a:t>
                      </a:r>
                      <a:r>
                        <a:rPr lang="uk-UA" sz="1000" dirty="0">
                          <a:effectLst/>
                        </a:rPr>
                        <a:t>; </a:t>
                      </a:r>
                      <a:endParaRPr lang="uk-UA" sz="1000" dirty="0" smtClean="0">
                        <a:effectLst/>
                      </a:endParaRPr>
                    </a:p>
                    <a:p>
                      <a:pPr marL="171450" indent="-17145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180340" algn="l"/>
                          <a:tab pos="1965960" algn="l"/>
                        </a:tabLst>
                      </a:pPr>
                      <a:r>
                        <a:rPr lang="uk-UA" sz="1000" dirty="0" smtClean="0">
                          <a:effectLst/>
                        </a:rPr>
                        <a:t>навчання </a:t>
                      </a:r>
                      <a:r>
                        <a:rPr lang="uk-UA" sz="1000" dirty="0">
                          <a:effectLst/>
                        </a:rPr>
                        <a:t>інших (учень навчає учня) – </a:t>
                      </a:r>
                      <a:r>
                        <a:rPr lang="ru-RU" sz="1000" dirty="0">
                          <a:effectLst/>
                        </a:rPr>
                        <a:t>90%</a:t>
                      </a:r>
                      <a:r>
                        <a:rPr lang="uk-UA" sz="1000" dirty="0">
                          <a:effectLst/>
                        </a:rPr>
                        <a:t>.</a:t>
                      </a:r>
                      <a:endParaRPr lang="ru-RU" sz="1000" dirty="0">
                        <a:effectLst/>
                      </a:endParaRPr>
                    </a:p>
                    <a:p>
                      <a:pPr marL="171450" indent="-17145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180340" algn="l"/>
                          <a:tab pos="1965960" algn="l"/>
                        </a:tabLst>
                      </a:pPr>
                      <a:endParaRPr lang="uk-UA" sz="1000" dirty="0" smtClean="0">
                        <a:effectLst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1965960" algn="l"/>
                        </a:tabLst>
                      </a:pPr>
                      <a:endParaRPr lang="uk-UA" sz="1000" dirty="0" smtClean="0">
                        <a:effectLst/>
                      </a:endParaRPr>
                    </a:p>
                    <a:p>
                      <a:pPr marL="0" indent="1431925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1965960" algn="l"/>
                        </a:tabLst>
                      </a:pPr>
                      <a:r>
                        <a:rPr lang="uk-UA" sz="1000" dirty="0" smtClean="0">
                          <a:effectLst/>
                        </a:rPr>
                        <a:t>Кредо </a:t>
                      </a:r>
                      <a:r>
                        <a:rPr lang="uk-UA" sz="1000" dirty="0">
                          <a:effectLst/>
                        </a:rPr>
                        <a:t>інтерактивного навчання</a:t>
                      </a:r>
                      <a:r>
                        <a:rPr lang="uk-UA" sz="1000" dirty="0" smtClean="0">
                          <a:effectLst/>
                        </a:rPr>
                        <a:t>:</a:t>
                      </a:r>
                    </a:p>
                    <a:p>
                      <a:pPr marL="0" indent="1431925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1965960" algn="l"/>
                        </a:tabLst>
                      </a:pPr>
                      <a:endParaRPr lang="ru-RU" sz="1000" dirty="0">
                        <a:effectLst/>
                      </a:endParaRPr>
                    </a:p>
                    <a:p>
                      <a:pPr marL="0" indent="1431925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1972310" algn="l"/>
                        </a:tabLst>
                      </a:pPr>
                      <a:r>
                        <a:rPr lang="uk-UA" sz="1000" dirty="0">
                          <a:effectLst/>
                        </a:rPr>
                        <a:t>Понад </a:t>
                      </a:r>
                      <a:r>
                        <a:rPr lang="ru-RU" sz="1000" dirty="0">
                          <a:effectLst/>
                        </a:rPr>
                        <a:t>2400 </a:t>
                      </a:r>
                      <a:r>
                        <a:rPr lang="uk-UA" sz="1000" dirty="0">
                          <a:effectLst/>
                        </a:rPr>
                        <a:t>років тому Конфуцій сказав:</a:t>
                      </a:r>
                      <a:endParaRPr lang="ru-RU" sz="1000" dirty="0">
                        <a:effectLst/>
                      </a:endParaRPr>
                    </a:p>
                    <a:p>
                      <a:pPr marL="0" indent="1431925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uk-UA" sz="1000" dirty="0">
                          <a:effectLst/>
                        </a:rPr>
                        <a:t>Те, що я чую </a:t>
                      </a:r>
                      <a:r>
                        <a:rPr lang="ru-RU" sz="1000" dirty="0">
                          <a:effectLst/>
                        </a:rPr>
                        <a:t>—</a:t>
                      </a:r>
                      <a:r>
                        <a:rPr lang="uk-UA" sz="1000" dirty="0">
                          <a:effectLst/>
                        </a:rPr>
                        <a:t> я забуваю.</a:t>
                      </a:r>
                      <a:endParaRPr lang="ru-RU" sz="1000" dirty="0">
                        <a:effectLst/>
                      </a:endParaRPr>
                    </a:p>
                    <a:p>
                      <a:pPr marL="0" indent="1431925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uk-UA" sz="1000" dirty="0">
                          <a:effectLst/>
                        </a:rPr>
                        <a:t>Те, що я бачу й чую </a:t>
                      </a:r>
                      <a:r>
                        <a:rPr lang="ru-RU" sz="1000" dirty="0">
                          <a:effectLst/>
                        </a:rPr>
                        <a:t>— </a:t>
                      </a:r>
                      <a:r>
                        <a:rPr lang="uk-UA" sz="1000" dirty="0">
                          <a:effectLst/>
                        </a:rPr>
                        <a:t>я трохи пам’ятаю.</a:t>
                      </a:r>
                      <a:endParaRPr lang="ru-RU" sz="1000" dirty="0">
                        <a:effectLst/>
                      </a:endParaRPr>
                    </a:p>
                    <a:p>
                      <a:pPr marL="0" indent="1431925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1965960" algn="l"/>
                        </a:tabLst>
                      </a:pPr>
                      <a:r>
                        <a:rPr lang="uk-UA" sz="1000" dirty="0">
                          <a:effectLst/>
                        </a:rPr>
                        <a:t>Те, що я чую, бачу </a:t>
                      </a:r>
                      <a:r>
                        <a:rPr lang="ru-RU" sz="1000" dirty="0">
                          <a:effectLst/>
                        </a:rPr>
                        <a:t>и </a:t>
                      </a:r>
                      <a:r>
                        <a:rPr lang="uk-UA" sz="1000" dirty="0">
                          <a:effectLst/>
                        </a:rPr>
                        <a:t>обговорюю </a:t>
                      </a:r>
                      <a:r>
                        <a:rPr lang="ru-RU" sz="1000" dirty="0">
                          <a:effectLst/>
                        </a:rPr>
                        <a:t>— </a:t>
                      </a:r>
                      <a:r>
                        <a:rPr lang="uk-UA" sz="1000" dirty="0">
                          <a:effectLst/>
                        </a:rPr>
                        <a:t>я починаю розуміти.</a:t>
                      </a:r>
                      <a:endParaRPr lang="ru-RU" sz="1000" dirty="0">
                        <a:effectLst/>
                      </a:endParaRPr>
                    </a:p>
                    <a:p>
                      <a:pPr marL="0" indent="1431925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1965960" algn="l"/>
                        </a:tabLst>
                      </a:pPr>
                      <a:r>
                        <a:rPr lang="uk-UA" sz="1000" dirty="0">
                          <a:effectLst/>
                        </a:rPr>
                        <a:t>Коли я чую, бачу, обговорюю й роблю </a:t>
                      </a:r>
                      <a:r>
                        <a:rPr lang="ru-RU" sz="1000" dirty="0">
                          <a:effectLst/>
                        </a:rPr>
                        <a:t>— </a:t>
                      </a:r>
                      <a:r>
                        <a:rPr lang="uk-UA" sz="1000" dirty="0">
                          <a:effectLst/>
                        </a:rPr>
                        <a:t>я набуваю знань і навичок.</a:t>
                      </a:r>
                      <a:endParaRPr lang="ru-RU" sz="1000" dirty="0">
                        <a:effectLst/>
                      </a:endParaRPr>
                    </a:p>
                    <a:p>
                      <a:pPr marL="0" indent="1431925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uk-UA" sz="1000" dirty="0">
                          <a:effectLst/>
                        </a:rPr>
                        <a:t>Коли я передаю знання іншим </a:t>
                      </a:r>
                      <a:r>
                        <a:rPr lang="ru-RU" sz="1000" dirty="0">
                          <a:effectLst/>
                        </a:rPr>
                        <a:t>—</a:t>
                      </a:r>
                      <a:r>
                        <a:rPr lang="uk-UA" sz="1000" dirty="0">
                          <a:effectLst/>
                        </a:rPr>
                        <a:t> я стаю майстром</a:t>
                      </a:r>
                      <a:r>
                        <a:rPr lang="uk-UA" sz="1000" dirty="0" smtClean="0">
                          <a:effectLst/>
                        </a:rPr>
                        <a:t>.[9, </a:t>
                      </a:r>
                      <a:r>
                        <a:rPr lang="uk-UA" sz="1000" dirty="0">
                          <a:effectLst/>
                        </a:rPr>
                        <a:t>83-84] </a:t>
                      </a:r>
                      <a:endParaRPr lang="uk-UA" sz="1000" dirty="0" smtClean="0">
                        <a:effectLst/>
                      </a:endParaRPr>
                    </a:p>
                    <a:p>
                      <a:pPr marL="0" indent="1431925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635" marR="59635" marT="0" marB="0"/>
                </a:tc>
              </a:tr>
            </a:tbl>
          </a:graphicData>
        </a:graphic>
      </p:graphicFrame>
      <p:pic>
        <p:nvPicPr>
          <p:cNvPr id="9" name="Picture 4" descr="F:\+++ВВВ ІП НАПН У\+++1 2021 15 01 Конференція\Тези 15 01 2021\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4932" y="1101130"/>
            <a:ext cx="1965924" cy="2934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6711944" y="4149080"/>
            <a:ext cx="1965924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900" dirty="0" err="1"/>
              <a:t>Проєктування</a:t>
            </a:r>
            <a:r>
              <a:rPr lang="uk-UA" sz="900" dirty="0"/>
              <a:t> змісту </a:t>
            </a:r>
            <a:endParaRPr lang="uk-UA" sz="900" dirty="0" smtClean="0"/>
          </a:p>
          <a:p>
            <a:pPr algn="ctr"/>
            <a:r>
              <a:rPr lang="uk-UA" sz="900" dirty="0" smtClean="0"/>
              <a:t>профільного </a:t>
            </a:r>
            <a:r>
              <a:rPr lang="uk-UA" sz="900" dirty="0"/>
              <a:t>навчання технологій </a:t>
            </a:r>
            <a:endParaRPr lang="uk-UA" sz="900" dirty="0" smtClean="0"/>
          </a:p>
          <a:p>
            <a:pPr algn="ctr"/>
            <a:r>
              <a:rPr lang="uk-UA" sz="900" dirty="0" smtClean="0"/>
              <a:t>у </a:t>
            </a:r>
            <a:r>
              <a:rPr lang="uk-UA" sz="900" dirty="0"/>
              <a:t>старшій школі </a:t>
            </a: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2622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451156" y="260648"/>
            <a:ext cx="428108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 algn="just"/>
            <a:r>
              <a:rPr lang="uk-UA" sz="1000" dirty="0"/>
              <a:t>Зверніть увагу, що засвоєння саме в групі, діяльності і навчанні інших якраз і найвище, відповідно: 50%; 75%; 90%.</a:t>
            </a:r>
            <a:endParaRPr lang="ru-RU" sz="1000" dirty="0"/>
          </a:p>
          <a:p>
            <a:pPr indent="266700" algn="just"/>
            <a:endParaRPr lang="uk-UA" sz="1000" dirty="0" smtClean="0"/>
          </a:p>
          <a:p>
            <a:pPr indent="266700" algn="just"/>
            <a:r>
              <a:rPr lang="uk-UA" sz="1000" dirty="0" smtClean="0"/>
              <a:t>Окрім </a:t>
            </a:r>
            <a:r>
              <a:rPr lang="uk-UA" sz="1000" dirty="0"/>
              <a:t>того, соціалізація в </a:t>
            </a:r>
            <a:r>
              <a:rPr lang="uk-UA" sz="1000" dirty="0" smtClean="0"/>
              <a:t>онлайн </a:t>
            </a:r>
            <a:r>
              <a:rPr lang="uk-UA" sz="1000" dirty="0"/>
              <a:t>режимі під час дистанційного навчання в домашніх умовах – буде дуже корисною для тих, кому вдома приділяють мало уваги в сім’ї, а навчання дається самостійно не легко.</a:t>
            </a:r>
            <a:endParaRPr lang="ru-RU" sz="1000" dirty="0"/>
          </a:p>
          <a:p>
            <a:pPr indent="266700" algn="just"/>
            <a:endParaRPr lang="uk-UA" sz="1000" b="1" dirty="0"/>
          </a:p>
          <a:p>
            <a:pPr indent="266700" algn="just"/>
            <a:r>
              <a:rPr lang="uk-UA" sz="1000" b="1" dirty="0" smtClean="0"/>
              <a:t>Список </a:t>
            </a:r>
            <a:r>
              <a:rPr lang="uk-UA" sz="1000" b="1" dirty="0"/>
              <a:t>використаних </a:t>
            </a:r>
            <a:r>
              <a:rPr lang="uk-UA" sz="1000" b="1" dirty="0" smtClean="0"/>
              <a:t>джерел</a:t>
            </a:r>
            <a:endParaRPr lang="uk-UA" sz="1000" dirty="0"/>
          </a:p>
          <a:p>
            <a:pPr indent="266700" algn="just"/>
            <a:r>
              <a:rPr lang="uk-UA" sz="1000" dirty="0" smtClean="0"/>
              <a:t>1. </a:t>
            </a:r>
            <a:r>
              <a:rPr lang="uk-UA" sz="1000" dirty="0" err="1" smtClean="0"/>
              <a:t>Вдовченко</a:t>
            </a:r>
            <a:r>
              <a:rPr lang="uk-UA" sz="1000" dirty="0" smtClean="0"/>
              <a:t> </a:t>
            </a:r>
            <a:r>
              <a:rPr lang="uk-UA" sz="1000" dirty="0"/>
              <a:t>В.В. та ін. </a:t>
            </a:r>
            <a:r>
              <a:rPr lang="uk-UA" sz="1000" dirty="0" smtClean="0"/>
              <a:t>Навчальна </a:t>
            </a:r>
            <a:r>
              <a:rPr lang="uk-UA" sz="1000" dirty="0"/>
              <a:t>програма для 11-річної школи. Технології. 10-11 класи. Програма для профільного навчання учнів загальноосвітніх навчальних закладів. Спеціалізація „Основи дизайну“. Технологічний напрям. Технологічний профіль. К.: 2010. – 96 с</a:t>
            </a:r>
            <a:r>
              <a:rPr lang="uk-UA" sz="1000" dirty="0" smtClean="0"/>
              <a:t>.</a:t>
            </a:r>
          </a:p>
          <a:p>
            <a:pPr lvl="0" indent="266700" algn="just"/>
            <a:r>
              <a:rPr lang="uk-UA" sz="1000" dirty="0" smtClean="0"/>
              <a:t>2. </a:t>
            </a:r>
            <a:r>
              <a:rPr lang="uk-UA" sz="1000" dirty="0" err="1" smtClean="0"/>
              <a:t>Вдовченко</a:t>
            </a:r>
            <a:r>
              <a:rPr lang="uk-UA" sz="1000" dirty="0" smtClean="0"/>
              <a:t> </a:t>
            </a:r>
            <a:r>
              <a:rPr lang="uk-UA" sz="1000" dirty="0"/>
              <a:t>В.В. та ін. Програма </a:t>
            </a:r>
            <a:r>
              <a:rPr lang="uk-UA" sz="1000" dirty="0" err="1"/>
              <a:t>профільн</a:t>
            </a:r>
            <a:r>
              <a:rPr lang="uk-UA" sz="1000" dirty="0"/>
              <a:t>. </a:t>
            </a:r>
            <a:r>
              <a:rPr lang="uk-UA" sz="1000" dirty="0" err="1"/>
              <a:t>навч</a:t>
            </a:r>
            <a:r>
              <a:rPr lang="uk-UA" sz="1000" dirty="0"/>
              <a:t>. для </a:t>
            </a:r>
            <a:r>
              <a:rPr lang="uk-UA" sz="1000" dirty="0" err="1"/>
              <a:t>загальн</a:t>
            </a:r>
            <a:r>
              <a:rPr lang="uk-UA" sz="1000" dirty="0"/>
              <a:t>. </a:t>
            </a:r>
            <a:r>
              <a:rPr lang="uk-UA" sz="1000" dirty="0" err="1"/>
              <a:t>навч</a:t>
            </a:r>
            <a:r>
              <a:rPr lang="uk-UA" sz="1000" dirty="0"/>
              <a:t>. закладів з труд. </a:t>
            </a:r>
            <a:r>
              <a:rPr lang="uk-UA" sz="1000" dirty="0" err="1"/>
              <a:t>навч</a:t>
            </a:r>
            <a:r>
              <a:rPr lang="uk-UA" sz="1000" dirty="0"/>
              <a:t>. у 10–11 </a:t>
            </a:r>
            <a:r>
              <a:rPr lang="uk-UA" sz="1000" dirty="0" err="1"/>
              <a:t>кл</a:t>
            </a:r>
            <a:r>
              <a:rPr lang="uk-UA" sz="1000" dirty="0"/>
              <a:t>. «Основи дизайну» // Освіта і </a:t>
            </a:r>
            <a:r>
              <a:rPr lang="uk-UA" sz="1000" dirty="0" err="1"/>
              <a:t>упр</a:t>
            </a:r>
            <a:r>
              <a:rPr lang="uk-UA" sz="1000" dirty="0"/>
              <a:t>. 2005., Т. 8., число 2. – С. </a:t>
            </a:r>
            <a:r>
              <a:rPr lang="uk-UA" sz="1000" dirty="0" smtClean="0"/>
              <a:t>116–149</a:t>
            </a:r>
            <a:r>
              <a:rPr lang="uk-UA" sz="1000" dirty="0"/>
              <a:t>. </a:t>
            </a:r>
            <a:endParaRPr lang="uk-UA" sz="1000" dirty="0" smtClean="0"/>
          </a:p>
          <a:p>
            <a:pPr lvl="0" indent="266700" algn="just"/>
            <a:r>
              <a:rPr lang="uk-UA" sz="1000" dirty="0" smtClean="0"/>
              <a:t>3. </a:t>
            </a:r>
            <a:r>
              <a:rPr lang="uk-UA" sz="1000" dirty="0" err="1" smtClean="0"/>
              <a:t>Вдовченко</a:t>
            </a:r>
            <a:r>
              <a:rPr lang="uk-UA" sz="1000" dirty="0" smtClean="0"/>
              <a:t> </a:t>
            </a:r>
            <a:r>
              <a:rPr lang="uk-UA" sz="1000" dirty="0"/>
              <a:t>В.В. та ін. Програма </a:t>
            </a:r>
            <a:r>
              <a:rPr lang="uk-UA" sz="1000" dirty="0" err="1"/>
              <a:t>профільн</a:t>
            </a:r>
            <a:r>
              <a:rPr lang="uk-UA" sz="1000" dirty="0"/>
              <a:t>. </a:t>
            </a:r>
            <a:r>
              <a:rPr lang="uk-UA" sz="1000" dirty="0" err="1"/>
              <a:t>навч</a:t>
            </a:r>
            <a:r>
              <a:rPr lang="uk-UA" sz="1000" dirty="0"/>
              <a:t>. для </a:t>
            </a:r>
            <a:r>
              <a:rPr lang="uk-UA" sz="1000" dirty="0" err="1"/>
              <a:t>загальн</a:t>
            </a:r>
            <a:r>
              <a:rPr lang="uk-UA" sz="1000" dirty="0"/>
              <a:t>. </a:t>
            </a:r>
            <a:r>
              <a:rPr lang="uk-UA" sz="1000" dirty="0" err="1"/>
              <a:t>навч</a:t>
            </a:r>
            <a:r>
              <a:rPr lang="uk-UA" sz="1000" dirty="0"/>
              <a:t>. закладів з труд. </a:t>
            </a:r>
            <a:r>
              <a:rPr lang="uk-UA" sz="1000" dirty="0" err="1"/>
              <a:t>навч</a:t>
            </a:r>
            <a:r>
              <a:rPr lang="uk-UA" sz="1000" dirty="0"/>
              <a:t>. у 10–11 </a:t>
            </a:r>
            <a:r>
              <a:rPr lang="uk-UA" sz="1000" dirty="0" err="1"/>
              <a:t>кл</a:t>
            </a:r>
            <a:r>
              <a:rPr lang="uk-UA" sz="1000" dirty="0"/>
              <a:t>. «Основи дизайну» //</a:t>
            </a:r>
            <a:r>
              <a:rPr lang="uk-UA" sz="1000" dirty="0" smtClean="0"/>
              <a:t>. </a:t>
            </a:r>
            <a:r>
              <a:rPr lang="uk-UA" sz="1000" dirty="0"/>
              <a:t>Освіта і управління. Том 11., число 2-3. 2008., – С. 89-122. </a:t>
            </a:r>
            <a:endParaRPr lang="uk-UA" sz="1000" dirty="0" smtClean="0"/>
          </a:p>
          <a:p>
            <a:pPr indent="266700" algn="just"/>
            <a:r>
              <a:rPr lang="uk-UA" sz="1000" dirty="0" smtClean="0"/>
              <a:t>4. </a:t>
            </a:r>
            <a:r>
              <a:rPr lang="uk-UA" sz="1000" dirty="0" err="1" smtClean="0"/>
              <a:t>Вдовченко</a:t>
            </a:r>
            <a:r>
              <a:rPr lang="uk-UA" sz="1000" dirty="0" smtClean="0"/>
              <a:t> </a:t>
            </a:r>
            <a:r>
              <a:rPr lang="uk-UA" sz="1000" dirty="0"/>
              <a:t>В.В., </a:t>
            </a:r>
            <a:r>
              <a:rPr lang="uk-UA" sz="1000" dirty="0" err="1"/>
              <a:t>Вдовченко</a:t>
            </a:r>
            <a:r>
              <a:rPr lang="uk-UA" sz="1000" dirty="0"/>
              <a:t> З. В. Оригінальні рішення проблеми креативності старшокласників у фундаментальних і прикладних дослідженнях художнього і технічного проектування. Анотовані результати науково-дослідної роботи Інституту педагогіки за 2009 рік: інформаційне видання. – К: Педагогічна думка, 2010. – 298 с. (С. 232-233</a:t>
            </a:r>
            <a:r>
              <a:rPr lang="uk-UA" sz="1000" dirty="0" smtClean="0"/>
              <a:t>)</a:t>
            </a:r>
          </a:p>
        </p:txBody>
      </p:sp>
      <p:pic>
        <p:nvPicPr>
          <p:cNvPr id="3074" name="Picture 2" descr="F:\+++ВВВ ІП НАПН У\+++1 2021 15 01 Конференція\Тези 15 01 2021\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2127628" cy="3017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F:\+++ВВВ ІП НАПН У\+++1 2021 15 01 Конференція\Тези 15 01 2021\11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501009"/>
            <a:ext cx="1979427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2451156" y="4279449"/>
            <a:ext cx="646803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 algn="just"/>
            <a:r>
              <a:rPr lang="uk-UA" sz="1000" dirty="0" smtClean="0"/>
              <a:t>5. </a:t>
            </a:r>
            <a:r>
              <a:rPr lang="uk-UA" sz="1000" dirty="0" err="1" smtClean="0"/>
              <a:t>Вдовченко</a:t>
            </a:r>
            <a:r>
              <a:rPr lang="uk-UA" sz="1000" dirty="0" smtClean="0"/>
              <a:t> </a:t>
            </a:r>
            <a:r>
              <a:rPr lang="uk-UA" sz="1000" dirty="0"/>
              <a:t>В.В., </a:t>
            </a:r>
            <a:r>
              <a:rPr lang="uk-UA" sz="1000" dirty="0" err="1"/>
              <a:t>Вдовченко</a:t>
            </a:r>
            <a:r>
              <a:rPr lang="uk-UA" sz="1000" dirty="0"/>
              <a:t> З. В. Упровадження результатів дослідження сучасних педагогічних умов для профільного навчання на експериментальних майданчиках Інституту педагогіки НАПН України</a:t>
            </a:r>
            <a:r>
              <a:rPr lang="uk-UA" sz="1000" dirty="0" smtClean="0"/>
              <a:t>. </a:t>
            </a:r>
            <a:r>
              <a:rPr lang="uk-UA" sz="1000" dirty="0"/>
              <a:t>Анотовані результати науково-дослідної роботи Інституту педагогіки за 2010 рік: наукове видання. – К: Інститут педагогіки, 2011. – 312 с. </a:t>
            </a:r>
            <a:r>
              <a:rPr lang="uk-UA" sz="1000" dirty="0" smtClean="0"/>
              <a:t> (</a:t>
            </a:r>
            <a:r>
              <a:rPr lang="uk-UA" sz="1000" dirty="0"/>
              <a:t>С. 243-244)</a:t>
            </a:r>
          </a:p>
          <a:p>
            <a:pPr lvl="0" indent="266700" algn="just"/>
            <a:r>
              <a:rPr lang="uk-UA" sz="1000" dirty="0" smtClean="0"/>
              <a:t>6. </a:t>
            </a:r>
            <a:r>
              <a:rPr lang="uk-UA" sz="1000" dirty="0" err="1" smtClean="0"/>
              <a:t>Вдовченко</a:t>
            </a:r>
            <a:r>
              <a:rPr lang="uk-UA" sz="1000" dirty="0" smtClean="0"/>
              <a:t> </a:t>
            </a:r>
            <a:r>
              <a:rPr lang="uk-UA" sz="1000" dirty="0"/>
              <a:t>В.В., Поліщук З.В. </a:t>
            </a:r>
            <a:r>
              <a:rPr lang="uk-UA" sz="1000" dirty="0" smtClean="0"/>
              <a:t>Система </a:t>
            </a:r>
            <a:r>
              <a:rPr lang="uk-UA" sz="1000" dirty="0"/>
              <a:t>проектних завдань для формування художньо-проектувальних </a:t>
            </a:r>
            <a:r>
              <a:rPr lang="uk-UA" sz="1000" dirty="0" err="1" smtClean="0"/>
              <a:t>компетентностей</a:t>
            </a:r>
            <a:r>
              <a:rPr lang="uk-UA" sz="1000" dirty="0" smtClean="0"/>
              <a:t>. </a:t>
            </a:r>
            <a:r>
              <a:rPr lang="uk-UA" sz="1000" dirty="0"/>
              <a:t>Анотовані результати науково-дослідної роботи Інституту педагогіки НАПН України за 2019 рік. – К. : Інститут педагогіки, 2019. С.203-204.</a:t>
            </a:r>
            <a:endParaRPr lang="uk-UA" sz="1000" dirty="0" smtClean="0"/>
          </a:p>
          <a:p>
            <a:pPr lvl="0" indent="266700" algn="just"/>
            <a:r>
              <a:rPr lang="uk-UA" sz="1000" dirty="0" smtClean="0"/>
              <a:t>7. Киричук </a:t>
            </a:r>
            <a:r>
              <a:rPr lang="uk-UA" sz="1000" dirty="0"/>
              <a:t>В. О., </a:t>
            </a:r>
            <a:r>
              <a:rPr lang="uk-UA" sz="1000" dirty="0" err="1"/>
              <a:t>Єнотаєва</a:t>
            </a:r>
            <a:r>
              <a:rPr lang="uk-UA" sz="1000" dirty="0"/>
              <a:t> Л. Є., </a:t>
            </a:r>
            <a:r>
              <a:rPr lang="uk-UA" sz="1000" dirty="0" err="1"/>
              <a:t>Вдовченко</a:t>
            </a:r>
            <a:r>
              <a:rPr lang="uk-UA" sz="1000" dirty="0"/>
              <a:t> В.В., </a:t>
            </a:r>
            <a:r>
              <a:rPr lang="uk-UA" sz="1000" dirty="0" err="1"/>
              <a:t>Вдовченко</a:t>
            </a:r>
            <a:r>
              <a:rPr lang="uk-UA" sz="1000" dirty="0"/>
              <a:t> З. В. Методи діагностування та розвитку творчої та інтелектуальної обдарованості дітей. Методичний посібник. – К.: Інформаційні системи, 2009. – 100 с.</a:t>
            </a:r>
          </a:p>
          <a:p>
            <a:pPr lvl="0" indent="266700" algn="just"/>
            <a:r>
              <a:rPr lang="uk-UA" sz="1000" dirty="0" smtClean="0"/>
              <a:t>8. Основи </a:t>
            </a:r>
            <a:r>
              <a:rPr lang="uk-UA" sz="1000" dirty="0"/>
              <a:t>дизайну: підручник для 10 класу </a:t>
            </a:r>
            <a:r>
              <a:rPr lang="uk-UA" sz="1000" dirty="0" err="1"/>
              <a:t>загальноосв</a:t>
            </a:r>
            <a:r>
              <a:rPr lang="uk-UA" sz="1000" dirty="0"/>
              <a:t>. </a:t>
            </a:r>
            <a:r>
              <a:rPr lang="uk-UA" sz="1000" dirty="0" err="1"/>
              <a:t>навч</a:t>
            </a:r>
            <a:r>
              <a:rPr lang="uk-UA" sz="1000" dirty="0"/>
              <a:t>. </a:t>
            </a:r>
            <a:r>
              <a:rPr lang="uk-UA" sz="1000" dirty="0" err="1"/>
              <a:t>закл</a:t>
            </a:r>
            <a:r>
              <a:rPr lang="uk-UA" sz="1000" dirty="0"/>
              <a:t>. </a:t>
            </a:r>
            <a:r>
              <a:rPr lang="uk-UA" sz="1000" dirty="0" err="1"/>
              <a:t>Профільн</a:t>
            </a:r>
            <a:r>
              <a:rPr lang="uk-UA" sz="1000" dirty="0"/>
              <a:t>. рівень. [За ред. </a:t>
            </a:r>
            <a:r>
              <a:rPr lang="uk-UA" sz="1000" dirty="0" err="1"/>
              <a:t>Вдовченка</a:t>
            </a:r>
            <a:r>
              <a:rPr lang="uk-UA" sz="1000" dirty="0"/>
              <a:t> В.В.]. К.: Педагогічна думка, 2010. – 304 с.: </a:t>
            </a:r>
            <a:r>
              <a:rPr lang="uk-UA" sz="1000" dirty="0" err="1"/>
              <a:t>іл</a:t>
            </a:r>
            <a:r>
              <a:rPr lang="uk-UA" sz="1000" dirty="0"/>
              <a:t>.</a:t>
            </a:r>
          </a:p>
          <a:p>
            <a:pPr lvl="0" indent="266700" algn="just"/>
            <a:r>
              <a:rPr lang="uk-UA" sz="1000" dirty="0" smtClean="0"/>
              <a:t>9. </a:t>
            </a:r>
            <a:r>
              <a:rPr lang="uk-UA" sz="1000" dirty="0" err="1" smtClean="0"/>
              <a:t>Проєктування</a:t>
            </a:r>
            <a:r>
              <a:rPr lang="uk-UA" sz="1000" dirty="0" smtClean="0"/>
              <a:t> </a:t>
            </a:r>
            <a:r>
              <a:rPr lang="uk-UA" sz="1000" dirty="0"/>
              <a:t>змісту профільного навчання технологій у старшій школі :</a:t>
            </a:r>
            <a:r>
              <a:rPr lang="uk-UA" sz="1000" b="1" dirty="0"/>
              <a:t> </a:t>
            </a:r>
            <a:r>
              <a:rPr lang="uk-UA" sz="1000" dirty="0"/>
              <a:t>монографія / А. М. </a:t>
            </a:r>
            <a:r>
              <a:rPr lang="uk-UA" sz="1000" dirty="0" err="1"/>
              <a:t>Тарара</a:t>
            </a:r>
            <a:r>
              <a:rPr lang="uk-UA" sz="1000" dirty="0"/>
              <a:t>, Т. С. </a:t>
            </a:r>
            <a:r>
              <a:rPr lang="uk-UA" sz="1000" dirty="0" err="1"/>
              <a:t>Мачача</a:t>
            </a:r>
            <a:r>
              <a:rPr lang="uk-UA" sz="1000" dirty="0"/>
              <a:t>, В. І. </a:t>
            </a:r>
            <a:r>
              <a:rPr lang="uk-UA" sz="1000" dirty="0" err="1"/>
              <a:t>Туташинський</a:t>
            </a:r>
            <a:r>
              <a:rPr lang="uk-UA" sz="1000" dirty="0"/>
              <a:t>, В. В. </a:t>
            </a:r>
            <a:r>
              <a:rPr lang="uk-UA" sz="1000" dirty="0" err="1"/>
              <a:t>Вдовченко</a:t>
            </a:r>
            <a:r>
              <a:rPr lang="uk-UA" sz="1000" dirty="0"/>
              <a:t>. – К. : КОНВІ ПРІНТ, 2019. – 160 с</a:t>
            </a:r>
            <a:r>
              <a:rPr lang="uk-UA" sz="1000" dirty="0" smtClean="0"/>
              <a:t>.</a:t>
            </a:r>
            <a:endParaRPr lang="uk-UA" sz="1000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4281" y="419875"/>
            <a:ext cx="1916191" cy="2718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6752748" y="3278560"/>
            <a:ext cx="239125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000" dirty="0" err="1"/>
              <a:t>Вдовченко</a:t>
            </a:r>
            <a:r>
              <a:rPr lang="uk-UA" sz="1000" dirty="0"/>
              <a:t> В.В. Художнє </a:t>
            </a:r>
            <a:r>
              <a:rPr lang="uk-UA" sz="1000" dirty="0" err="1"/>
              <a:t>проєктування</a:t>
            </a:r>
            <a:r>
              <a:rPr lang="uk-UA" sz="1000" dirty="0"/>
              <a:t> /[Електронне видання]: навчальна програма для 10—11 класів / </a:t>
            </a:r>
            <a:r>
              <a:rPr lang="uk-UA" sz="1000" dirty="0" err="1"/>
              <a:t>Вдовченко</a:t>
            </a:r>
            <a:r>
              <a:rPr lang="uk-UA" sz="1000" dirty="0"/>
              <a:t> В.В. — Київ Педагогічна думка, 2020. — 28 с.</a:t>
            </a: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14604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84</TotalTime>
  <Words>953</Words>
  <Application>Microsoft Office PowerPoint</Application>
  <PresentationFormat>Экран (4:3)</PresentationFormat>
  <Paragraphs>69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Справедливость</vt:lpstr>
      <vt:lpstr> Психологічні аспекти дистанційного навчання  в художньо-проєктній освіті: позитивний досвід і проблеми під час занять в домашніх умовах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Поліщук З.В.,  аспірант, «Університет менеджменту освіти», Київ Психологічні аспекти дистанційного навчання в художньо-проектній освіті: позитивний досвід і проблеми під час занять в домашніх умовах</dc:title>
  <dc:creator>Boss</dc:creator>
  <cp:lastModifiedBy>Пользователь Windows</cp:lastModifiedBy>
  <cp:revision>13</cp:revision>
  <dcterms:created xsi:type="dcterms:W3CDTF">2021-01-08T22:08:28Z</dcterms:created>
  <dcterms:modified xsi:type="dcterms:W3CDTF">2021-06-13T16:00:10Z</dcterms:modified>
</cp:coreProperties>
</file>