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2" r:id="rId3"/>
    <p:sldId id="264" r:id="rId4"/>
    <p:sldId id="260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74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</p:sldIdLst>
  <p:sldSz cx="9144000" cy="6858000" type="screen4x3"/>
  <p:notesSz cx="6858000" cy="914400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84583" autoAdjust="0"/>
  </p:normalViewPr>
  <p:slideViewPr>
    <p:cSldViewPr>
      <p:cViewPr>
        <p:scale>
          <a:sx n="68" d="100"/>
          <a:sy n="68" d="100"/>
        </p:scale>
        <p:origin x="-12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7504" y="45855"/>
            <a:ext cx="8928992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855"/>
            <a:ext cx="8928992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856984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facebook.com/groups/167815372572803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08920"/>
            <a:ext cx="8712968" cy="144016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 РЕЗУЛЬТАТИ ДОСЛІДЖЕННЯ </a:t>
            </a:r>
            <a:r>
              <a:rPr lang="ru-RU" dirty="0" smtClean="0"/>
              <a:t>В </a:t>
            </a:r>
            <a:r>
              <a:rPr lang="ru-RU" dirty="0"/>
              <a:t>ІНСТИТУТІ ПЕДАГОГІКИ НАПН УКРАЇНИ ПРОБЛЕМ КОМПЕТЕНТНІСНО ОРІЄНТОВАНОЇ МОВНО-ЛІТЕРАТУРНОЇ ОСВІТИ В </a:t>
            </a:r>
            <a:r>
              <a:rPr lang="ru-RU" dirty="0" smtClean="0"/>
              <a:t>ЛІЦЕЇ</a:t>
            </a:r>
            <a:br>
              <a:rPr lang="ru-RU" dirty="0" smtClean="0"/>
            </a:br>
            <a:r>
              <a:rPr lang="ru-RU" dirty="0" err="1" smtClean="0"/>
              <a:t>Горошкіна</a:t>
            </a:r>
            <a:r>
              <a:rPr lang="ru-RU" dirty="0" smtClean="0"/>
              <a:t> О.М.</a:t>
            </a:r>
            <a:br>
              <a:rPr lang="ru-RU" dirty="0" smtClean="0"/>
            </a:br>
            <a:r>
              <a:rPr lang="ru-RU" smtClean="0"/>
              <a:t>Яценко Т.О.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928992" cy="1048666"/>
          </a:xfrm>
        </p:spPr>
        <p:txBody>
          <a:bodyPr>
            <a:noAutofit/>
          </a:bodyPr>
          <a:lstStyle/>
          <a:p>
            <a:r>
              <a:rPr lang="uk-UA" sz="3200" b="1" dirty="0"/>
              <a:t>Складники </a:t>
            </a:r>
            <a:r>
              <a:rPr lang="uk-UA" sz="3200" b="1" dirty="0" err="1"/>
              <a:t>методик</a:t>
            </a:r>
            <a:r>
              <a:rPr lang="uk-UA" sz="3200" b="1" dirty="0"/>
              <a:t> </a:t>
            </a:r>
            <a:r>
              <a:rPr lang="uk-UA" sz="3200" b="1" dirty="0" err="1"/>
              <a:t>компетентнісно</a:t>
            </a:r>
            <a:r>
              <a:rPr lang="uk-UA" sz="3200" b="1" dirty="0"/>
              <a:t> орієнтованого навчання української мови та української літератури учнів ліцею на рівні стандарту: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348880"/>
            <a:ext cx="8856984" cy="4248472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 smtClean="0"/>
              <a:t>дидактичні </a:t>
            </a:r>
            <a:r>
              <a:rPr lang="uk-UA" b="1" dirty="0"/>
              <a:t>та специфічні принципи – мотиваційного забезпечення освітнього процесу; </a:t>
            </a:r>
            <a:r>
              <a:rPr lang="uk-UA" b="1" dirty="0" err="1"/>
              <a:t>текстоцентричний</a:t>
            </a:r>
            <a:r>
              <a:rPr lang="uk-UA" b="1" dirty="0"/>
              <a:t>;</a:t>
            </a:r>
            <a:r>
              <a:rPr lang="uk-UA" b="1" i="1" dirty="0"/>
              <a:t> </a:t>
            </a:r>
            <a:r>
              <a:rPr lang="uk-UA" b="1" dirty="0"/>
              <a:t>ціннісного орієнтування; життєвої доцільності й дієвості знань; активізації пізнавальної діяльності учнів;</a:t>
            </a:r>
            <a:r>
              <a:rPr lang="uk-UA" b="1" i="1" dirty="0"/>
              <a:t> </a:t>
            </a:r>
            <a:r>
              <a:rPr lang="uk-UA" b="1" dirty="0"/>
              <a:t>спрямування навчання на всебічний і гармонійний розвиток; співробітництва і взаємної підтримки; активності особистості; індивідуалізації; органічної єдності людини, мовлення і процесу навчання;</a:t>
            </a:r>
            <a:endParaRPr lang="ru-RU" b="1" dirty="0"/>
          </a:p>
          <a:p>
            <a:r>
              <a:rPr lang="uk-UA" b="1" dirty="0"/>
              <a:t>форми організації навчальної діяльності учнів – індивідуальна, парна, групова робота;</a:t>
            </a:r>
            <a:endParaRPr lang="ru-RU" b="1" dirty="0"/>
          </a:p>
          <a:p>
            <a:r>
              <a:rPr lang="uk-UA" b="1" dirty="0"/>
              <a:t>методи – ситуаційний, </a:t>
            </a:r>
            <a:r>
              <a:rPr lang="uk-UA" b="1" dirty="0" err="1"/>
              <a:t>діалогування</a:t>
            </a:r>
            <a:r>
              <a:rPr lang="uk-UA" b="1" dirty="0"/>
              <a:t>, комплексних вправ на основі тексту; проблемний, дослідницький, самостійної роботи з джерелами інформації;</a:t>
            </a:r>
            <a:endParaRPr lang="ru-RU" b="1" dirty="0"/>
          </a:p>
          <a:p>
            <a:r>
              <a:rPr lang="uk-UA" b="1" dirty="0"/>
              <a:t>засоби – карти пам’яті, колажі, </a:t>
            </a:r>
            <a:r>
              <a:rPr lang="uk-UA" b="1" dirty="0" err="1"/>
              <a:t>компетентнісно</a:t>
            </a:r>
            <a:r>
              <a:rPr lang="uk-UA" b="1" dirty="0"/>
              <a:t> орієнтовані завдання тощо;</a:t>
            </a:r>
            <a:endParaRPr lang="ru-RU" b="1" dirty="0"/>
          </a:p>
          <a:p>
            <a:r>
              <a:rPr lang="uk-UA" b="1" dirty="0"/>
              <a:t>система вправ, запитань і завдань, спрямовану на формування в учнів ліцею предметних і ключових </a:t>
            </a:r>
            <a:r>
              <a:rPr lang="uk-UA" b="1" dirty="0" err="1"/>
              <a:t>компетентностей</a:t>
            </a:r>
            <a:r>
              <a:rPr lang="uk-UA" b="1" dirty="0"/>
              <a:t> на </a:t>
            </a:r>
            <a:r>
              <a:rPr lang="uk-UA" b="1" dirty="0" err="1"/>
              <a:t>уроках</a:t>
            </a:r>
            <a:r>
              <a:rPr lang="uk-UA" b="1" dirty="0"/>
              <a:t> української мови та літератури</a:t>
            </a:r>
            <a:r>
              <a:rPr lang="uk-UA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412016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Наукова</a:t>
            </a:r>
            <a:r>
              <a:rPr lang="uk-UA" dirty="0"/>
              <a:t> </a:t>
            </a:r>
            <a:r>
              <a:rPr lang="uk-UA" b="1" dirty="0"/>
              <a:t>новизна</a:t>
            </a:r>
            <a:r>
              <a:rPr lang="uk-UA" dirty="0"/>
              <a:t> </a:t>
            </a:r>
            <a:r>
              <a:rPr lang="uk-UA" b="1" dirty="0"/>
              <a:t>досліджень 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b="1" dirty="0" smtClean="0"/>
              <a:t>полягає </a:t>
            </a:r>
            <a:r>
              <a:rPr lang="uk-UA" b="1" dirty="0"/>
              <a:t>в тому, що вперше </a:t>
            </a:r>
            <a:r>
              <a:rPr lang="uk-UA" b="1" i="1" dirty="0"/>
              <a:t>розроблено, теоретично обґрунтовано та практично перевірено </a:t>
            </a:r>
            <a:r>
              <a:rPr lang="uk-UA" b="1" dirty="0"/>
              <a:t>методики </a:t>
            </a:r>
            <a:r>
              <a:rPr lang="uk-UA" b="1" dirty="0" err="1"/>
              <a:t>компетентнісно</a:t>
            </a:r>
            <a:r>
              <a:rPr lang="uk-UA" b="1" dirty="0"/>
              <a:t> орієнтованого навчання української мови та української літератури учнів ліцею; </a:t>
            </a:r>
            <a:endParaRPr lang="uk-UA" b="1" dirty="0" smtClean="0"/>
          </a:p>
          <a:p>
            <a:r>
              <a:rPr lang="uk-UA" b="1" i="1" dirty="0" smtClean="0"/>
              <a:t>з’ясовано</a:t>
            </a:r>
            <a:r>
              <a:rPr lang="uk-UA" b="1" dirty="0" smtClean="0"/>
              <a:t> </a:t>
            </a:r>
            <a:r>
              <a:rPr lang="uk-UA" b="1" dirty="0"/>
              <a:t>сутність і структуру поняття </a:t>
            </a:r>
            <a:r>
              <a:rPr lang="uk-UA" b="1" i="1" dirty="0"/>
              <a:t>«читацька компетентність»</a:t>
            </a:r>
            <a:r>
              <a:rPr lang="uk-UA" b="1" dirty="0"/>
              <a:t>; </a:t>
            </a:r>
            <a:endParaRPr lang="uk-UA" b="1" dirty="0" smtClean="0"/>
          </a:p>
          <a:p>
            <a:r>
              <a:rPr lang="uk-UA" b="1" i="1" dirty="0" smtClean="0"/>
              <a:t>відібрано </a:t>
            </a:r>
            <a:r>
              <a:rPr lang="uk-UA" b="1" dirty="0"/>
              <a:t>мовленнєві жанри</a:t>
            </a:r>
            <a:r>
              <a:rPr lang="uk-UA" b="1" i="1" dirty="0"/>
              <a:t>,</a:t>
            </a:r>
            <a:r>
              <a:rPr lang="uk-UA" b="1" dirty="0"/>
              <a:t> які є дієвим механізмом перетворення </a:t>
            </a:r>
            <a:r>
              <a:rPr lang="uk-UA" b="1" dirty="0" err="1"/>
              <a:t>мовних</a:t>
            </a:r>
            <a:r>
              <a:rPr lang="uk-UA" b="1" dirty="0"/>
              <a:t> знань і набутих умінь в ефективне володіння ними; </a:t>
            </a:r>
            <a:endParaRPr lang="uk-UA" b="1" dirty="0" smtClean="0"/>
          </a:p>
          <a:p>
            <a:r>
              <a:rPr lang="uk-UA" b="1" i="1" dirty="0" smtClean="0"/>
              <a:t>описано</a:t>
            </a:r>
            <a:r>
              <a:rPr lang="uk-UA" b="1" dirty="0" smtClean="0"/>
              <a:t> </a:t>
            </a:r>
            <a:r>
              <a:rPr lang="uk-UA" b="1" dirty="0"/>
              <a:t>види й етапи роботи з жанрами на </a:t>
            </a:r>
            <a:r>
              <a:rPr lang="uk-UA" b="1" dirty="0" err="1"/>
              <a:t>уроках</a:t>
            </a:r>
            <a:r>
              <a:rPr lang="uk-UA" b="1" dirty="0"/>
              <a:t> української </a:t>
            </a:r>
            <a:r>
              <a:rPr lang="uk-UA" b="1" dirty="0" smtClean="0"/>
              <a:t>мови;</a:t>
            </a:r>
          </a:p>
          <a:p>
            <a:r>
              <a:rPr lang="uk-UA" b="1" i="1" dirty="0" smtClean="0"/>
              <a:t>розроблено</a:t>
            </a:r>
            <a:r>
              <a:rPr lang="uk-UA" b="1" dirty="0" smtClean="0"/>
              <a:t> </a:t>
            </a:r>
            <a:r>
              <a:rPr lang="uk-UA" b="1" dirty="0"/>
              <a:t>систему </a:t>
            </a:r>
            <a:r>
              <a:rPr lang="uk-UA" b="1" dirty="0" err="1"/>
              <a:t>компетентнісно</a:t>
            </a:r>
            <a:r>
              <a:rPr lang="uk-UA" b="1" dirty="0"/>
              <a:t> орієнтованих запитань і завдань у процесі вивчення творів української літератури, розкрито специфіку вивчення літературного твору з урахуванням мистецького контексту та міжпредметних </a:t>
            </a:r>
            <a:r>
              <a:rPr lang="uk-UA" b="1" dirty="0" err="1"/>
              <a:t>зв’язків</a:t>
            </a:r>
            <a:r>
              <a:rPr lang="uk-UA" b="1" dirty="0"/>
              <a:t>, що сприяє формуванню читацької та культурної </a:t>
            </a:r>
            <a:r>
              <a:rPr lang="uk-UA" b="1" dirty="0" err="1"/>
              <a:t>компетентностей</a:t>
            </a:r>
            <a:r>
              <a:rPr lang="uk-UA" b="1" dirty="0"/>
              <a:t> старшокласників.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046849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8928992" cy="1048666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За результатами наукових досліджень підготовлено та розміщено в Електронній бібліотеці НАПН України 224 праці: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068960"/>
            <a:ext cx="8856984" cy="3240360"/>
          </a:xfrm>
        </p:spPr>
        <p:txBody>
          <a:bodyPr/>
          <a:lstStyle/>
          <a:p>
            <a:pPr lvl="0"/>
            <a:r>
              <a:rPr lang="uk-UA" b="1" dirty="0" smtClean="0"/>
              <a:t>концепція </a:t>
            </a:r>
            <a:r>
              <a:rPr lang="uk-UA" b="1" dirty="0"/>
              <a:t>навчання української мови учнів ліцею (Н.Б.</a:t>
            </a:r>
            <a:r>
              <a:rPr lang="ru-RU" b="1" dirty="0"/>
              <a:t> </a:t>
            </a:r>
            <a:r>
              <a:rPr lang="uk-UA" b="1" dirty="0"/>
              <a:t>Голуб, О.М.</a:t>
            </a:r>
            <a:r>
              <a:rPr lang="ru-RU" b="1" dirty="0"/>
              <a:t> </a:t>
            </a:r>
            <a:r>
              <a:rPr lang="uk-UA" b="1" dirty="0" err="1"/>
              <a:t>Горошкіна</a:t>
            </a:r>
            <a:r>
              <a:rPr lang="uk-UA" b="1" dirty="0" smtClean="0"/>
              <a:t>)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635442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8928992" cy="1048666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За результатами наукових досліджень підготовлено та розміщено в Електронній бібліотеці НАПН України 224 праці: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3140968"/>
            <a:ext cx="5256584" cy="3240360"/>
          </a:xfrm>
        </p:spPr>
        <p:txBody>
          <a:bodyPr/>
          <a:lstStyle/>
          <a:p>
            <a:pPr lvl="0"/>
            <a:r>
              <a:rPr lang="uk-UA" b="1" dirty="0"/>
              <a:t>навчальна програма літературного спецкурсу (Т.О. Яценко</a:t>
            </a:r>
            <a:r>
              <a:rPr lang="uk-UA" b="1" dirty="0" smtClean="0"/>
              <a:t>)</a:t>
            </a:r>
            <a:endParaRPr lang="ru-RU" b="1" dirty="0"/>
          </a:p>
          <a:p>
            <a:endParaRPr lang="ru-RU" b="1" dirty="0"/>
          </a:p>
        </p:txBody>
      </p:sp>
      <p:pic>
        <p:nvPicPr>
          <p:cNvPr id="1026" name="Picture 2" descr="Шедеври модернізму: вивчення укр і заруб літ у мистецькому контексті.  Програма спецкурсу 10-11 класів / «Підручники і посібники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3058242" cy="422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5998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8928992" cy="1048666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За результатами наукових досліджень підготовлено та розміщено в Електронній бібліотеці НАПН України 224 праці: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068960"/>
            <a:ext cx="8856984" cy="3240360"/>
          </a:xfrm>
        </p:spPr>
        <p:txBody>
          <a:bodyPr/>
          <a:lstStyle/>
          <a:p>
            <a:pPr lvl="0"/>
            <a:r>
              <a:rPr lang="uk-UA" b="1" dirty="0"/>
              <a:t>частина колективної монографії (Н. Бондаренко</a:t>
            </a:r>
            <a:r>
              <a:rPr lang="uk-UA" b="1" dirty="0" smtClean="0"/>
              <a:t>)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849132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8928992" cy="1048666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За результатами наукових досліджень підготовлено та розміщено в Електронній бібліотеці НАПН України 224 праці: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9390" y="2729915"/>
            <a:ext cx="4634610" cy="324036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uk-UA" b="1" dirty="0"/>
              <a:t>4 підручники: 2 підручники української мови та 1 підручник української літератури для учнів 11 класу загальноосвітніх навчальних закладів (рівень стандарту), 1 позаплановий (підручник української мови для 10 класу загальноосвітніх навчальних закладів </a:t>
            </a:r>
            <a:r>
              <a:rPr lang="uk-UA" b="1" dirty="0" smtClean="0"/>
              <a:t>– рівень </a:t>
            </a:r>
            <a:r>
              <a:rPr lang="uk-UA" b="1" dirty="0"/>
              <a:t>стандарту</a:t>
            </a:r>
            <a:r>
              <a:rPr lang="uk-UA" b="1" dirty="0" smtClean="0"/>
              <a:t>) </a:t>
            </a:r>
            <a:endParaRPr lang="ru-RU" b="1" dirty="0"/>
          </a:p>
          <a:p>
            <a:endParaRPr lang="ru-RU" b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51520" y="2609527"/>
            <a:ext cx="4569104" cy="4248473"/>
            <a:chOff x="4471055" y="2204864"/>
            <a:chExt cx="4569104" cy="4248473"/>
          </a:xfrm>
        </p:grpSpPr>
        <p:pic>
          <p:nvPicPr>
            <p:cNvPr id="2050" name="Picture 2" descr="Українська мова (рівень стандарту) підручник для 10 класу закладів загальної середньої освіти - Голуб Н.Б., Новосьолова В.І. - изображение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1055" y="2780928"/>
              <a:ext cx="1656184" cy="2329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Підручник Українська мова 11 клас Голуб,Горошкіна,Новосьолова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4221089"/>
              <a:ext cx="1604917" cy="223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7926" y="2204864"/>
              <a:ext cx="1442882" cy="216826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23083" y="4067922"/>
              <a:ext cx="1517076" cy="20253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40509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8928992" cy="1048666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За результатами наукових досліджень підготовлено та розміщено в Електронній бібліотеці НАПН України 224 праці: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3068960"/>
            <a:ext cx="4248472" cy="3240360"/>
          </a:xfrm>
        </p:spPr>
        <p:txBody>
          <a:bodyPr/>
          <a:lstStyle/>
          <a:p>
            <a:pPr lvl="0"/>
            <a:r>
              <a:rPr lang="uk-UA" b="1" dirty="0" smtClean="0"/>
              <a:t>зошит </a:t>
            </a:r>
            <a:r>
              <a:rPr lang="uk-UA" b="1" dirty="0"/>
              <a:t>з риторики для учнів 10 </a:t>
            </a:r>
            <a:r>
              <a:rPr lang="uk-UA" b="1" dirty="0" smtClean="0"/>
              <a:t>класу 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055504"/>
            <a:ext cx="2747924" cy="318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13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8928992" cy="1048666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За результатами наукових досліджень підготовлено та розміщено в Електронній бібліотеці НАПН України 224 праці: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3140968"/>
            <a:ext cx="4104456" cy="3240360"/>
          </a:xfrm>
        </p:spPr>
        <p:txBody>
          <a:bodyPr/>
          <a:lstStyle/>
          <a:p>
            <a:pPr lvl="0"/>
            <a:r>
              <a:rPr lang="uk-UA" b="1" dirty="0"/>
              <a:t>хрестоматія з української літератури для учнів 11 </a:t>
            </a:r>
            <a:r>
              <a:rPr lang="uk-UA" b="1" dirty="0" smtClean="0"/>
              <a:t>класу</a:t>
            </a:r>
            <a:endParaRPr lang="ru-RU" b="1" dirty="0"/>
          </a:p>
          <a:p>
            <a:endParaRPr lang="ru-RU" b="1" dirty="0"/>
          </a:p>
        </p:txBody>
      </p:sp>
      <p:pic>
        <p:nvPicPr>
          <p:cNvPr id="4098" name="Picture 2" descr="Електронні хрестоматії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2592288" cy="336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382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8928992" cy="1048666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За результатами наукових досліджень підготовлено та розміщено в Електронній бібліотеці НАПН України 224 праці: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708920"/>
            <a:ext cx="8856984" cy="36004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uk-UA" b="1" dirty="0"/>
              <a:t>3 бібліографічні покажчики, </a:t>
            </a:r>
            <a:endParaRPr lang="ru-RU" b="1" dirty="0"/>
          </a:p>
          <a:p>
            <a:pPr lvl="0"/>
            <a:r>
              <a:rPr lang="uk-UA" b="1" dirty="0"/>
              <a:t>6 методичних рекомендацій, </a:t>
            </a:r>
            <a:endParaRPr lang="ru-RU" b="1" dirty="0"/>
          </a:p>
          <a:p>
            <a:pPr lvl="0"/>
            <a:r>
              <a:rPr lang="uk-UA" b="1" dirty="0"/>
              <a:t>2 збірники матеріалів круглого столу, </a:t>
            </a:r>
            <a:endParaRPr lang="ru-RU" b="1" dirty="0"/>
          </a:p>
          <a:p>
            <a:pPr lvl="0"/>
            <a:r>
              <a:rPr lang="uk-UA" b="1" dirty="0"/>
              <a:t>3 збірники матеріалів і тез доповідей учасників усеукраїнських науково-практичних конференцій; </a:t>
            </a:r>
            <a:endParaRPr lang="ru-RU" b="1" dirty="0"/>
          </a:p>
          <a:p>
            <a:pPr lvl="0"/>
            <a:r>
              <a:rPr lang="uk-UA" b="1" dirty="0"/>
              <a:t>103 статті (1 – у </a:t>
            </a:r>
            <a:r>
              <a:rPr lang="uk-UA" b="1" dirty="0" err="1"/>
              <a:t>наукометричному</a:t>
            </a:r>
            <a:r>
              <a:rPr lang="uk-UA" b="1" dirty="0"/>
              <a:t> виданні </a:t>
            </a:r>
            <a:r>
              <a:rPr lang="en-US" b="1" dirty="0" err="1"/>
              <a:t>WoS</a:t>
            </a:r>
            <a:r>
              <a:rPr lang="uk-UA" b="1" dirty="0"/>
              <a:t>, 45 – у виданнях, віднесених до переліку ДАК, 3 – у закордонних виданнях, 54 статті – у нефахових виданнях), </a:t>
            </a:r>
            <a:endParaRPr lang="ru-RU" b="1" dirty="0"/>
          </a:p>
          <a:p>
            <a:pPr lvl="0"/>
            <a:r>
              <a:rPr lang="uk-UA" b="1" dirty="0"/>
              <a:t>213 тез і матеріалів конференцій (42 – міжнародних конференцій, проведених в Україні, 26 – за кордоном, 121 – всеукраїнська конференція</a:t>
            </a:r>
            <a:r>
              <a:rPr lang="uk-UA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253444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1048666"/>
          </a:xfrm>
        </p:spPr>
        <p:txBody>
          <a:bodyPr>
            <a:normAutofit fontScale="90000"/>
          </a:bodyPr>
          <a:lstStyle/>
          <a:p>
            <a:pPr lvl="0"/>
            <a:r>
              <a:rPr lang="uk-UA" dirty="0"/>
              <a:t>Нагороди за впровадження результатів наукових досліджень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988840"/>
            <a:ext cx="3816424" cy="367240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uk-UA" b="1" dirty="0" smtClean="0"/>
              <a:t>золота </a:t>
            </a:r>
            <a:r>
              <a:rPr lang="uk-UA" b="1" dirty="0"/>
              <a:t>медаль на ХІ Міжнародній виставці «</a:t>
            </a:r>
            <a:r>
              <a:rPr lang="uk-UA" b="1" dirty="0" err="1"/>
              <a:t>Інноватика</a:t>
            </a:r>
            <a:r>
              <a:rPr lang="uk-UA" b="1" dirty="0"/>
              <a:t> в сучасній освіті» (22–24 жовтня 2019 р. м. Київ) і Диплом ІІ ступеня НАПН України за підручник «Українська література» для 11 класу (2019);</a:t>
            </a:r>
            <a:endParaRPr lang="ru-RU" b="1" dirty="0"/>
          </a:p>
          <a:p>
            <a:pPr lvl="0"/>
            <a:r>
              <a:rPr lang="uk-UA" b="1" dirty="0"/>
              <a:t> Дипломом І ступеня НАПН України (2020) за підручник «Українська мова» для 11 класу.</a:t>
            </a:r>
            <a:endParaRPr lang="ru-RU" b="1" dirty="0"/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07504" y="1442459"/>
            <a:ext cx="3645024" cy="4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155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Мета мовно-літературної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освітньої </a:t>
            </a:r>
            <a:r>
              <a:rPr lang="uk-UA" dirty="0"/>
              <a:t>галузі –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розвиток </a:t>
            </a:r>
            <a:r>
              <a:rPr lang="uk-UA" b="1" dirty="0"/>
              <a:t>компетентних мовців і читачів із гуманістичним світоглядом, які володіють українською мовою, читають інформаційні та художні тексти, здатні спілкуватися мовами корінних народів і національних меншин, іноземними мовами для духовного, культурного та національного самовираження, збагачення </a:t>
            </a:r>
            <a:r>
              <a:rPr lang="uk-UA" b="1" dirty="0" err="1"/>
              <a:t>емоційно</a:t>
            </a:r>
            <a:r>
              <a:rPr lang="uk-UA" b="1" dirty="0"/>
              <a:t>-чуттєвого досвіду, творчої самореалізації, формування ціннісних орієнтацій і ставлень. 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928992" cy="1048666"/>
          </a:xfrm>
        </p:spPr>
        <p:txBody>
          <a:bodyPr>
            <a:normAutofit fontScale="90000"/>
          </a:bodyPr>
          <a:lstStyle/>
          <a:p>
            <a:pPr lvl="0"/>
            <a:r>
              <a:rPr lang="uk-UA" dirty="0"/>
              <a:t>Результати наукових досліджень оприлюднено на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60848"/>
            <a:ext cx="8856984" cy="4248472"/>
          </a:xfrm>
        </p:spPr>
        <p:txBody>
          <a:bodyPr>
            <a:normAutofit/>
          </a:bodyPr>
          <a:lstStyle/>
          <a:p>
            <a:pPr lvl="0"/>
            <a:r>
              <a:rPr lang="uk-UA" b="1" dirty="0" smtClean="0"/>
              <a:t>173 </a:t>
            </a:r>
            <a:r>
              <a:rPr lang="uk-UA" b="1" dirty="0"/>
              <a:t>науково-практичних конференціях – 61 міжнародна, 49 всеукраїнські, 10 регіональних конференцій;</a:t>
            </a:r>
            <a:endParaRPr lang="ru-RU" b="1" dirty="0"/>
          </a:p>
          <a:p>
            <a:pPr lvl="0"/>
            <a:r>
              <a:rPr lang="uk-UA" b="1" dirty="0"/>
              <a:t>10 круглих столів, 1 всеукраїнському семінарі для методистів ОІППО з проблем навчання риторики в ліцеї, 10 </a:t>
            </a:r>
            <a:r>
              <a:rPr lang="uk-UA" b="1" dirty="0" err="1"/>
              <a:t>методоб’єднань</a:t>
            </a:r>
            <a:r>
              <a:rPr lang="uk-UA" b="1" dirty="0"/>
              <a:t> та творчих зустрічей з учителями-словесниками, 1 майстер-</a:t>
            </a:r>
            <a:r>
              <a:rPr lang="uk-UA" b="1" dirty="0" err="1"/>
              <a:t>кла</a:t>
            </a:r>
            <a:r>
              <a:rPr lang="en-US" b="1" dirty="0"/>
              <a:t>c</a:t>
            </a:r>
            <a:r>
              <a:rPr lang="uk-UA" b="1" dirty="0"/>
              <a:t>, 8 </a:t>
            </a:r>
            <a:r>
              <a:rPr lang="uk-UA" b="1" dirty="0" err="1"/>
              <a:t>вебінарів</a:t>
            </a:r>
            <a:r>
              <a:rPr lang="uk-UA" b="1" dirty="0"/>
              <a:t>. 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567894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764704"/>
            <a:ext cx="8928992" cy="1048666"/>
          </a:xfrm>
        </p:spPr>
        <p:txBody>
          <a:bodyPr>
            <a:normAutofit fontScale="90000"/>
          </a:bodyPr>
          <a:lstStyle/>
          <a:p>
            <a:r>
              <a:rPr lang="uk-UA" dirty="0"/>
              <a:t>Результати наукових досліджень впроваджено у процесі творчої співпраці з закладами освіти: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04864"/>
            <a:ext cx="8856984" cy="4392488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/>
              <a:t>заклади загальної середньої освіти – Білоцерківська спеціалізована природничо-математична школа І-ІІІ ступенів № 16 імені М.О.</a:t>
            </a:r>
            <a:r>
              <a:rPr lang="ru-RU" b="1" dirty="0"/>
              <a:t> </a:t>
            </a:r>
            <a:r>
              <a:rPr lang="uk-UA" b="1" dirty="0"/>
              <a:t>Кириленка Білоцерківської міської ради Київської області, ЗОШ І-ІІІ ступенів № 3, №4, № 5, № 8, № 12 м. Червонограда, Червоноградський ліцей Львівської обл., </a:t>
            </a:r>
            <a:r>
              <a:rPr lang="uk-UA" b="1" dirty="0" err="1"/>
              <a:t>Баштечківський</a:t>
            </a:r>
            <a:r>
              <a:rPr lang="uk-UA" b="1" dirty="0"/>
              <a:t> ЗЗСО І-ІІІ ступенів, </a:t>
            </a:r>
            <a:r>
              <a:rPr lang="uk-UA" b="1" dirty="0" err="1"/>
              <a:t>Тетерівський</a:t>
            </a:r>
            <a:r>
              <a:rPr lang="uk-UA" b="1" dirty="0"/>
              <a:t> ЗЗСО І-ІІІ ступенів </a:t>
            </a:r>
            <a:r>
              <a:rPr lang="uk-UA" b="1" dirty="0" err="1"/>
              <a:t>Жашківської</a:t>
            </a:r>
            <a:r>
              <a:rPr lang="uk-UA" b="1" dirty="0"/>
              <a:t> районної ради Черкаської області, Глухівська загальноосвітня школа І-ІІІ ступенів №1, Глухівська загальноосвітня школа І-ІІІ ступенів №2 Глухівської міської ради Сумської області, </a:t>
            </a:r>
            <a:r>
              <a:rPr lang="uk-UA" b="1" dirty="0" err="1"/>
              <a:t>Сарненський</a:t>
            </a:r>
            <a:r>
              <a:rPr lang="uk-UA" b="1" dirty="0"/>
              <a:t> районний ліцей «Лідер» Сарненської районної ради Рівненської області, Петропавлівсько-</a:t>
            </a:r>
            <a:r>
              <a:rPr lang="uk-UA" b="1" dirty="0" err="1"/>
              <a:t>Борщагівська</a:t>
            </a:r>
            <a:r>
              <a:rPr lang="uk-UA" b="1" dirty="0"/>
              <a:t> ЗОШ І-ІІІ ст. Києво-Святошинського р-ну Київської обл.; ОНЗ «</a:t>
            </a:r>
            <a:r>
              <a:rPr lang="uk-UA" b="1" dirty="0" err="1"/>
              <a:t>Щасливський</a:t>
            </a:r>
            <a:r>
              <a:rPr lang="uk-UA" b="1" dirty="0"/>
              <a:t> навчально-виховний комплекс «ліцей – загальноосвітня школа І-ІІІ ступенів» Бориспільського р-ну Київської обл.; Ніжинський обласний педагогічний ліцей Чернігівської обласної ради; КЗ «</a:t>
            </a:r>
            <a:r>
              <a:rPr lang="uk-UA" b="1" dirty="0" err="1"/>
              <a:t>Оріхівський</a:t>
            </a:r>
            <a:r>
              <a:rPr lang="uk-UA" b="1" dirty="0"/>
              <a:t> НВК № 2 ім. В. А. </a:t>
            </a:r>
            <a:r>
              <a:rPr lang="uk-UA" b="1" dirty="0" err="1"/>
              <a:t>Лазаряна</a:t>
            </a:r>
            <a:r>
              <a:rPr lang="uk-UA" b="1" dirty="0"/>
              <a:t>» Запорізької </a:t>
            </a:r>
            <a:r>
              <a:rPr lang="uk-UA" b="1" dirty="0" smtClean="0"/>
              <a:t>обл., </a:t>
            </a:r>
            <a:r>
              <a:rPr lang="uk-UA" b="1" dirty="0" err="1" smtClean="0"/>
              <a:t>Діловецька</a:t>
            </a:r>
            <a:r>
              <a:rPr lang="uk-UA" b="1" dirty="0" smtClean="0"/>
              <a:t> </a:t>
            </a:r>
            <a:r>
              <a:rPr lang="uk-UA" b="1" dirty="0"/>
              <a:t>ЗОШ І-ІІІ ступенів Рахівського р-ну Закарпатської обл</a:t>
            </a:r>
            <a:r>
              <a:rPr lang="uk-UA" b="1" dirty="0" smtClean="0"/>
              <a:t>. 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112061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764704"/>
            <a:ext cx="8928992" cy="1048666"/>
          </a:xfrm>
        </p:spPr>
        <p:txBody>
          <a:bodyPr>
            <a:normAutofit fontScale="90000"/>
          </a:bodyPr>
          <a:lstStyle/>
          <a:p>
            <a:r>
              <a:rPr lang="uk-UA" dirty="0"/>
              <a:t>Результати наукових досліджень впроваджено у процесі творчої співпраці з закладами освіти: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04864"/>
            <a:ext cx="8856984" cy="439248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uk-UA" b="1" dirty="0" smtClean="0"/>
              <a:t>заклади </a:t>
            </a:r>
            <a:r>
              <a:rPr lang="uk-UA" b="1" dirty="0"/>
              <a:t>вищої й післядипломної освіти – Київський університет імені Бориса Грінченка, Херсонський державний університет, Житомирський державний університет імені Івана Франка; Ніжинський державний університет імені </a:t>
            </a:r>
            <a:r>
              <a:rPr lang="uk-UA" b="1" dirty="0" err="1"/>
              <a:t>М.Гоголя</a:t>
            </a:r>
            <a:r>
              <a:rPr lang="uk-UA" b="1" dirty="0"/>
              <a:t>, Миколаївський національний університет імені В. Сухомлинського, Національний університет «Чернігівський колегіум» імені Т.</a:t>
            </a:r>
            <a:r>
              <a:rPr lang="ru-RU" b="1" dirty="0"/>
              <a:t> </a:t>
            </a:r>
            <a:r>
              <a:rPr lang="uk-UA" b="1" dirty="0"/>
              <a:t>Г.</a:t>
            </a:r>
            <a:r>
              <a:rPr lang="ru-RU" b="1" dirty="0"/>
              <a:t> </a:t>
            </a:r>
            <a:r>
              <a:rPr lang="uk-UA" b="1" dirty="0"/>
              <a:t>Шевченка, Запорізький обласний інститут післядипломної педагогічної освіти, Херсонська академія неперервної освіти; 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325286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62" y="332656"/>
            <a:ext cx="8928992" cy="1048666"/>
          </a:xfrm>
        </p:spPr>
        <p:txBody>
          <a:bodyPr>
            <a:normAutofit fontScale="90000"/>
          </a:bodyPr>
          <a:lstStyle/>
          <a:p>
            <a:r>
              <a:rPr lang="uk-UA" dirty="0"/>
              <a:t>Апробація навчальної та виробничо-практичної продукції (2018-2020</a:t>
            </a:r>
            <a:r>
              <a:rPr lang="uk-UA" dirty="0" smtClean="0"/>
              <a:t>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856984" cy="4320480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smtClean="0"/>
              <a:t>навчальна </a:t>
            </a:r>
            <a:r>
              <a:rPr lang="uk-UA" b="1" dirty="0"/>
              <a:t>програма літературного спецкурсу «Шедеври модернізму: вивчення української та зарубіжної літератури в мистецькому контексті» (гриф МОН України); </a:t>
            </a:r>
            <a:endParaRPr lang="ru-RU" b="1" dirty="0"/>
          </a:p>
          <a:p>
            <a:pPr lvl="0"/>
            <a:r>
              <a:rPr lang="uk-UA" b="1" dirty="0" smtClean="0"/>
              <a:t>підручники </a:t>
            </a:r>
            <a:r>
              <a:rPr lang="uk-UA" b="1" dirty="0"/>
              <a:t>української мови та української літератури для 10 та 11 класів (рівень стандарту</a:t>
            </a:r>
            <a:r>
              <a:rPr lang="uk-UA" b="1" dirty="0" smtClean="0"/>
              <a:t>);</a:t>
            </a:r>
            <a:endParaRPr lang="ru-RU" b="1" dirty="0"/>
          </a:p>
          <a:p>
            <a:pPr lvl="0"/>
            <a:r>
              <a:rPr lang="uk-UA" b="1" dirty="0"/>
              <a:t>хрестоматії з української літератури для 10 та 11 класу (рівень стандарту</a:t>
            </a:r>
            <a:r>
              <a:rPr lang="uk-UA" b="1" dirty="0" smtClean="0"/>
              <a:t>);</a:t>
            </a:r>
            <a:endParaRPr lang="ru-RU" b="1" dirty="0"/>
          </a:p>
          <a:p>
            <a:pPr lvl="0"/>
            <a:r>
              <a:rPr lang="uk-UA" b="1" dirty="0"/>
              <a:t>методичні посібники «Методика </a:t>
            </a:r>
            <a:r>
              <a:rPr lang="uk-UA" b="1" dirty="0" err="1"/>
              <a:t>компетентнісно</a:t>
            </a:r>
            <a:r>
              <a:rPr lang="uk-UA" b="1" dirty="0"/>
              <a:t> орієнтованого навчання української мови учнів ліцею на рівні стандарту», «Мовленнєві жанри на </a:t>
            </a:r>
            <a:r>
              <a:rPr lang="uk-UA" b="1" dirty="0" err="1"/>
              <a:t>уроках</a:t>
            </a:r>
            <a:r>
              <a:rPr lang="uk-UA" b="1" dirty="0"/>
              <a:t> української мови в ліцеї (рівень стандарту</a:t>
            </a:r>
            <a:r>
              <a:rPr lang="uk-UA" b="1" dirty="0" smtClean="0"/>
              <a:t>)»;</a:t>
            </a:r>
            <a:endParaRPr lang="ru-RU" b="1" dirty="0"/>
          </a:p>
          <a:p>
            <a:pPr lvl="0"/>
            <a:r>
              <a:rPr lang="uk-UA" b="1" dirty="0"/>
              <a:t>методичні рекомендацій «Організація </a:t>
            </a:r>
            <a:r>
              <a:rPr lang="uk-UA" b="1" dirty="0" err="1"/>
              <a:t>компетентнісно</a:t>
            </a:r>
            <a:r>
              <a:rPr lang="uk-UA" b="1" dirty="0"/>
              <a:t> орієнтованого навчання української літератури в ліцеї».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467649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048666"/>
          </a:xfrm>
        </p:spPr>
        <p:txBody>
          <a:bodyPr>
            <a:normAutofit fontScale="90000"/>
          </a:bodyPr>
          <a:lstStyle/>
          <a:p>
            <a:r>
              <a:rPr lang="uk-UA" dirty="0"/>
              <a:t>Організація дистанційного навчання української мови та літератури: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96855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uk-UA" b="1" dirty="0" smtClean="0"/>
              <a:t>проведено </a:t>
            </a:r>
            <a:r>
              <a:rPr lang="uk-UA" b="1" dirty="0"/>
              <a:t>діагностику проблеми щодо виявлення основних потреб, переваг і проблем дистанційного навчання української мови та літератури (програмне забезпечення </a:t>
            </a:r>
            <a:r>
              <a:rPr lang="uk-UA" b="1" dirty="0" err="1"/>
              <a:t>Google</a:t>
            </a:r>
            <a:r>
              <a:rPr lang="uk-UA" b="1" dirty="0"/>
              <a:t> Форм, веб-пакет </a:t>
            </a:r>
            <a:r>
              <a:rPr lang="uk-UA" b="1" dirty="0" err="1"/>
              <a:t>Google</a:t>
            </a:r>
            <a:r>
              <a:rPr lang="uk-UA" b="1" dirty="0"/>
              <a:t> </a:t>
            </a:r>
            <a:r>
              <a:rPr lang="uk-UA" b="1" dirty="0" err="1"/>
              <a:t>Docs</a:t>
            </a:r>
            <a:r>
              <a:rPr lang="uk-UA" b="1" dirty="0"/>
              <a:t> </a:t>
            </a:r>
            <a:r>
              <a:rPr lang="uk-UA" b="1" dirty="0" err="1"/>
              <a:t>Editors</a:t>
            </a:r>
            <a:r>
              <a:rPr lang="uk-UA" b="1" dirty="0"/>
              <a:t>);</a:t>
            </a:r>
            <a:endParaRPr lang="ru-RU" b="1" dirty="0"/>
          </a:p>
          <a:p>
            <a:pPr lvl="0"/>
            <a:r>
              <a:rPr lang="uk-UA" b="1" dirty="0"/>
              <a:t>підготовлено публікації – «Педагогічна газета», «Українська мова та література в школі», «Комп’ютер в школі» (Яценко Т. О., Попова Л.О</a:t>
            </a:r>
            <a:r>
              <a:rPr lang="uk-UA" b="1" dirty="0" smtClean="0"/>
              <a:t>.);</a:t>
            </a:r>
            <a:endParaRPr lang="ru-RU" b="1" dirty="0"/>
          </a:p>
          <a:p>
            <a:pPr lvl="0"/>
            <a:r>
              <a:rPr lang="uk-UA" b="1" dirty="0"/>
              <a:t>проведено 4 </a:t>
            </a:r>
            <a:r>
              <a:rPr lang="uk-UA" b="1" dirty="0" err="1"/>
              <a:t>вебінари</a:t>
            </a:r>
            <a:r>
              <a:rPr lang="uk-UA" b="1" dirty="0"/>
              <a:t>: 2 – для вчителів української мови і літератури (Дячок С.О.); 2 – для викладачів і студентів-майбутніх учителів української мови і літератури (</a:t>
            </a:r>
            <a:r>
              <a:rPr lang="uk-UA" b="1" dirty="0" err="1"/>
              <a:t>Горошкіна</a:t>
            </a:r>
            <a:r>
              <a:rPr lang="uk-UA" b="1" dirty="0"/>
              <a:t> О.М., Попова Л.О.);</a:t>
            </a:r>
            <a:endParaRPr lang="ru-RU" b="1" dirty="0"/>
          </a:p>
          <a:p>
            <a:pPr lvl="0"/>
            <a:r>
              <a:rPr lang="uk-UA" b="1" dirty="0"/>
              <a:t>розроблено вправи з теми «Орфографія української мови» на платформі </a:t>
            </a:r>
            <a:r>
              <a:rPr lang="uk-UA" b="1" dirty="0" err="1"/>
              <a:t>LearningApps</a:t>
            </a:r>
            <a:r>
              <a:rPr lang="uk-UA" b="1" dirty="0"/>
              <a:t> (Попова Л.О.)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973204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06" y="692696"/>
            <a:ext cx="8928992" cy="1048666"/>
          </a:xfrm>
        </p:spPr>
        <p:txBody>
          <a:bodyPr>
            <a:noAutofit/>
          </a:bodyPr>
          <a:lstStyle/>
          <a:p>
            <a:r>
              <a:rPr lang="uk-UA" sz="3600" dirty="0"/>
              <a:t>Виконання Програми спільної діяльності МОН України та Національної академії педагогічних наук України (2018–2020):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13856"/>
            <a:ext cx="8856984" cy="4295463"/>
          </a:xfrm>
        </p:spPr>
        <p:txBody>
          <a:bodyPr>
            <a:normAutofit fontScale="85000" lnSpcReduction="20000"/>
          </a:bodyPr>
          <a:lstStyle/>
          <a:p>
            <a:pPr lvl="0" fontAlgn="base"/>
            <a:r>
              <a:rPr lang="uk-UA" b="1" dirty="0" smtClean="0"/>
              <a:t>розроблення </a:t>
            </a:r>
            <a:r>
              <a:rPr lang="uk-UA" b="1" dirty="0"/>
              <a:t>Державного стандарту базової середньої освіти (В. Новосьолова), </a:t>
            </a:r>
            <a:endParaRPr lang="ru-RU" b="1" dirty="0"/>
          </a:p>
          <a:p>
            <a:pPr lvl="0" fontAlgn="base"/>
            <a:r>
              <a:rPr lang="uk-UA" b="1" dirty="0"/>
              <a:t>завдань для зовнішнього незалежного оцінювання з української мови (В. Новосьолова); </a:t>
            </a:r>
            <a:endParaRPr lang="ru-RU" b="1" dirty="0"/>
          </a:p>
          <a:p>
            <a:pPr lvl="0" fontAlgn="base"/>
            <a:r>
              <a:rPr lang="uk-UA" b="1" dirty="0"/>
              <a:t>експертиза рукописів навчальних програм, шкільних підручників, методичних і навчальних посібників щодо надання грифу МОН УКРАЇНИ (Н. Бондаренко, Л. Попова, С. Дячок). </a:t>
            </a:r>
            <a:endParaRPr lang="ru-RU" b="1" dirty="0"/>
          </a:p>
          <a:p>
            <a:pPr lvl="0" fontAlgn="base"/>
            <a:r>
              <a:rPr lang="uk-UA" b="1" dirty="0"/>
              <a:t>підготовка методичних рекомендацій щодо вивчення української мови та літератури в закладах загальної середньої освіти (О. </a:t>
            </a:r>
            <a:r>
              <a:rPr lang="uk-UA" b="1" dirty="0" err="1"/>
              <a:t>Горошкіна</a:t>
            </a:r>
            <a:r>
              <a:rPr lang="uk-UA" b="1" dirty="0"/>
              <a:t>, Т. Яценко</a:t>
            </a:r>
            <a:r>
              <a:rPr lang="uk-UA" b="1" dirty="0" smtClean="0"/>
              <a:t>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806168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77" y="692696"/>
            <a:ext cx="8928992" cy="1048666"/>
          </a:xfrm>
        </p:spPr>
        <p:txBody>
          <a:bodyPr>
            <a:noAutofit/>
          </a:bodyPr>
          <a:lstStyle/>
          <a:p>
            <a:r>
              <a:rPr lang="uk-UA" sz="3600" dirty="0"/>
              <a:t>Популяризація результатів дослідження відділу навчання української мови та літератури: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5664" y="1916832"/>
            <a:ext cx="4320480" cy="403244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uk-UA" sz="2800" b="1" dirty="0"/>
              <a:t>видання журналу «Українська мова і література в школі»,</a:t>
            </a:r>
            <a:endParaRPr lang="ru-RU" sz="2800" b="1" dirty="0"/>
          </a:p>
          <a:p>
            <a:pPr lvl="0"/>
            <a:r>
              <a:rPr lang="uk-UA" sz="2800" b="1" dirty="0"/>
              <a:t>проведення </a:t>
            </a:r>
            <a:r>
              <a:rPr lang="uk-UA" sz="2800" b="1" dirty="0" err="1"/>
              <a:t>вебінарів</a:t>
            </a:r>
            <a:r>
              <a:rPr lang="uk-UA" sz="2800" b="1" dirty="0"/>
              <a:t> щодо особливостей організації дистанційного та змішаного навчання української мови та літератури;</a:t>
            </a:r>
            <a:endParaRPr lang="ru-RU" sz="2800" b="1" dirty="0"/>
          </a:p>
          <a:p>
            <a:pPr lvl="0"/>
            <a:r>
              <a:rPr lang="uk-UA" sz="2800" b="1" dirty="0"/>
              <a:t>створення в соціальній мережі «</a:t>
            </a:r>
            <a:r>
              <a:rPr lang="uk-UA" sz="2800" b="1" dirty="0" err="1"/>
              <a:t>Фейсбук</a:t>
            </a:r>
            <a:r>
              <a:rPr lang="uk-UA" sz="2800" b="1" dirty="0"/>
              <a:t>» груп «Журнал «Українська мова і література в школі» (8300 учасників) та «Відділ навчання української мови та літератури» (3000 учасників). </a:t>
            </a:r>
            <a:endParaRPr lang="ru-RU" sz="2800" b="1" dirty="0"/>
          </a:p>
          <a:p>
            <a:endParaRPr lang="ru-RU" sz="2800" b="1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t="10505" r="2330" b="34249"/>
          <a:stretch/>
        </p:blipFill>
        <p:spPr bwMode="auto">
          <a:xfrm>
            <a:off x="90331" y="1924540"/>
            <a:ext cx="4695664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t="10505" r="2116" b="29581"/>
          <a:stretch/>
        </p:blipFill>
        <p:spPr bwMode="auto">
          <a:xfrm>
            <a:off x="259215" y="4149080"/>
            <a:ext cx="4526779" cy="19833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94561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08" y="292102"/>
            <a:ext cx="8928992" cy="1048666"/>
          </a:xfrm>
        </p:spPr>
        <p:txBody>
          <a:bodyPr>
            <a:noAutofit/>
          </a:bodyPr>
          <a:lstStyle/>
          <a:p>
            <a:r>
              <a:rPr lang="uk-UA" sz="3600" dirty="0"/>
              <a:t>Конкурс </a:t>
            </a:r>
            <a:r>
              <a:rPr lang="uk-UA" sz="3600" dirty="0" err="1"/>
              <a:t>мовного</a:t>
            </a:r>
            <a:r>
              <a:rPr lang="uk-UA" sz="3600" dirty="0"/>
              <a:t> </a:t>
            </a:r>
            <a:r>
              <a:rPr lang="uk-UA" sz="3600" dirty="0" smtClean="0"/>
              <a:t>плаката</a:t>
            </a:r>
            <a:br>
              <a:rPr lang="uk-UA" sz="3600" dirty="0" smtClean="0"/>
            </a:br>
            <a:r>
              <a:rPr lang="uk-UA" sz="3600" dirty="0" smtClean="0"/>
              <a:t>«</a:t>
            </a:r>
            <a:r>
              <a:rPr lang="uk-UA" sz="3600" dirty="0"/>
              <a:t>Мова сильних духом» (листопад 2020 р.):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8352928" cy="158417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uk-UA" b="1" dirty="0" smtClean="0"/>
              <a:t>актуалізація </a:t>
            </a:r>
            <a:r>
              <a:rPr lang="uk-UA" b="1" dirty="0" err="1"/>
              <a:t>мовних</a:t>
            </a:r>
            <a:r>
              <a:rPr lang="uk-UA" b="1" dirty="0"/>
              <a:t> питань мовою плаката,</a:t>
            </a:r>
            <a:endParaRPr lang="ru-RU" b="1" dirty="0"/>
          </a:p>
          <a:p>
            <a:pPr lvl="0"/>
            <a:r>
              <a:rPr lang="uk-UA" b="1" dirty="0"/>
              <a:t>виховання </a:t>
            </a:r>
            <a:r>
              <a:rPr lang="uk-UA" b="1" dirty="0" err="1"/>
              <a:t>мовної</a:t>
            </a:r>
            <a:r>
              <a:rPr lang="uk-UA" b="1" dirty="0"/>
              <a:t> стійкості й мотивування здобувачів освіти спілкуватися українською мовою в повсякденному житті;</a:t>
            </a:r>
            <a:endParaRPr lang="ru-RU" b="1" dirty="0"/>
          </a:p>
          <a:p>
            <a:pPr lvl="0"/>
            <a:r>
              <a:rPr lang="uk-UA" b="1" dirty="0"/>
              <a:t>створення сторінки в мережі «</a:t>
            </a:r>
            <a:r>
              <a:rPr lang="uk-UA" b="1" dirty="0" err="1"/>
              <a:t>Фейсбук</a:t>
            </a:r>
            <a:r>
              <a:rPr lang="uk-UA" b="1" dirty="0"/>
              <a:t>» (613 учасників) </a:t>
            </a:r>
            <a:r>
              <a:rPr lang="ru-RU" b="1" u="sng" dirty="0" err="1">
                <a:hlinkClick r:id="rId2"/>
              </a:rPr>
              <a:t>https</a:t>
            </a:r>
            <a:r>
              <a:rPr lang="uk-UA" b="1" u="sng" dirty="0">
                <a:hlinkClick r:id="rId2"/>
              </a:rPr>
              <a:t>://</a:t>
            </a:r>
            <a:r>
              <a:rPr lang="ru-RU" b="1" u="sng" dirty="0" err="1">
                <a:hlinkClick r:id="rId2"/>
              </a:rPr>
              <a:t>www</a:t>
            </a:r>
            <a:r>
              <a:rPr lang="uk-UA" b="1" u="sng" dirty="0">
                <a:hlinkClick r:id="rId2"/>
              </a:rPr>
              <a:t>.</a:t>
            </a:r>
            <a:r>
              <a:rPr lang="ru-RU" b="1" u="sng" dirty="0" err="1">
                <a:hlinkClick r:id="rId2"/>
              </a:rPr>
              <a:t>facebook</a:t>
            </a:r>
            <a:r>
              <a:rPr lang="uk-UA" b="1" u="sng" dirty="0">
                <a:hlinkClick r:id="rId2"/>
              </a:rPr>
              <a:t>.</a:t>
            </a:r>
            <a:r>
              <a:rPr lang="ru-RU" b="1" u="sng" dirty="0" err="1" smtClean="0">
                <a:hlinkClick r:id="rId2"/>
              </a:rPr>
              <a:t>com</a:t>
            </a:r>
            <a:r>
              <a:rPr lang="ru-RU" b="1" u="sng" dirty="0" smtClean="0">
                <a:hlinkClick r:id="rId2"/>
              </a:rPr>
              <a:t> </a:t>
            </a:r>
            <a:r>
              <a:rPr lang="uk-UA" b="1" u="sng" dirty="0" smtClean="0">
                <a:hlinkClick r:id="rId2"/>
              </a:rPr>
              <a:t>/</a:t>
            </a:r>
            <a:r>
              <a:rPr lang="ru-RU" b="1" u="sng" dirty="0" err="1">
                <a:hlinkClick r:id="rId2"/>
              </a:rPr>
              <a:t>groups</a:t>
            </a:r>
            <a:r>
              <a:rPr lang="uk-UA" b="1" u="sng" dirty="0">
                <a:hlinkClick r:id="rId2"/>
              </a:rPr>
              <a:t>/1678153725728031</a:t>
            </a:r>
            <a:r>
              <a:rPr lang="uk-UA" b="1" dirty="0"/>
              <a:t>.</a:t>
            </a:r>
            <a:endParaRPr lang="ru-RU" b="1" dirty="0"/>
          </a:p>
          <a:p>
            <a:pPr lvl="0"/>
            <a:r>
              <a:rPr lang="uk-UA" b="1" dirty="0"/>
              <a:t>130 учасників конкурсу із 18 областей України.</a:t>
            </a:r>
            <a:endParaRPr lang="ru-RU" b="1" dirty="0"/>
          </a:p>
          <a:p>
            <a:endParaRPr lang="ru-RU" b="1" dirty="0"/>
          </a:p>
        </p:txBody>
      </p:sp>
      <p:pic>
        <p:nvPicPr>
          <p:cNvPr id="5122" name="Picture 2" descr="http://undip.org.ua/upload/foto/5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8960"/>
            <a:ext cx="6341533" cy="356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3144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90" y="404664"/>
            <a:ext cx="8928992" cy="1048666"/>
          </a:xfrm>
        </p:spPr>
        <p:txBody>
          <a:bodyPr>
            <a:normAutofit fontScale="90000"/>
          </a:bodyPr>
          <a:lstStyle/>
          <a:p>
            <a:r>
              <a:rPr lang="uk-UA" dirty="0"/>
              <a:t>Перспективи наукової діяльності відділу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094" y="1772816"/>
            <a:ext cx="8856984" cy="496855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uk-UA" b="1" dirty="0" smtClean="0"/>
              <a:t>підготовка </a:t>
            </a:r>
            <a:r>
              <a:rPr lang="uk-UA" b="1" dirty="0"/>
              <a:t>модельних навчальних програм з української мови, української літератури, інтегрованого курсу (українська та зарубіжні літератури) для адаптаційного циклу базової середньої освіти відповідно до вимог Державного стандарту базової освіти;</a:t>
            </a:r>
            <a:endParaRPr lang="ru-RU" b="1" dirty="0"/>
          </a:p>
          <a:p>
            <a:pPr lvl="0"/>
            <a:r>
              <a:rPr lang="uk-UA" b="1" dirty="0" smtClean="0"/>
              <a:t>теоретичне </a:t>
            </a:r>
            <a:r>
              <a:rPr lang="uk-UA" b="1" dirty="0"/>
              <a:t>обґрунтування і розроблення класифікації методів для ефективного розв’язання завдань </a:t>
            </a:r>
            <a:r>
              <a:rPr lang="uk-UA" b="1" dirty="0" err="1"/>
              <a:t>компетентнісно</a:t>
            </a:r>
            <a:r>
              <a:rPr lang="uk-UA" b="1" dirty="0"/>
              <a:t> орієнтованої українськомовної освіти, </a:t>
            </a:r>
            <a:endParaRPr lang="ru-RU" b="1" dirty="0"/>
          </a:p>
          <a:p>
            <a:pPr lvl="0"/>
            <a:r>
              <a:rPr lang="uk-UA" b="1" dirty="0"/>
              <a:t>теоретичне обґрунтування, розроблення та апробація методики формування читацької грамотності учнів 5-6 класів, </a:t>
            </a:r>
            <a:endParaRPr lang="ru-RU" b="1" dirty="0"/>
          </a:p>
          <a:p>
            <a:pPr lvl="0"/>
            <a:r>
              <a:rPr lang="uk-UA" b="1" dirty="0"/>
              <a:t>підготовка інноваційного навчально-методичного забезпечення вивчення української мови та літератури для адаптаційного циклу базової середньої освіти.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627294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08" y="1052736"/>
            <a:ext cx="8928992" cy="1048666"/>
          </a:xfrm>
        </p:spPr>
        <p:txBody>
          <a:bodyPr>
            <a:noAutofit/>
          </a:bodyPr>
          <a:lstStyle/>
          <a:p>
            <a:r>
              <a:rPr lang="uk-UA" sz="3600" dirty="0"/>
              <a:t>Планові наукові дослідження </a:t>
            </a:r>
            <a:r>
              <a:rPr lang="uk-UA" sz="3600" dirty="0" smtClean="0"/>
              <a:t>відділу </a:t>
            </a:r>
            <a:r>
              <a:rPr lang="uk-UA" sz="3600" dirty="0"/>
              <a:t>навчання української мови та літератури Інституту педагогіки НАПН України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uk-UA" sz="3600" dirty="0" smtClean="0"/>
              <a:t>(2018-2020</a:t>
            </a:r>
            <a:r>
              <a:rPr lang="uk-UA" sz="3600" dirty="0"/>
              <a:t>):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708920"/>
            <a:ext cx="8856984" cy="3600400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/>
              <a:t>«</a:t>
            </a:r>
            <a:r>
              <a:rPr lang="uk-UA" b="1" dirty="0"/>
              <a:t>Методика </a:t>
            </a:r>
            <a:r>
              <a:rPr lang="uk-UA" b="1" dirty="0" err="1"/>
              <a:t>компетентнісно</a:t>
            </a:r>
            <a:r>
              <a:rPr lang="uk-UA" b="1" dirty="0"/>
              <a:t> орієнтованого навчання української мови учнів ліцею на рівні стандарту</a:t>
            </a:r>
            <a:r>
              <a:rPr lang="uk-UA" b="1" dirty="0" smtClean="0"/>
              <a:t>» (науковий керівник – </a:t>
            </a:r>
            <a:r>
              <a:rPr lang="uk-UA" b="1" dirty="0" err="1" smtClean="0"/>
              <a:t>д.п.н</a:t>
            </a:r>
            <a:r>
              <a:rPr lang="uk-UA" b="1" dirty="0" smtClean="0"/>
              <a:t>. гол. наук. </a:t>
            </a:r>
            <a:r>
              <a:rPr lang="uk-UA" b="1" dirty="0" err="1" smtClean="0"/>
              <a:t>сп</a:t>
            </a:r>
            <a:r>
              <a:rPr lang="uk-UA" b="1" dirty="0" smtClean="0"/>
              <a:t>. О.М.</a:t>
            </a:r>
            <a:r>
              <a:rPr lang="uk-UA" b="1" dirty="0" err="1" smtClean="0"/>
              <a:t>Горошкіна</a:t>
            </a:r>
            <a:r>
              <a:rPr lang="uk-UA" b="1" dirty="0" smtClean="0"/>
              <a:t>);</a:t>
            </a:r>
            <a:endParaRPr lang="ru-RU" b="1" dirty="0"/>
          </a:p>
          <a:p>
            <a:r>
              <a:rPr lang="uk-UA" b="1" dirty="0"/>
              <a:t>«Методика </a:t>
            </a:r>
            <a:r>
              <a:rPr lang="uk-UA" b="1" dirty="0" err="1"/>
              <a:t>компетентнісно</a:t>
            </a:r>
            <a:r>
              <a:rPr lang="uk-UA" b="1" dirty="0"/>
              <a:t> орієнтованого навчання української літератури в ліцеї</a:t>
            </a:r>
            <a:r>
              <a:rPr lang="uk-UA" b="1" dirty="0" smtClean="0"/>
              <a:t>» (науковий керівник – </a:t>
            </a:r>
            <a:r>
              <a:rPr lang="uk-UA" b="1" dirty="0" err="1" smtClean="0"/>
              <a:t>д.п.н</a:t>
            </a:r>
            <a:r>
              <a:rPr lang="uk-UA" b="1" dirty="0" smtClean="0"/>
              <a:t>. гол. наук. </a:t>
            </a:r>
            <a:r>
              <a:rPr lang="uk-UA" b="1" dirty="0" err="1" smtClean="0"/>
              <a:t>сп</a:t>
            </a:r>
            <a:r>
              <a:rPr lang="uk-UA" b="1" dirty="0" smtClean="0"/>
              <a:t>. Т.О.Яценко).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741249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Результати </a:t>
            </a:r>
            <a:r>
              <a:rPr lang="uk-UA" dirty="0" err="1"/>
              <a:t>констатувального</a:t>
            </a:r>
            <a:r>
              <a:rPr lang="uk-UA" dirty="0"/>
              <a:t> етапу наукових досліджень засвідчили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uk-UA" b="1" dirty="0" smtClean="0"/>
              <a:t>відсутність </a:t>
            </a:r>
            <a:r>
              <a:rPr lang="uk-UA" b="1" dirty="0"/>
              <a:t>науково обґрунтованих теоретичних засад </a:t>
            </a:r>
            <a:r>
              <a:rPr lang="uk-UA" b="1" dirty="0" err="1"/>
              <a:t>компетентнісного</a:t>
            </a:r>
            <a:r>
              <a:rPr lang="uk-UA" b="1" dirty="0"/>
              <a:t> навчання української мови та української літератури в старшій школі (рівень стандарту);</a:t>
            </a:r>
            <a:endParaRPr lang="ru-RU" b="1" dirty="0"/>
          </a:p>
          <a:p>
            <a:pPr lvl="0"/>
            <a:r>
              <a:rPr lang="uk-UA" b="1" dirty="0"/>
              <a:t>неусталеність та суперечливість трактування категорійного апарату </a:t>
            </a:r>
            <a:r>
              <a:rPr lang="uk-UA" b="1" dirty="0" err="1"/>
              <a:t>компетентнісного</a:t>
            </a:r>
            <a:r>
              <a:rPr lang="uk-UA" b="1" dirty="0"/>
              <a:t> навчання;</a:t>
            </a:r>
            <a:endParaRPr lang="ru-RU" b="1" dirty="0"/>
          </a:p>
          <a:p>
            <a:pPr lvl="0"/>
            <a:r>
              <a:rPr lang="uk-UA" b="1" dirty="0"/>
              <a:t>недостатній рівень інноваційного навчально-методичного забезпечення шкільних курсів української мови та літератури в ліцеї.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/>
              <a:t>Наукове дослідження «Методика </a:t>
            </a:r>
            <a:r>
              <a:rPr lang="uk-UA" b="1" dirty="0" err="1"/>
              <a:t>компетентнісно</a:t>
            </a:r>
            <a:r>
              <a:rPr lang="uk-UA" b="1" dirty="0"/>
              <a:t> орієнтованого навчання української мови учнів ліцею на рівні стандарту» проводили 6 осіб:</a:t>
            </a:r>
            <a:endParaRPr lang="ru-RU" b="1" dirty="0"/>
          </a:p>
          <a:p>
            <a:pPr lvl="0"/>
            <a:r>
              <a:rPr lang="uk-UA" b="1" dirty="0"/>
              <a:t>2 доктори наук,</a:t>
            </a:r>
            <a:r>
              <a:rPr lang="ru-RU" b="1" dirty="0"/>
              <a:t> </a:t>
            </a:r>
            <a:r>
              <a:rPr lang="uk-UA" b="1" dirty="0"/>
              <a:t>3 кандидати наук, 1 науковий співробітник </a:t>
            </a:r>
            <a:r>
              <a:rPr lang="uk-UA" b="1"/>
              <a:t>без </a:t>
            </a:r>
            <a:r>
              <a:rPr lang="uk-UA" b="1" smtClean="0"/>
              <a:t>ступеня</a:t>
            </a:r>
            <a:r>
              <a:rPr lang="uk-UA" b="1" dirty="0"/>
              <a:t>.</a:t>
            </a:r>
            <a:endParaRPr lang="en-US" b="1" dirty="0" smtClean="0"/>
          </a:p>
          <a:p>
            <a:pPr marL="0" lv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uk-UA" b="1" dirty="0" smtClean="0"/>
              <a:t>Наукове </a:t>
            </a:r>
            <a:r>
              <a:rPr lang="uk-UA" b="1" dirty="0"/>
              <a:t>дослідження «Методика </a:t>
            </a:r>
            <a:r>
              <a:rPr lang="uk-UA" b="1" dirty="0" err="1"/>
              <a:t>компетентнісно</a:t>
            </a:r>
            <a:r>
              <a:rPr lang="uk-UA" b="1" dirty="0"/>
              <a:t> орієнтованого навчання української літератури в ліцеї» на різних його етапах виконували 8 осіб:</a:t>
            </a:r>
            <a:endParaRPr lang="ru-RU" b="1" dirty="0"/>
          </a:p>
          <a:p>
            <a:pPr lvl="0"/>
            <a:r>
              <a:rPr lang="uk-UA" b="1" dirty="0"/>
              <a:t>2 доктори наук,</a:t>
            </a:r>
            <a:r>
              <a:rPr lang="ru-RU" b="1" dirty="0"/>
              <a:t> </a:t>
            </a:r>
            <a:r>
              <a:rPr lang="uk-UA" b="1" dirty="0"/>
              <a:t>5 кандидатів наук, 1 науковий співробітник без ступеня.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205317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1048666"/>
          </a:xfrm>
        </p:spPr>
        <p:txBody>
          <a:bodyPr>
            <a:normAutofit fontScale="90000"/>
          </a:bodyPr>
          <a:lstStyle/>
          <a:p>
            <a:r>
              <a:rPr lang="uk-UA" dirty="0"/>
              <a:t>Основні результаті наукових досліджень (2018-2020</a:t>
            </a:r>
            <a:r>
              <a:rPr lang="uk-UA" dirty="0" smtClean="0"/>
              <a:t>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017" y="1889448"/>
            <a:ext cx="8856984" cy="496855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uk-UA" b="1" dirty="0" smtClean="0"/>
              <a:t>розроблено </a:t>
            </a:r>
            <a:r>
              <a:rPr lang="uk-UA" b="1" dirty="0"/>
              <a:t>методики </a:t>
            </a:r>
            <a:r>
              <a:rPr lang="uk-UA" b="1" dirty="0" err="1"/>
              <a:t>компетентнісно</a:t>
            </a:r>
            <a:r>
              <a:rPr lang="uk-UA" b="1" dirty="0"/>
              <a:t> орієнтованого навчання української мови та української літератури учнів ліцею; </a:t>
            </a:r>
            <a:endParaRPr lang="ru-RU" b="1" dirty="0"/>
          </a:p>
          <a:p>
            <a:pPr lvl="0"/>
            <a:r>
              <a:rPr lang="uk-UA" b="1" dirty="0"/>
              <a:t>уперше введено в науковий обіг поняття «читацька компетентність» та розкрито сутнісні характеристики його складників (загальнокультурний, літературознавчий, інтерпретаційний, аксіологічний, творчо-мовленнєвий); </a:t>
            </a:r>
            <a:endParaRPr lang="ru-RU" b="1" dirty="0"/>
          </a:p>
          <a:p>
            <a:pPr lvl="0"/>
            <a:r>
              <a:rPr lang="uk-UA" b="1" dirty="0"/>
              <a:t>обґрунтовано систему </a:t>
            </a:r>
            <a:r>
              <a:rPr lang="uk-UA" b="1" dirty="0" err="1"/>
              <a:t>компетентнісно</a:t>
            </a:r>
            <a:r>
              <a:rPr lang="uk-UA" b="1" dirty="0"/>
              <a:t> орієнтованих вправ і завдань, спрямовану на формування в учнів ліцею предметної та ключових </a:t>
            </a:r>
            <a:r>
              <a:rPr lang="uk-UA" b="1" dirty="0" err="1"/>
              <a:t>компетентностей</a:t>
            </a:r>
            <a:r>
              <a:rPr lang="uk-UA" b="1" dirty="0"/>
              <a:t> на </a:t>
            </a:r>
            <a:r>
              <a:rPr lang="uk-UA" b="1" dirty="0" err="1"/>
              <a:t>уроках</a:t>
            </a:r>
            <a:r>
              <a:rPr lang="uk-UA" b="1" dirty="0"/>
              <a:t> української мови, </a:t>
            </a:r>
            <a:endParaRPr lang="ru-RU" b="1" dirty="0"/>
          </a:p>
          <a:p>
            <a:pPr lvl="0"/>
            <a:r>
              <a:rPr lang="uk-UA" b="1" dirty="0"/>
              <a:t>обґрунтовано методичну сутність </a:t>
            </a:r>
            <a:r>
              <a:rPr lang="uk-UA" b="1" dirty="0" err="1"/>
              <a:t>компетентнісно</a:t>
            </a:r>
            <a:r>
              <a:rPr lang="uk-UA" b="1" dirty="0"/>
              <a:t> орієнтованих запитань і завдань у процесі вивчення творів української літератури, розкрито специфіку вивчення літературного твору з урахуванням мистецького контексту та міжпредметних </a:t>
            </a:r>
            <a:r>
              <a:rPr lang="uk-UA" b="1" dirty="0" err="1"/>
              <a:t>зв’язків</a:t>
            </a:r>
            <a:r>
              <a:rPr lang="uk-UA" b="1" dirty="0"/>
              <a:t>, що сприяє формуванню читацької та культурної </a:t>
            </a:r>
            <a:r>
              <a:rPr lang="uk-UA" b="1" dirty="0" err="1"/>
              <a:t>компетентностей</a:t>
            </a:r>
            <a:r>
              <a:rPr lang="uk-UA" b="1" dirty="0"/>
              <a:t> старшокласників; </a:t>
            </a:r>
            <a:endParaRPr lang="ru-RU" b="1" dirty="0"/>
          </a:p>
          <a:p>
            <a:pPr lvl="0"/>
            <a:r>
              <a:rPr lang="uk-UA" b="1" dirty="0"/>
              <a:t>розроблено класифікацію засобів </a:t>
            </a:r>
            <a:r>
              <a:rPr lang="uk-UA" b="1" dirty="0" err="1"/>
              <a:t>компетентнісно</a:t>
            </a:r>
            <a:r>
              <a:rPr lang="uk-UA" b="1" dirty="0"/>
              <a:t> орієнтованого навчання української мови, що сприяють реалізації завдань освітнього процесу, ураховують потреби дистанційного навчання;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014693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1048666"/>
          </a:xfrm>
        </p:spPr>
        <p:txBody>
          <a:bodyPr>
            <a:normAutofit fontScale="90000"/>
          </a:bodyPr>
          <a:lstStyle/>
          <a:p>
            <a:r>
              <a:rPr lang="uk-UA" dirty="0"/>
              <a:t>Основні результаті наукових досліджень (2018-2020</a:t>
            </a:r>
            <a:r>
              <a:rPr lang="uk-UA" dirty="0" smtClean="0"/>
              <a:t>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017" y="1889448"/>
            <a:ext cx="8856984" cy="496855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uk-UA" b="1" dirty="0"/>
              <a:t>виокремлено й схарактеризовано особливості організації самостійної роботи з української мови учнів ліцею; </a:t>
            </a:r>
            <a:endParaRPr lang="ru-RU" b="1" dirty="0"/>
          </a:p>
          <a:p>
            <a:pPr lvl="0"/>
            <a:r>
              <a:rPr lang="uk-UA" b="1" dirty="0"/>
              <a:t>створено моделі </a:t>
            </a:r>
            <a:r>
              <a:rPr lang="uk-UA" b="1" dirty="0" err="1"/>
              <a:t>компетентнісно</a:t>
            </a:r>
            <a:r>
              <a:rPr lang="uk-UA" b="1" dirty="0"/>
              <a:t> орієнтованих </a:t>
            </a:r>
            <a:r>
              <a:rPr lang="uk-UA" b="1" dirty="0" err="1"/>
              <a:t>методик</a:t>
            </a:r>
            <a:r>
              <a:rPr lang="uk-UA" b="1" dirty="0"/>
              <a:t> навчання української мови та української літератури, спрямовані на зміну ставлень: ставлення учня до себе як суб’єкта шкільної мовно-літературної освіти; ставлення учня і вчителя до української мови та літератури; ставлення вчителя до учня як повноправного суб’єкта освітнього процесу; </a:t>
            </a:r>
            <a:endParaRPr lang="ru-RU" b="1" dirty="0"/>
          </a:p>
          <a:p>
            <a:pPr lvl="0"/>
            <a:r>
              <a:rPr lang="uk-UA" b="1" dirty="0"/>
              <a:t>упроваджено</a:t>
            </a:r>
            <a:r>
              <a:rPr lang="uk-UA" b="1" i="1" dirty="0"/>
              <a:t> </a:t>
            </a:r>
            <a:r>
              <a:rPr lang="uk-UA" b="1" dirty="0"/>
              <a:t>в освітній процес</a:t>
            </a:r>
            <a:r>
              <a:rPr lang="uk-UA" b="1" i="1" dirty="0"/>
              <a:t> </a:t>
            </a:r>
            <a:r>
              <a:rPr lang="uk-UA" b="1" dirty="0"/>
              <a:t>методики </a:t>
            </a:r>
            <a:r>
              <a:rPr lang="uk-UA" b="1" dirty="0" err="1"/>
              <a:t>компетентнісно</a:t>
            </a:r>
            <a:r>
              <a:rPr lang="uk-UA" b="1" dirty="0"/>
              <a:t> орієнтованого навчання української мови та української літератури учнів ліцею (рівень стандарту), концепти яких закладено в підручники й методичні посібники;</a:t>
            </a:r>
            <a:endParaRPr lang="ru-RU" b="1" dirty="0"/>
          </a:p>
          <a:p>
            <a:pPr lvl="0"/>
            <a:r>
              <a:rPr lang="uk-UA" b="1" dirty="0"/>
              <a:t>запропоновано</a:t>
            </a:r>
            <a:r>
              <a:rPr lang="uk-UA" b="1" i="1" dirty="0"/>
              <a:t> </a:t>
            </a:r>
            <a:r>
              <a:rPr lang="uk-UA" b="1" dirty="0"/>
              <a:t>критерії оцінювання освітніх досягнень учнів з української мови; </a:t>
            </a:r>
            <a:endParaRPr lang="ru-RU" b="1" dirty="0"/>
          </a:p>
          <a:p>
            <a:pPr lvl="0"/>
            <a:r>
              <a:rPr lang="uk-UA" b="1" dirty="0" err="1"/>
              <a:t>унесено</a:t>
            </a:r>
            <a:r>
              <a:rPr lang="uk-UA" b="1" dirty="0"/>
              <a:t> пропозиції щодо вимірювання ключових </a:t>
            </a:r>
            <a:r>
              <a:rPr lang="uk-UA" b="1" dirty="0" err="1"/>
              <a:t>компетентностей</a:t>
            </a:r>
            <a:r>
              <a:rPr lang="uk-UA" b="1" dirty="0"/>
              <a:t> учнів.</a:t>
            </a:r>
            <a:endParaRPr lang="ru-RU" b="1" dirty="0"/>
          </a:p>
          <a:p>
            <a:pPr marL="0" lvl="0" indent="0">
              <a:buNone/>
            </a:pP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322019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034" y="476672"/>
            <a:ext cx="8928992" cy="1048666"/>
          </a:xfrm>
        </p:spPr>
        <p:txBody>
          <a:bodyPr>
            <a:noAutofit/>
          </a:bodyPr>
          <a:lstStyle/>
          <a:p>
            <a:pPr lvl="0"/>
            <a:r>
              <a:rPr lang="uk-UA" sz="3600" dirty="0"/>
              <a:t>Результати наукових досліджень сприяли реалізації таких освітніх завдань: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uk-UA" b="1" dirty="0" smtClean="0"/>
              <a:t>формування </a:t>
            </a:r>
            <a:r>
              <a:rPr lang="uk-UA" b="1" dirty="0"/>
              <a:t>в здобувачів освіти внутрішньої мотивації до навчання української мови та літератури; </a:t>
            </a:r>
            <a:endParaRPr lang="ru-RU" b="1" dirty="0"/>
          </a:p>
          <a:p>
            <a:pPr lvl="0"/>
            <a:r>
              <a:rPr lang="uk-UA" b="1" dirty="0"/>
              <a:t>виховання ціннісного ставлення до державної мови, спілкування нею; </a:t>
            </a:r>
            <a:endParaRPr lang="ru-RU" b="1" dirty="0"/>
          </a:p>
          <a:p>
            <a:pPr lvl="0"/>
            <a:r>
              <a:rPr lang="uk-UA" b="1" dirty="0"/>
              <a:t>усвідомленого розуміння української літератури як невід’ємного складника світового літературного процесу; </a:t>
            </a:r>
            <a:endParaRPr lang="ru-RU" b="1" dirty="0"/>
          </a:p>
          <a:p>
            <a:pPr lvl="0"/>
            <a:r>
              <a:rPr lang="uk-UA" b="1" dirty="0"/>
              <a:t>надання знанням і вмінням з української мови та літератури </a:t>
            </a:r>
            <a:r>
              <a:rPr lang="uk-UA" b="1" dirty="0" err="1"/>
              <a:t>функційності</a:t>
            </a:r>
            <a:r>
              <a:rPr lang="uk-UA" b="1" dirty="0"/>
              <a:t>, дієвості; </a:t>
            </a:r>
            <a:endParaRPr lang="ru-RU" b="1" dirty="0"/>
          </a:p>
          <a:p>
            <a:pPr lvl="0"/>
            <a:r>
              <a:rPr lang="uk-UA" b="1" dirty="0"/>
              <a:t>формування </a:t>
            </a:r>
            <a:r>
              <a:rPr lang="uk-UA" b="1" dirty="0" err="1"/>
              <a:t>загальнонавчальних</a:t>
            </a:r>
            <a:r>
              <a:rPr lang="uk-UA" b="1" dirty="0"/>
              <a:t> умінь (аналізувати, синтезувати, порівнювати, узагальнювати, робити власні висновки</a:t>
            </a:r>
            <a:r>
              <a:rPr lang="uk-UA" b="1" dirty="0" smtClean="0"/>
              <a:t>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612002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 процесі досліджень </a:t>
            </a:r>
            <a:r>
              <a:rPr lang="uk-UA" dirty="0" smtClean="0"/>
              <a:t>р</a:t>
            </a:r>
            <a:r>
              <a:rPr lang="ru-RU" dirty="0" err="1"/>
              <a:t>озроблено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20888"/>
            <a:ext cx="8856984" cy="3888432"/>
          </a:xfrm>
        </p:spPr>
        <p:txBody>
          <a:bodyPr/>
          <a:lstStyle/>
          <a:p>
            <a:pPr lvl="0"/>
            <a:r>
              <a:rPr lang="uk-UA" b="1" dirty="0" smtClean="0"/>
              <a:t>2 методики</a:t>
            </a:r>
            <a:endParaRPr lang="en-US" b="1" dirty="0" smtClean="0"/>
          </a:p>
          <a:p>
            <a:pPr lvl="0"/>
            <a:r>
              <a:rPr lang="uk-UA" b="1" dirty="0" smtClean="0"/>
              <a:t>4 </a:t>
            </a:r>
            <a:r>
              <a:rPr lang="uk-UA" b="1" dirty="0"/>
              <a:t>способи розв`язання проблем.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291064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878de0d1cd954d3e63ee5db6ecd4c4459ff5"/>
</p:tagLst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1591</Words>
  <Application>Microsoft Office PowerPoint</Application>
  <PresentationFormat>Экран (4:3)</PresentationFormat>
  <Paragraphs>110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ПРО РЕЗУЛЬТАТИ ДОСЛІДЖЕННЯ В ІНСТИТУТІ ПЕДАГОГІКИ НАПН УКРАЇНИ ПРОБЛЕМ КОМПЕТЕНТНІСНО ОРІЄНТОВАНОЇ МОВНО-ЛІТЕРАТУРНОЇ ОСВІТИ В ЛІЦЕЇ Горошкіна О.М. Яценко Т.О.</vt:lpstr>
      <vt:lpstr>Мета мовно-літературної  освітньої галузі –</vt:lpstr>
      <vt:lpstr>Планові наукові дослідження відділу навчання української мови та літератури Інституту педагогіки НАПН України  (2018-2020):  </vt:lpstr>
      <vt:lpstr>Результати констатувального етапу наукових досліджень засвідчили:</vt:lpstr>
      <vt:lpstr>Презентация PowerPoint</vt:lpstr>
      <vt:lpstr>Основні результаті наукових досліджень (2018-2020):</vt:lpstr>
      <vt:lpstr>Основні результаті наукових досліджень (2018-2020):</vt:lpstr>
      <vt:lpstr>Результати наукових досліджень сприяли реалізації таких освітніх завдань:  </vt:lpstr>
      <vt:lpstr>У процесі досліджень розроблено</vt:lpstr>
      <vt:lpstr>Складники методик компетентнісно орієнтованого навчання української мови та української літератури учнів ліцею на рівні стандарту: </vt:lpstr>
      <vt:lpstr>Наукова новизна досліджень  </vt:lpstr>
      <vt:lpstr>За результатами наукових досліджень підготовлено та розміщено в Електронній бібліотеці НАПН України 224 праці:  </vt:lpstr>
      <vt:lpstr>За результатами наукових досліджень підготовлено та розміщено в Електронній бібліотеці НАПН України 224 праці:  </vt:lpstr>
      <vt:lpstr>За результатами наукових досліджень підготовлено та розміщено в Електронній бібліотеці НАПН України 224 праці:  </vt:lpstr>
      <vt:lpstr>За результатами наукових досліджень підготовлено та розміщено в Електронній бібліотеці НАПН України 224 праці:  </vt:lpstr>
      <vt:lpstr>За результатами наукових досліджень підготовлено та розміщено в Електронній бібліотеці НАПН України 224 праці:  </vt:lpstr>
      <vt:lpstr>За результатами наукових досліджень підготовлено та розміщено в Електронній бібліотеці НАПН України 224 праці:  </vt:lpstr>
      <vt:lpstr>За результатами наукових досліджень підготовлено та розміщено в Електронній бібліотеці НАПН України 224 праці:  </vt:lpstr>
      <vt:lpstr>Нагороди за впровадження результатів наукових досліджень:</vt:lpstr>
      <vt:lpstr>Результати наукових досліджень оприлюднено на:</vt:lpstr>
      <vt:lpstr>Результати наукових досліджень впроваджено у процесі творчої співпраці з закладами освіти: </vt:lpstr>
      <vt:lpstr>Результати наукових досліджень впроваджено у процесі творчої співпраці з закладами освіти: </vt:lpstr>
      <vt:lpstr>Апробація навчальної та виробничо-практичної продукції (2018-2020):</vt:lpstr>
      <vt:lpstr>Організація дистанційного навчання української мови та літератури:</vt:lpstr>
      <vt:lpstr>Виконання Програми спільної діяльності МОН України та Національної академії педагогічних наук України (2018–2020):  </vt:lpstr>
      <vt:lpstr>Популяризація результатів дослідження відділу навчання української мови та літератури: </vt:lpstr>
      <vt:lpstr>Конкурс мовного плаката «Мова сильних духом» (листопад 2020 р.): </vt:lpstr>
      <vt:lpstr>Перспективи наукової діяльності відділу: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Геометрическая абстракция</dc:title>
  <dc:creator>obstinate</dc:creator>
  <dc:description>Шаблон презентации с сайта https://presentation-creation.ru/</dc:description>
  <cp:lastModifiedBy>RePack by Diakov</cp:lastModifiedBy>
  <cp:revision>794</cp:revision>
  <dcterms:created xsi:type="dcterms:W3CDTF">2018-02-25T09:09:03Z</dcterms:created>
  <dcterms:modified xsi:type="dcterms:W3CDTF">2021-06-14T08:44:41Z</dcterms:modified>
</cp:coreProperties>
</file>