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851920" y="5013176"/>
            <a:ext cx="478802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Таміла Яценко,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доктор педагогічних наук,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головний науковий співробітник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відділу навчання української мови та літератури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Інституту педагогіки НАПН України</a:t>
            </a:r>
            <a:endParaRPr lang="uk-UA" altLang="ko-KR" sz="14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1520" y="3056115"/>
            <a:ext cx="63367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altLang="ko-KR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Реалізація самоосвітньої функції в сучасних підручниках української літератури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084168" y="1916832"/>
            <a:ext cx="1008112" cy="1080120"/>
            <a:chOff x="7064944" y="5055786"/>
            <a:chExt cx="1880732" cy="1592580"/>
          </a:xfrm>
        </p:grpSpPr>
        <p:pic>
          <p:nvPicPr>
            <p:cNvPr id="11" name="Picture 2" descr="Ð ÐµÐ·ÑÐ»ÑÑÐ°Ñ Ð¿Ð¾ÑÑÐºÑ Ð·Ð¾Ð±ÑÐ°Ð¶ÐµÐ½Ñ Ð·Ð° Ð·Ð°Ð¿Ð¸ÑÐ¾Ð¼ &quot;ÑÐºÑÐ°ÑÐ½ÑÑÐºÐ° Ð»ÑÑÐµÑÐ°ÑÑÑÐ° ÑÑÐµÐ½ÐºÐ¾ 10 ÐºÐ»Ð°Ñ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15542">
              <a:off x="7064944" y="5055786"/>
              <a:ext cx="1113692" cy="159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Объект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69" t="4849" r="4597" b="3313"/>
            <a:stretch/>
          </p:blipFill>
          <p:spPr>
            <a:xfrm rot="1281929">
              <a:off x="7850738" y="5090854"/>
              <a:ext cx="1094938" cy="1522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8331" y="332656"/>
            <a:ext cx="7524328" cy="1069514"/>
          </a:xfrm>
        </p:spPr>
        <p:txBody>
          <a:bodyPr/>
          <a:lstStyle/>
          <a:p>
            <a:r>
              <a:rPr lang="uk-UA" sz="2000" cap="all" dirty="0" smtClean="0">
                <a:solidFill>
                  <a:schemeClr val="accent3">
                    <a:lumMod val="75000"/>
                  </a:schemeClr>
                </a:solidFill>
              </a:rPr>
              <a:t>Структура підручників української літератури </a:t>
            </a:r>
            <a:br>
              <a:rPr lang="uk-UA" sz="2000" cap="all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cap="all" dirty="0" smtClean="0">
                <a:solidFill>
                  <a:schemeClr val="accent3">
                    <a:lumMod val="75000"/>
                  </a:schemeClr>
                </a:solidFill>
              </a:rPr>
              <a:t>(рівень стандарту) для 10 і 11 класів </a:t>
            </a:r>
            <a:endParaRPr lang="uk-UA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683568" y="2266266"/>
            <a:ext cx="8136904" cy="414786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Читацький путівник» – конкретно визначено обсяг знань та вмінь,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які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учні повинні здобути під час вивчення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програмової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теми, що є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          основою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для розвитку їхніх предметної та ключових </a:t>
            </a:r>
            <a:r>
              <a:rPr lang="uk-UA" sz="1600" b="1" dirty="0" err="1">
                <a:solidFill>
                  <a:schemeClr val="accent3">
                    <a:lumMod val="75000"/>
                  </a:schemeClr>
                </a:solidFill>
              </a:rPr>
              <a:t>компетентностей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Знайомство здалеку і зблизька» (підрубрики «Портрет», «Вдача»,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     «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Захоплення», «Сторінки життєпису») –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формування в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уяві учнів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        образу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письменника як цікавої, багатогранної й талановитої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               особистості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що мотивує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до прочитання його творів;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Художній світ письменника» –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коротка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презентація творчого доробку письменника (історична доба; тематика, проблематика, загальна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        характеристика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творчості) для осмислення художнього твору, що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       вивчається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текстуально;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Читацькі діалоги» –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теоретичний матеріал і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поради                          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учням-читачам для налагодження діалогу з текстом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художнього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твору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  <a:endParaRPr lang="uk-UA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48264" y="5013176"/>
            <a:ext cx="1880732" cy="1592580"/>
            <a:chOff x="7064944" y="5055786"/>
            <a:chExt cx="1880732" cy="1592580"/>
          </a:xfrm>
        </p:grpSpPr>
        <p:pic>
          <p:nvPicPr>
            <p:cNvPr id="6" name="Picture 2" descr="Ð ÐµÐ·ÑÐ»ÑÑÐ°Ñ Ð¿Ð¾ÑÑÐºÑ Ð·Ð¾Ð±ÑÐ°Ð¶ÐµÐ½Ñ Ð·Ð° Ð·Ð°Ð¿Ð¸ÑÐ¾Ð¼ &quot;ÑÐºÑÐ°ÑÐ½ÑÑÐºÐ° Ð»ÑÑÐµÑÐ°ÑÑÑÐ° ÑÑÐµÐ½ÐºÐ¾ 10 ÐºÐ»Ð°Ñ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15542">
              <a:off x="7064944" y="5055786"/>
              <a:ext cx="1113692" cy="159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Объект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69" t="4849" r="4597" b="3313"/>
            <a:stretch/>
          </p:blipFill>
          <p:spPr>
            <a:xfrm rot="1281929">
              <a:off x="7850738" y="5090854"/>
              <a:ext cx="1094938" cy="1522444"/>
            </a:xfrm>
            <a:prstGeom prst="rect">
              <a:avLst/>
            </a:prstGeom>
          </p:spPr>
        </p:pic>
      </p:grpSp>
      <p:sp>
        <p:nvSpPr>
          <p:cNvPr id="8" name="Title 3"/>
          <p:cNvSpPr txBox="1">
            <a:spLocks/>
          </p:cNvSpPr>
          <p:nvPr/>
        </p:nvSpPr>
        <p:spPr>
          <a:xfrm>
            <a:off x="1403648" y="1196752"/>
            <a:ext cx="7524328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(авторський колектив – А. </a:t>
            </a:r>
            <a:r>
              <a:rPr lang="uk-UA" sz="1800" cap="all" dirty="0" err="1" smtClean="0">
                <a:solidFill>
                  <a:schemeClr val="accent3">
                    <a:lumMod val="75000"/>
                  </a:schemeClr>
                </a:solidFill>
              </a:rPr>
              <a:t>Фасоля</a:t>
            </a:r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, Т. Яценко,  </a:t>
            </a:r>
          </a:p>
          <a:p>
            <a:pPr algn="r"/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В. </a:t>
            </a:r>
            <a:r>
              <a:rPr lang="uk-UA" sz="1800" cap="all" dirty="0" err="1" smtClean="0">
                <a:solidFill>
                  <a:schemeClr val="accent3">
                    <a:lumMod val="75000"/>
                  </a:schemeClr>
                </a:solidFill>
              </a:rPr>
              <a:t>Уліщенко</a:t>
            </a:r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, Г. </a:t>
            </a:r>
            <a:r>
              <a:rPr lang="uk-UA" sz="1800" cap="all" dirty="0" err="1" smtClean="0">
                <a:solidFill>
                  <a:schemeClr val="accent3">
                    <a:lumMod val="75000"/>
                  </a:schemeClr>
                </a:solidFill>
              </a:rPr>
              <a:t>Бійчук</a:t>
            </a:r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, В. </a:t>
            </a:r>
            <a:r>
              <a:rPr lang="uk-UA" sz="1800" cap="all" dirty="0" err="1" smtClean="0">
                <a:solidFill>
                  <a:schemeClr val="accent3">
                    <a:lumMod val="75000"/>
                  </a:schemeClr>
                </a:solidFill>
              </a:rPr>
              <a:t>Тименко</a:t>
            </a:r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):</a:t>
            </a:r>
            <a:endParaRPr lang="uk-UA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1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8331" y="332656"/>
            <a:ext cx="7524328" cy="1069514"/>
          </a:xfrm>
        </p:spPr>
        <p:txBody>
          <a:bodyPr/>
          <a:lstStyle/>
          <a:p>
            <a:r>
              <a:rPr lang="uk-UA" sz="2000" cap="all" dirty="0" smtClean="0">
                <a:solidFill>
                  <a:schemeClr val="accent3">
                    <a:lumMod val="75000"/>
                  </a:schemeClr>
                </a:solidFill>
              </a:rPr>
              <a:t>Структура підручників української літератури </a:t>
            </a:r>
            <a:br>
              <a:rPr lang="uk-UA" sz="2000" cap="all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cap="all" dirty="0" smtClean="0">
                <a:solidFill>
                  <a:schemeClr val="accent3">
                    <a:lumMod val="75000"/>
                  </a:schemeClr>
                </a:solidFill>
              </a:rPr>
              <a:t>(рівень стандарту) для 10 і 11 класів </a:t>
            </a:r>
            <a:endParaRPr lang="uk-UA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683568" y="2266266"/>
            <a:ext cx="8136904" cy="414786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Культурно-мистецький контекст» –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 розкриття 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між мистецької взаємодії 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           художньої 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літератури, музики, театру та інших видів мистецтва для глибокого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   розуміння 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навчального матеріалу;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Довідник читача» –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чітке і доступне тлумачення теоретико-літературних понять у процесі вивчення кожного тематичного розділу підручника;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Запитання і завдання» –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збалансоване представлення </a:t>
            </a:r>
            <a:r>
              <a:rPr lang="uk-UA" b="1" dirty="0" err="1">
                <a:solidFill>
                  <a:schemeClr val="accent3">
                    <a:lumMod val="75000"/>
                  </a:schemeClr>
                </a:solidFill>
              </a:rPr>
              <a:t>компетентнісно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              орієнтованих 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запитань і завдань репродуктивного, частково-пошукового та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       проблемного 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характеру з метою перевірки рівня навчальних досягнень учнів;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Ваші читацькі проекти» –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запропоновано 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варіанти навчальних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проектів, подано 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поради щодо їх індивідуальної чи групової підготовки;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Читацьке дозвілля» –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рекомендовано 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перегляд екранізацій художніх фільмів,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  прослуховування 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музичних творів тощо для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поглибленого                                 осмислення вивченого 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матеріалу;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Читацький самоконтроль» –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завдання, що спонукають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учнів 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перевірити результативність самостійного навчання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за 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підручником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uk-U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48264" y="5013176"/>
            <a:ext cx="1880732" cy="1592580"/>
            <a:chOff x="7064944" y="5055786"/>
            <a:chExt cx="1880732" cy="1592580"/>
          </a:xfrm>
        </p:grpSpPr>
        <p:pic>
          <p:nvPicPr>
            <p:cNvPr id="6" name="Picture 2" descr="Ð ÐµÐ·ÑÐ»ÑÑÐ°Ñ Ð¿Ð¾ÑÑÐºÑ Ð·Ð¾Ð±ÑÐ°Ð¶ÐµÐ½Ñ Ð·Ð° Ð·Ð°Ð¿Ð¸ÑÐ¾Ð¼ &quot;ÑÐºÑÐ°ÑÐ½ÑÑÐºÐ° Ð»ÑÑÐµÑÐ°ÑÑÑÐ° ÑÑÐµÐ½ÐºÐ¾ 10 ÐºÐ»Ð°Ñ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15542">
              <a:off x="7064944" y="5055786"/>
              <a:ext cx="1113692" cy="159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Объект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69" t="4849" r="4597" b="3313"/>
            <a:stretch/>
          </p:blipFill>
          <p:spPr>
            <a:xfrm rot="1281929">
              <a:off x="7850738" y="5090854"/>
              <a:ext cx="1094938" cy="1522444"/>
            </a:xfrm>
            <a:prstGeom prst="rect">
              <a:avLst/>
            </a:prstGeom>
          </p:spPr>
        </p:pic>
      </p:grpSp>
      <p:sp>
        <p:nvSpPr>
          <p:cNvPr id="8" name="Title 3"/>
          <p:cNvSpPr txBox="1">
            <a:spLocks/>
          </p:cNvSpPr>
          <p:nvPr/>
        </p:nvSpPr>
        <p:spPr>
          <a:xfrm>
            <a:off x="1403648" y="1196752"/>
            <a:ext cx="7524328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(авторський колектив – А. </a:t>
            </a:r>
            <a:r>
              <a:rPr lang="uk-UA" sz="1800" cap="all" dirty="0" err="1" smtClean="0">
                <a:solidFill>
                  <a:schemeClr val="accent3">
                    <a:lumMod val="75000"/>
                  </a:schemeClr>
                </a:solidFill>
              </a:rPr>
              <a:t>Фасоля</a:t>
            </a:r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, Т. Яценко,  </a:t>
            </a:r>
          </a:p>
          <a:p>
            <a:pPr algn="r"/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В. </a:t>
            </a:r>
            <a:r>
              <a:rPr lang="uk-UA" sz="1800" cap="all" dirty="0" err="1" smtClean="0">
                <a:solidFill>
                  <a:schemeClr val="accent3">
                    <a:lumMod val="75000"/>
                  </a:schemeClr>
                </a:solidFill>
              </a:rPr>
              <a:t>Уліщенко</a:t>
            </a:r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, Г. </a:t>
            </a:r>
            <a:r>
              <a:rPr lang="uk-UA" sz="1800" cap="all" dirty="0" err="1" smtClean="0">
                <a:solidFill>
                  <a:schemeClr val="accent3">
                    <a:lumMod val="75000"/>
                  </a:schemeClr>
                </a:solidFill>
              </a:rPr>
              <a:t>Бійчук</a:t>
            </a:r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, В. </a:t>
            </a:r>
            <a:r>
              <a:rPr lang="uk-UA" sz="1800" cap="all" dirty="0" err="1" smtClean="0">
                <a:solidFill>
                  <a:schemeClr val="accent3">
                    <a:lumMod val="75000"/>
                  </a:schemeClr>
                </a:solidFill>
              </a:rPr>
              <a:t>Тименко</a:t>
            </a:r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):</a:t>
            </a:r>
            <a:endParaRPr lang="uk-UA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2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4797152"/>
            <a:ext cx="82809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altLang="ko-KR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о</a:t>
            </a:r>
            <a:r>
              <a:rPr lang="uk-UA" altLang="ko-KR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рганізацію самостійної читацької, </a:t>
            </a:r>
            <a:r>
              <a:rPr lang="uk-UA" altLang="ko-KR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дослідницько-проєктної</a:t>
            </a:r>
            <a:r>
              <a:rPr lang="uk-UA" altLang="ko-KR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діяльності; </a:t>
            </a:r>
            <a:endParaRPr lang="uk-UA" altLang="ko-KR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altLang="ko-KR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розширення </a:t>
            </a:r>
            <a:r>
              <a:rPr lang="uk-UA" altLang="ko-KR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читацьких </a:t>
            </a:r>
            <a:r>
              <a:rPr lang="uk-UA" altLang="ko-KR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інтересів;</a:t>
            </a:r>
            <a:endParaRPr lang="uk-UA" altLang="ko-KR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altLang="ko-KR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розвиток </a:t>
            </a:r>
            <a:r>
              <a:rPr lang="uk-UA" altLang="ko-KR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ключових і читацької </a:t>
            </a:r>
            <a:r>
              <a:rPr lang="uk-UA" altLang="ko-KR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компетентностей</a:t>
            </a:r>
            <a:r>
              <a:rPr lang="uk-UA" altLang="ko-KR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старшокласників.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39176" y="2950492"/>
            <a:ext cx="63367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altLang="ko-KR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Самоосвітня </a:t>
            </a:r>
            <a:r>
              <a:rPr lang="uk-UA" altLang="ko-KR" sz="2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функція чинних підручників української літератури (рівень стандарту) для 10 і 11 класів </a:t>
            </a:r>
            <a:endParaRPr lang="uk-UA" altLang="ko-KR" sz="20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uk-UA" altLang="ko-KR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uk-UA" altLang="ko-KR" sz="2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авторський колектив – А. </a:t>
            </a:r>
            <a:r>
              <a:rPr lang="uk-UA" altLang="ko-KR" sz="20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Фасоля</a:t>
            </a:r>
            <a:r>
              <a:rPr lang="uk-UA" altLang="ko-KR" sz="2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, </a:t>
            </a:r>
            <a:r>
              <a:rPr lang="uk-UA" altLang="ko-KR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Т. Яценко</a:t>
            </a:r>
            <a:r>
              <a:rPr lang="uk-UA" altLang="ko-KR" sz="2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, </a:t>
            </a:r>
            <a:r>
              <a:rPr lang="uk-UA" altLang="ko-KR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 В</a:t>
            </a:r>
            <a:r>
              <a:rPr lang="uk-UA" altLang="ko-KR" sz="2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. </a:t>
            </a:r>
            <a:r>
              <a:rPr lang="uk-UA" altLang="ko-KR" sz="20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Уліщенко</a:t>
            </a:r>
            <a:r>
              <a:rPr lang="uk-UA" altLang="ko-KR" sz="2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, Г</a:t>
            </a:r>
            <a:r>
              <a:rPr lang="uk-UA" altLang="ko-KR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. </a:t>
            </a:r>
            <a:r>
              <a:rPr lang="uk-UA" altLang="ko-KR" sz="20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Бійчук</a:t>
            </a:r>
            <a:r>
              <a:rPr lang="uk-UA" altLang="ko-KR" sz="2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, </a:t>
            </a:r>
            <a:r>
              <a:rPr lang="uk-UA" altLang="ko-KR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В. </a:t>
            </a:r>
            <a:r>
              <a:rPr lang="uk-UA" altLang="ko-KR" sz="20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Тименко</a:t>
            </a:r>
            <a:r>
              <a:rPr lang="uk-UA" altLang="ko-KR" sz="2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) </a:t>
            </a:r>
            <a:r>
              <a:rPr lang="uk-UA" altLang="ko-KR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ефективно забезпечує:</a:t>
            </a:r>
            <a:endParaRPr lang="uk-UA" altLang="ko-KR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539401" y="2257708"/>
            <a:ext cx="2272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altLang="ko-KR" sz="2800" b="1" cap="all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Висновок</a:t>
            </a:r>
            <a:endParaRPr lang="uk-UA" altLang="ko-KR" sz="2800" b="1" cap="all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807049" y="2410432"/>
            <a:ext cx="1008112" cy="1080120"/>
            <a:chOff x="7064944" y="5055786"/>
            <a:chExt cx="1880732" cy="1592580"/>
          </a:xfrm>
        </p:grpSpPr>
        <p:pic>
          <p:nvPicPr>
            <p:cNvPr id="12" name="Picture 2" descr="Ð ÐµÐ·ÑÐ»ÑÑÐ°Ñ Ð¿Ð¾ÑÑÐºÑ Ð·Ð¾Ð±ÑÐ°Ð¶ÐµÐ½Ñ Ð·Ð° Ð·Ð°Ð¿Ð¸ÑÐ¾Ð¼ &quot;ÑÐºÑÐ°ÑÐ½ÑÑÐºÐ° Ð»ÑÑÐµÑÐ°ÑÑÑÐ° ÑÑÐµÐ½ÐºÐ¾ 10 ÐºÐ»Ð°Ñ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15542">
              <a:off x="7064944" y="5055786"/>
              <a:ext cx="1113692" cy="159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Объект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69" t="4849" r="4597" b="3313"/>
            <a:stretch/>
          </p:blipFill>
          <p:spPr>
            <a:xfrm rot="1281929">
              <a:off x="7850738" y="5090854"/>
              <a:ext cx="1094938" cy="1522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361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229853"/>
            <a:ext cx="7524328" cy="1069514"/>
          </a:xfrm>
        </p:spPr>
        <p:txBody>
          <a:bodyPr/>
          <a:lstStyle/>
          <a:p>
            <a:r>
              <a:rPr lang="uk-UA" sz="2400" cap="all" dirty="0" smtClean="0">
                <a:solidFill>
                  <a:schemeClr val="accent3">
                    <a:lumMod val="75000"/>
                  </a:schemeClr>
                </a:solidFill>
              </a:rPr>
              <a:t>Основні дидактичні </a:t>
            </a:r>
            <a:r>
              <a:rPr lang="uk-UA" sz="2400" cap="all" dirty="0">
                <a:solidFill>
                  <a:schemeClr val="accent3">
                    <a:lumMod val="75000"/>
                  </a:schemeClr>
                </a:solidFill>
              </a:rPr>
              <a:t>функції сучасного </a:t>
            </a:r>
            <a:r>
              <a:rPr lang="uk-UA" sz="2400" cap="all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2400" cap="all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400" cap="all" dirty="0" smtClean="0">
                <a:solidFill>
                  <a:schemeClr val="accent3">
                    <a:lumMod val="75000"/>
                  </a:schemeClr>
                </a:solidFill>
              </a:rPr>
              <a:t>підручника </a:t>
            </a:r>
            <a:r>
              <a:rPr lang="uk-UA" sz="2400" cap="all" dirty="0">
                <a:solidFill>
                  <a:schemeClr val="accent3">
                    <a:lumMod val="75000"/>
                  </a:schemeClr>
                </a:solidFill>
              </a:rPr>
              <a:t>української літератури: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971600" y="1299367"/>
            <a:ext cx="7725544" cy="4147865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800" b="1" dirty="0" smtClean="0">
                <a:solidFill>
                  <a:schemeClr val="accent3">
                    <a:lumMod val="75000"/>
                  </a:schemeClr>
                </a:solidFill>
              </a:rPr>
              <a:t>інформаційна – підручник </a:t>
            </a:r>
            <a:r>
              <a:rPr lang="uk-UA" sz="1800" b="1" dirty="0">
                <a:solidFill>
                  <a:schemeClr val="accent3">
                    <a:lumMod val="75000"/>
                  </a:schemeClr>
                </a:solidFill>
              </a:rPr>
              <a:t>як джерело знань, </a:t>
            </a:r>
            <a:r>
              <a:rPr lang="uk-UA" sz="1800" b="1" dirty="0" smtClean="0">
                <a:solidFill>
                  <a:schemeClr val="accent3">
                    <a:lumMod val="75000"/>
                  </a:schemeClr>
                </a:solidFill>
              </a:rPr>
              <a:t>засіб             задоволення </a:t>
            </a:r>
            <a:r>
              <a:rPr lang="uk-UA" sz="1800" b="1" dirty="0">
                <a:solidFill>
                  <a:schemeClr val="accent3">
                    <a:lumMod val="75000"/>
                  </a:schemeClr>
                </a:solidFill>
              </a:rPr>
              <a:t>пізнавальних інтересів </a:t>
            </a:r>
            <a:r>
              <a:rPr lang="uk-UA" sz="1800" b="1" dirty="0" smtClean="0">
                <a:solidFill>
                  <a:schemeClr val="accent3">
                    <a:lumMod val="75000"/>
                  </a:schemeClr>
                </a:solidFill>
              </a:rPr>
              <a:t>учнів;</a:t>
            </a:r>
            <a:endParaRPr lang="uk-UA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800" b="1" dirty="0" smtClean="0">
                <a:solidFill>
                  <a:schemeClr val="accent3">
                    <a:lumMod val="75000"/>
                  </a:schemeClr>
                </a:solidFill>
              </a:rPr>
              <a:t>організаційно-процесуальна </a:t>
            </a:r>
            <a:r>
              <a:rPr lang="uk-UA" sz="1800" b="1" dirty="0">
                <a:solidFill>
                  <a:schemeClr val="accent3">
                    <a:lumMod val="75000"/>
                  </a:schemeClr>
                </a:solidFill>
              </a:rPr>
              <a:t>– забезпечує </a:t>
            </a:r>
            <a:r>
              <a:rPr lang="uk-UA" sz="1800" b="1" dirty="0" smtClean="0">
                <a:solidFill>
                  <a:schemeClr val="accent3">
                    <a:lumMod val="75000"/>
                  </a:schemeClr>
                </a:solidFill>
              </a:rPr>
              <a:t>керівництво        процесом навчання;</a:t>
            </a:r>
            <a:endParaRPr lang="uk-UA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800" b="1" dirty="0" err="1" smtClean="0">
                <a:solidFill>
                  <a:schemeClr val="accent3">
                    <a:lumMod val="75000"/>
                  </a:schemeClr>
                </a:solidFill>
              </a:rPr>
              <a:t>розвивально</a:t>
            </a:r>
            <a:r>
              <a:rPr lang="uk-UA" sz="1800" b="1" dirty="0" smtClean="0">
                <a:solidFill>
                  <a:schemeClr val="accent3">
                    <a:lumMod val="75000"/>
                  </a:schemeClr>
                </a:solidFill>
              </a:rPr>
              <a:t>-виховна – створення </a:t>
            </a:r>
            <a:r>
              <a:rPr lang="uk-UA" sz="1800" b="1" dirty="0">
                <a:solidFill>
                  <a:schemeClr val="accent3">
                    <a:lumMod val="75000"/>
                  </a:schemeClr>
                </a:solidFill>
              </a:rPr>
              <a:t>умов для розвивального навчання, формування світогляду, ціннісних орієнтацій </a:t>
            </a:r>
            <a:r>
              <a:rPr lang="uk-UA" sz="1800" b="1" dirty="0" smtClean="0">
                <a:solidFill>
                  <a:schemeClr val="accent3">
                    <a:lumMod val="75000"/>
                  </a:schemeClr>
                </a:solidFill>
              </a:rPr>
              <a:t>      учнів;</a:t>
            </a:r>
            <a:endParaRPr lang="uk-UA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800" b="1" dirty="0" err="1" smtClean="0">
                <a:solidFill>
                  <a:schemeClr val="accent3">
                    <a:lumMod val="75000"/>
                  </a:schemeClr>
                </a:solidFill>
              </a:rPr>
              <a:t>систематизуюча</a:t>
            </a:r>
            <a:r>
              <a:rPr lang="uk-UA" sz="1800" b="1" dirty="0" smtClean="0">
                <a:solidFill>
                  <a:schemeClr val="accent3">
                    <a:lumMod val="75000"/>
                  </a:schemeClr>
                </a:solidFill>
              </a:rPr>
              <a:t> – забезпечує </a:t>
            </a:r>
            <a:r>
              <a:rPr lang="uk-UA" sz="1800" b="1" dirty="0">
                <a:solidFill>
                  <a:schemeClr val="accent3">
                    <a:lumMod val="75000"/>
                  </a:schemeClr>
                </a:solidFill>
              </a:rPr>
              <a:t>чітку послідовність і </a:t>
            </a:r>
            <a:r>
              <a:rPr lang="uk-UA" sz="1800" b="1" dirty="0" smtClean="0">
                <a:solidFill>
                  <a:schemeClr val="accent3">
                    <a:lumMod val="75000"/>
                  </a:schemeClr>
                </a:solidFill>
              </a:rPr>
              <a:t>             наступність </a:t>
            </a:r>
            <a:r>
              <a:rPr lang="uk-UA" sz="1800" b="1" dirty="0">
                <a:solidFill>
                  <a:schemeClr val="accent3">
                    <a:lumMod val="75000"/>
                  </a:schemeClr>
                </a:solidFill>
              </a:rPr>
              <a:t>вивчення навчального </a:t>
            </a:r>
            <a:r>
              <a:rPr lang="uk-UA" sz="1800" b="1" dirty="0" smtClean="0">
                <a:solidFill>
                  <a:schemeClr val="accent3">
                    <a:lumMod val="75000"/>
                  </a:schemeClr>
                </a:solidFill>
              </a:rPr>
              <a:t>матеріалу;</a:t>
            </a:r>
            <a:endParaRPr lang="uk-UA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800" b="1" dirty="0" smtClean="0">
                <a:solidFill>
                  <a:schemeClr val="accent3">
                    <a:lumMod val="75000"/>
                  </a:schemeClr>
                </a:solidFill>
              </a:rPr>
              <a:t>функція </a:t>
            </a:r>
            <a:r>
              <a:rPr lang="uk-UA" sz="1800" b="1" dirty="0">
                <a:solidFill>
                  <a:schemeClr val="accent3">
                    <a:lumMod val="75000"/>
                  </a:schemeClr>
                </a:solidFill>
              </a:rPr>
              <a:t>закріплення і контролю знань – забезпечує процес засвоєння учнями предметних знань і перевірку повноти їх осмислення, сприяє орієнтуванню у навчальному </a:t>
            </a:r>
            <a:r>
              <a:rPr lang="uk-UA" sz="1800" b="1" dirty="0" smtClean="0">
                <a:solidFill>
                  <a:schemeClr val="accent3">
                    <a:lumMod val="75000"/>
                  </a:schemeClr>
                </a:solidFill>
              </a:rPr>
              <a:t>матеріалі</a:t>
            </a:r>
            <a:endParaRPr lang="uk-UA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800" b="1" dirty="0" smtClean="0">
                <a:solidFill>
                  <a:schemeClr val="accent3">
                    <a:lumMod val="75000"/>
                  </a:schemeClr>
                </a:solidFill>
              </a:rPr>
              <a:t>самоосвітня </a:t>
            </a:r>
            <a:r>
              <a:rPr lang="uk-UA" sz="1800" b="1" dirty="0">
                <a:solidFill>
                  <a:schemeClr val="accent3">
                    <a:lumMod val="75000"/>
                  </a:schemeClr>
                </a:solidFill>
              </a:rPr>
              <a:t>– сприяє розвитку самостійної діяльності учнів, стимулює потребу </a:t>
            </a:r>
            <a:r>
              <a:rPr lang="uk-UA" sz="1800" b="1" dirty="0" smtClean="0">
                <a:solidFill>
                  <a:schemeClr val="accent3">
                    <a:lumMod val="75000"/>
                  </a:schemeClr>
                </a:solidFill>
              </a:rPr>
              <a:t>самонавчання;</a:t>
            </a:r>
            <a:endParaRPr lang="uk-UA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800" b="1" dirty="0" smtClean="0">
                <a:solidFill>
                  <a:schemeClr val="accent3">
                    <a:lumMod val="75000"/>
                  </a:schemeClr>
                </a:solidFill>
              </a:rPr>
              <a:t>інтеграційна – орієнтує </a:t>
            </a:r>
            <a:r>
              <a:rPr lang="uk-UA" sz="1800" b="1" dirty="0">
                <a:solidFill>
                  <a:schemeClr val="accent3">
                    <a:lumMod val="75000"/>
                  </a:schemeClr>
                </a:solidFill>
              </a:rPr>
              <a:t>на міжпредметні зв’язки </a:t>
            </a:r>
            <a:r>
              <a:rPr lang="uk-UA" sz="1800" b="1" dirty="0" smtClean="0">
                <a:solidFill>
                  <a:schemeClr val="accent3">
                    <a:lumMod val="75000"/>
                  </a:schemeClr>
                </a:solidFill>
              </a:rPr>
              <a:t>                у </a:t>
            </a:r>
            <a:r>
              <a:rPr lang="uk-UA" sz="1800" b="1" dirty="0">
                <a:solidFill>
                  <a:schemeClr val="accent3">
                    <a:lumMod val="75000"/>
                  </a:schemeClr>
                </a:solidFill>
              </a:rPr>
              <a:t>процесі </a:t>
            </a:r>
            <a:r>
              <a:rPr lang="uk-UA" sz="1800" b="1" dirty="0" smtClean="0">
                <a:solidFill>
                  <a:schemeClr val="accent3">
                    <a:lumMod val="75000"/>
                  </a:schemeClr>
                </a:solidFill>
              </a:rPr>
              <a:t>навчання;</a:t>
            </a:r>
            <a:endParaRPr lang="uk-UA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800" b="1" dirty="0">
                <a:solidFill>
                  <a:schemeClr val="accent3">
                    <a:lumMod val="75000"/>
                  </a:schemeClr>
                </a:solidFill>
              </a:rPr>
              <a:t>м</a:t>
            </a:r>
            <a:r>
              <a:rPr lang="uk-UA" sz="1800" b="1" dirty="0" smtClean="0">
                <a:solidFill>
                  <a:schemeClr val="accent3">
                    <a:lumMod val="75000"/>
                  </a:schemeClr>
                </a:solidFill>
              </a:rPr>
              <a:t>отиваційна – стимулює </a:t>
            </a:r>
            <a:r>
              <a:rPr lang="uk-UA" sz="1800" b="1" dirty="0">
                <a:solidFill>
                  <a:schemeClr val="accent3">
                    <a:lumMod val="75000"/>
                  </a:schemeClr>
                </a:solidFill>
              </a:rPr>
              <a:t>інтерес до навчання, </a:t>
            </a:r>
            <a:r>
              <a:rPr lang="uk-UA" sz="1800" b="1" dirty="0" smtClean="0">
                <a:solidFill>
                  <a:schemeClr val="accent3">
                    <a:lumMod val="75000"/>
                  </a:schemeClr>
                </a:solidFill>
              </a:rPr>
              <a:t>                  до </a:t>
            </a:r>
            <a:r>
              <a:rPr lang="uk-UA" sz="1800" b="1" dirty="0">
                <a:solidFill>
                  <a:schemeClr val="accent3">
                    <a:lumMod val="75000"/>
                  </a:schemeClr>
                </a:solidFill>
              </a:rPr>
              <a:t>його предметного змісту.</a:t>
            </a: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236296" y="5447232"/>
            <a:ext cx="1592700" cy="1158524"/>
            <a:chOff x="7064944" y="5055786"/>
            <a:chExt cx="1880732" cy="1592580"/>
          </a:xfrm>
        </p:grpSpPr>
        <p:pic>
          <p:nvPicPr>
            <p:cNvPr id="6" name="Picture 2" descr="Ð ÐµÐ·ÑÐ»ÑÑÐ°Ñ Ð¿Ð¾ÑÑÐºÑ Ð·Ð¾Ð±ÑÐ°Ð¶ÐµÐ½Ñ Ð·Ð° Ð·Ð°Ð¿Ð¸ÑÐ¾Ð¼ &quot;ÑÐºÑÐ°ÑÐ½ÑÑÐºÐ° Ð»ÑÑÐµÑÐ°ÑÑÑÐ° ÑÑÐµÐ½ÐºÐ¾ 10 ÐºÐ»Ð°Ñ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15542">
              <a:off x="7064944" y="5055786"/>
              <a:ext cx="1113692" cy="159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Объект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69" t="4849" r="4597" b="3313"/>
            <a:stretch/>
          </p:blipFill>
          <p:spPr>
            <a:xfrm rot="1281929">
              <a:off x="7850738" y="5090854"/>
              <a:ext cx="1094938" cy="1522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704593" y="1340768"/>
            <a:ext cx="6563072" cy="414786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Модифікація системи функцій </a:t>
            </a:r>
            <a:endParaRPr lang="uk-UA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навчальної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книги в різні періоди розвитку шкільної літературної </a:t>
            </a:r>
            <a:endParaRPr lang="uk-UA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освіти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– суттєвий чинник </a:t>
            </a:r>
            <a:endParaRPr lang="uk-UA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оновлення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структури підручника літератури та створення його </a:t>
            </a:r>
            <a:endParaRPr lang="uk-UA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інноваційних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моделей.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948264" y="5013176"/>
            <a:ext cx="1880732" cy="1592580"/>
            <a:chOff x="7064944" y="5055786"/>
            <a:chExt cx="1880732" cy="1592580"/>
          </a:xfrm>
        </p:grpSpPr>
        <p:pic>
          <p:nvPicPr>
            <p:cNvPr id="6" name="Picture 2" descr="Ð ÐµÐ·ÑÐ»ÑÑÐ°Ñ Ð¿Ð¾ÑÑÐºÑ Ð·Ð¾Ð±ÑÐ°Ð¶ÐµÐ½Ñ Ð·Ð° Ð·Ð°Ð¿Ð¸ÑÐ¾Ð¼ &quot;ÑÐºÑÐ°ÑÐ½ÑÑÐºÐ° Ð»ÑÑÐµÑÐ°ÑÑÑÐ° ÑÑÐµÐ½ÐºÐ¾ 10 ÐºÐ»Ð°Ñ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15542">
              <a:off x="7064944" y="5055786"/>
              <a:ext cx="1113692" cy="159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Объект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69" t="4849" r="4597" b="3313"/>
            <a:stretch/>
          </p:blipFill>
          <p:spPr>
            <a:xfrm rot="1281929">
              <a:off x="7850738" y="5090854"/>
              <a:ext cx="1094938" cy="1522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586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524328" cy="1069514"/>
          </a:xfrm>
        </p:spPr>
        <p:txBody>
          <a:bodyPr/>
          <a:lstStyle/>
          <a:p>
            <a:r>
              <a:rPr lang="uk-UA" sz="2400" cap="all" dirty="0">
                <a:solidFill>
                  <a:schemeClr val="accent3">
                    <a:lumMod val="75000"/>
                  </a:schemeClr>
                </a:solidFill>
              </a:rPr>
              <a:t>Самоосвітня функція підручника –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2100300" y="2348880"/>
            <a:ext cx="6563072" cy="4147865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стимулювання позитивної мотивації    учнів до самостійного навчання,         самоосвіти, розвитку пізнавальних,      інтелектуальних здібностей</a:t>
            </a:r>
            <a:endParaRPr lang="uk-UA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48264" y="5013176"/>
            <a:ext cx="1880732" cy="1592580"/>
            <a:chOff x="7064944" y="5055786"/>
            <a:chExt cx="1880732" cy="1592580"/>
          </a:xfrm>
        </p:grpSpPr>
        <p:pic>
          <p:nvPicPr>
            <p:cNvPr id="6" name="Picture 2" descr="Ð ÐµÐ·ÑÐ»ÑÑÐ°Ñ Ð¿Ð¾ÑÑÐºÑ Ð·Ð¾Ð±ÑÐ°Ð¶ÐµÐ½Ñ Ð·Ð° Ð·Ð°Ð¿Ð¸ÑÐ¾Ð¼ &quot;ÑÐºÑÐ°ÑÐ½ÑÑÐºÐ° Ð»ÑÑÐµÑÐ°ÑÑÑÐ° ÑÑÐµÐ½ÐºÐ¾ 10 ÐºÐ»Ð°Ñ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15542">
              <a:off x="7064944" y="5055786"/>
              <a:ext cx="1113692" cy="159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Объект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69" t="4849" r="4597" b="3313"/>
            <a:stretch/>
          </p:blipFill>
          <p:spPr>
            <a:xfrm rot="1281929">
              <a:off x="7850738" y="5090854"/>
              <a:ext cx="1094938" cy="1522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41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cap="all" dirty="0">
                <a:solidFill>
                  <a:schemeClr val="accent3">
                    <a:lumMod val="75000"/>
                  </a:schemeClr>
                </a:solidFill>
              </a:rPr>
              <a:t>Призначення самоосвітньої функції </a:t>
            </a:r>
            <a:r>
              <a:rPr lang="uk-UA" sz="2400" cap="all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2400" cap="all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400" cap="all" dirty="0" smtClean="0">
                <a:solidFill>
                  <a:schemeClr val="accent3">
                    <a:lumMod val="75000"/>
                  </a:schemeClr>
                </a:solidFill>
              </a:rPr>
              <a:t>підручника </a:t>
            </a:r>
            <a:r>
              <a:rPr lang="uk-UA" sz="2400" cap="all" dirty="0">
                <a:solidFill>
                  <a:schemeClr val="accent3">
                    <a:lumMod val="75000"/>
                  </a:schemeClr>
                </a:solidFill>
              </a:rPr>
              <a:t>української літератури: 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619672" y="1268760"/>
            <a:ext cx="6923112" cy="4147865"/>
          </a:xfrm>
        </p:spPr>
        <p:txBody>
          <a:bodyPr/>
          <a:lstStyle/>
          <a:p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забезпечення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умов для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формування і розвитку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учнів умінь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самостійної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читацької діяльності       щодо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опрацювання змістового контенту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шкільної      літературної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освіти (художній текст,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біографічні   матеріали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про автора, фрагменти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літературно-    критичних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досліджень про твір,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різні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його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         інтерпретації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, мистецький контекст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тощо) та        умінь самостійної дослідницько-</a:t>
            </a:r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</a:rPr>
              <a:t>проєктної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          діяльності для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цілісного усвідомлення </a:t>
            </a:r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</a:rPr>
              <a:t>ідейно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-     художнього змісту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та естетичної значущості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      літературного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твору; розширення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пізнавальних і читацьких інтересів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948264" y="5013176"/>
            <a:ext cx="1880732" cy="1592580"/>
            <a:chOff x="7064944" y="5055786"/>
            <a:chExt cx="1880732" cy="1592580"/>
          </a:xfrm>
        </p:grpSpPr>
        <p:pic>
          <p:nvPicPr>
            <p:cNvPr id="6" name="Picture 2" descr="Ð ÐµÐ·ÑÐ»ÑÑÐ°Ñ Ð¿Ð¾ÑÑÐºÑ Ð·Ð¾Ð±ÑÐ°Ð¶ÐµÐ½Ñ Ð·Ð° Ð·Ð°Ð¿Ð¸ÑÐ¾Ð¼ &quot;ÑÐºÑÐ°ÑÐ½ÑÑÐºÐ° Ð»ÑÑÐµÑÐ°ÑÑÑÐ° ÑÑÐµÐ½ÐºÐ¾ 10 ÐºÐ»Ð°Ñ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15542">
              <a:off x="7064944" y="5055786"/>
              <a:ext cx="1113692" cy="159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Объект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69" t="4849" r="4597" b="3313"/>
            <a:stretch/>
          </p:blipFill>
          <p:spPr>
            <a:xfrm rot="1281929">
              <a:off x="7850738" y="5090854"/>
              <a:ext cx="1094938" cy="1522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683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8331" y="332656"/>
            <a:ext cx="7524328" cy="1069514"/>
          </a:xfrm>
        </p:spPr>
        <p:txBody>
          <a:bodyPr/>
          <a:lstStyle/>
          <a:p>
            <a:r>
              <a:rPr lang="uk-UA" sz="2000" cap="all" dirty="0" smtClean="0">
                <a:solidFill>
                  <a:schemeClr val="accent3">
                    <a:lumMod val="75000"/>
                  </a:schemeClr>
                </a:solidFill>
              </a:rPr>
              <a:t>Самоосвітня функція сучасного підручника </a:t>
            </a:r>
            <a:br>
              <a:rPr lang="uk-UA" sz="2000" cap="all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cap="all" dirty="0" smtClean="0">
                <a:solidFill>
                  <a:schemeClr val="accent3">
                    <a:lumMod val="75000"/>
                  </a:schemeClr>
                </a:solidFill>
              </a:rPr>
              <a:t>української літератури виявляється </a:t>
            </a:r>
            <a:br>
              <a:rPr lang="uk-UA" sz="2000" cap="all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cap="all" dirty="0" smtClean="0">
                <a:solidFill>
                  <a:schemeClr val="accent3">
                    <a:lumMod val="75000"/>
                  </a:schemeClr>
                </a:solidFill>
              </a:rPr>
              <a:t>у його технологічності:</a:t>
            </a:r>
            <a:endParaRPr lang="uk-UA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75656" y="1513383"/>
            <a:ext cx="6563072" cy="414786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для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учнів – навчальна робоча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книга-           «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самовчитель» із чіткими рекомендаціями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щодо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ефективного самостійного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               опрацювання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предметного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змісту, розвитку  умінь читацької діяльності, стійкого             пізнавального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інтересу до художніх творів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 української літератури; </a:t>
            </a:r>
            <a:endParaRPr lang="uk-UA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для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вчителя-словесника – переконливі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      орієнтири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для досягнення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дидактико-         методичних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цілей </a:t>
            </a:r>
            <a:r>
              <a:rPr lang="uk-UA" sz="2000" b="1" dirty="0" err="1">
                <a:solidFill>
                  <a:schemeClr val="accent3">
                    <a:lumMod val="75000"/>
                  </a:schemeClr>
                </a:solidFill>
              </a:rPr>
              <a:t>компетентнісно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             орієнтованого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уроку української літератури.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948264" y="5013176"/>
            <a:ext cx="1880732" cy="1592580"/>
            <a:chOff x="7064944" y="5055786"/>
            <a:chExt cx="1880732" cy="1592580"/>
          </a:xfrm>
        </p:grpSpPr>
        <p:pic>
          <p:nvPicPr>
            <p:cNvPr id="6" name="Picture 2" descr="Ð ÐµÐ·ÑÐ»ÑÑÐ°Ñ Ð¿Ð¾ÑÑÐºÑ Ð·Ð¾Ð±ÑÐ°Ð¶ÐµÐ½Ñ Ð·Ð° Ð·Ð°Ð¿Ð¸ÑÐ¾Ð¼ &quot;ÑÐºÑÐ°ÑÐ½ÑÑÐºÐ° Ð»ÑÑÐµÑÐ°ÑÑÑÐ° ÑÑÐµÐ½ÐºÐ¾ 10 ÐºÐ»Ð°Ñ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15542">
              <a:off x="7064944" y="5055786"/>
              <a:ext cx="1113692" cy="159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Объект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69" t="4849" r="4597" b="3313"/>
            <a:stretch/>
          </p:blipFill>
          <p:spPr>
            <a:xfrm rot="1281929">
              <a:off x="7850738" y="5090854"/>
              <a:ext cx="1094938" cy="1522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248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8331" y="332656"/>
            <a:ext cx="7524328" cy="1069514"/>
          </a:xfrm>
        </p:spPr>
        <p:txBody>
          <a:bodyPr/>
          <a:lstStyle/>
          <a:p>
            <a:r>
              <a:rPr lang="uk-UA" sz="2000" cap="all" dirty="0" smtClean="0">
                <a:solidFill>
                  <a:schemeClr val="accent3">
                    <a:lumMod val="75000"/>
                  </a:schemeClr>
                </a:solidFill>
              </a:rPr>
              <a:t>Реалізація самоосвітньої функції в чинних            підручниках української літератури </a:t>
            </a:r>
            <a:br>
              <a:rPr lang="uk-UA" sz="2000" cap="all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cap="all" dirty="0" smtClean="0">
                <a:solidFill>
                  <a:schemeClr val="accent3">
                    <a:lumMod val="75000"/>
                  </a:schemeClr>
                </a:solidFill>
              </a:rPr>
              <a:t>(рівень стандарту) для 10 і 11 класів </a:t>
            </a:r>
            <a:endParaRPr lang="uk-UA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718455" y="2266266"/>
            <a:ext cx="6563072" cy="414786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</a:rPr>
              <a:t>проєктування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самостійного опрацювання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  навчального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матеріалу відповідно до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        означених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навчальних цілей тематичного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  програмового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блоку;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самостійне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прочитання, аналіз та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               інтерпретація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художнього твору;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створення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індивідуального чи групового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   навчального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проекту;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управління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читацькою діяльністю,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             читацьким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і особистісним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розвитком.</a:t>
            </a:r>
            <a:endParaRPr lang="uk-UA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48264" y="5013176"/>
            <a:ext cx="1880732" cy="1592580"/>
            <a:chOff x="7064944" y="5055786"/>
            <a:chExt cx="1880732" cy="1592580"/>
          </a:xfrm>
        </p:grpSpPr>
        <p:pic>
          <p:nvPicPr>
            <p:cNvPr id="6" name="Picture 2" descr="Ð ÐµÐ·ÑÐ»ÑÑÐ°Ñ Ð¿Ð¾ÑÑÐºÑ Ð·Ð¾Ð±ÑÐ°Ð¶ÐµÐ½Ñ Ð·Ð° Ð·Ð°Ð¿Ð¸ÑÐ¾Ð¼ &quot;ÑÐºÑÐ°ÑÐ½ÑÑÐºÐ° Ð»ÑÑÐµÑÐ°ÑÑÑÐ° ÑÑÐµÐ½ÐºÐ¾ 10 ÐºÐ»Ð°Ñ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15542">
              <a:off x="7064944" y="5055786"/>
              <a:ext cx="1113692" cy="159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Объект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69" t="4849" r="4597" b="3313"/>
            <a:stretch/>
          </p:blipFill>
          <p:spPr>
            <a:xfrm rot="1281929">
              <a:off x="7850738" y="5090854"/>
              <a:ext cx="1094938" cy="1522444"/>
            </a:xfrm>
            <a:prstGeom prst="rect">
              <a:avLst/>
            </a:prstGeom>
          </p:spPr>
        </p:pic>
      </p:grpSp>
      <p:sp>
        <p:nvSpPr>
          <p:cNvPr id="8" name="Title 3"/>
          <p:cNvSpPr txBox="1">
            <a:spLocks/>
          </p:cNvSpPr>
          <p:nvPr/>
        </p:nvSpPr>
        <p:spPr>
          <a:xfrm>
            <a:off x="1403648" y="1196752"/>
            <a:ext cx="7524328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(авторський колектив – А. </a:t>
            </a:r>
            <a:r>
              <a:rPr lang="uk-UA" sz="1800" cap="all" dirty="0" err="1" smtClean="0">
                <a:solidFill>
                  <a:schemeClr val="accent3">
                    <a:lumMod val="75000"/>
                  </a:schemeClr>
                </a:solidFill>
              </a:rPr>
              <a:t>Фасоля</a:t>
            </a:r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, Т. Яценко,  </a:t>
            </a:r>
          </a:p>
          <a:p>
            <a:pPr algn="r"/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В. </a:t>
            </a:r>
            <a:r>
              <a:rPr lang="uk-UA" sz="1800" cap="all" dirty="0" err="1" smtClean="0">
                <a:solidFill>
                  <a:schemeClr val="accent3">
                    <a:lumMod val="75000"/>
                  </a:schemeClr>
                </a:solidFill>
              </a:rPr>
              <a:t>Уліщенко</a:t>
            </a:r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, Г. </a:t>
            </a:r>
            <a:r>
              <a:rPr lang="uk-UA" sz="1800" cap="all" dirty="0" err="1" smtClean="0">
                <a:solidFill>
                  <a:schemeClr val="accent3">
                    <a:lumMod val="75000"/>
                  </a:schemeClr>
                </a:solidFill>
              </a:rPr>
              <a:t>Бійчук</a:t>
            </a:r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, В. </a:t>
            </a:r>
            <a:r>
              <a:rPr lang="uk-UA" sz="1800" cap="all" dirty="0" err="1" smtClean="0">
                <a:solidFill>
                  <a:schemeClr val="accent3">
                    <a:lumMod val="75000"/>
                  </a:schemeClr>
                </a:solidFill>
              </a:rPr>
              <a:t>Тименко</a:t>
            </a:r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):</a:t>
            </a:r>
            <a:endParaRPr lang="uk-UA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3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813027" cy="1069514"/>
          </a:xfrm>
        </p:spPr>
        <p:txBody>
          <a:bodyPr/>
          <a:lstStyle/>
          <a:p>
            <a:r>
              <a:rPr lang="uk-UA" sz="2000" cap="all" dirty="0">
                <a:solidFill>
                  <a:schemeClr val="accent3">
                    <a:lumMod val="75000"/>
                  </a:schemeClr>
                </a:solidFill>
              </a:rPr>
              <a:t>Самоосвітня функція забезпечує </a:t>
            </a:r>
            <a:r>
              <a:rPr lang="uk-UA" sz="2000" cap="all" dirty="0" err="1">
                <a:solidFill>
                  <a:schemeClr val="accent3">
                    <a:lumMod val="75000"/>
                  </a:schemeClr>
                </a:solidFill>
              </a:rPr>
              <a:t>компетентнісний</a:t>
            </a:r>
            <a:r>
              <a:rPr lang="uk-UA" sz="2000" cap="all" dirty="0">
                <a:solidFill>
                  <a:schemeClr val="accent3">
                    <a:lumMod val="75000"/>
                  </a:schemeClr>
                </a:solidFill>
              </a:rPr>
              <a:t> потенціал чинних підручників української </a:t>
            </a:r>
            <a:r>
              <a:rPr lang="uk-UA" sz="2000" cap="all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2000" cap="all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cap="all" dirty="0" smtClean="0">
                <a:solidFill>
                  <a:schemeClr val="accent3">
                    <a:lumMod val="75000"/>
                  </a:schemeClr>
                </a:solidFill>
              </a:rPr>
              <a:t>літератури </a:t>
            </a:r>
            <a:r>
              <a:rPr lang="uk-UA" sz="2000" cap="all" dirty="0">
                <a:solidFill>
                  <a:schemeClr val="accent3">
                    <a:lumMod val="75000"/>
                  </a:schemeClr>
                </a:solidFill>
              </a:rPr>
              <a:t>(рівень стандарту) для 10 </a:t>
            </a:r>
            <a:r>
              <a:rPr lang="uk-UA" sz="2000" cap="all" dirty="0" smtClean="0">
                <a:solidFill>
                  <a:schemeClr val="accent3">
                    <a:lumMod val="75000"/>
                  </a:schemeClr>
                </a:solidFill>
              </a:rPr>
              <a:t> і </a:t>
            </a:r>
            <a:r>
              <a:rPr lang="uk-UA" sz="2000" cap="all" dirty="0">
                <a:solidFill>
                  <a:schemeClr val="accent3">
                    <a:lumMod val="75000"/>
                  </a:schemeClr>
                </a:solidFill>
              </a:rPr>
              <a:t>11 класів </a:t>
            </a:r>
            <a:endParaRPr lang="uk-UA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115616" y="2266266"/>
            <a:ext cx="7416824" cy="414786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з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датність розуміти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художній твір як мистецьке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явище,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відчувати естетичну насолоду від читання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літературних творів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формувати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емоційно-ціннісний образ письменників,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твори яких вивчаються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текстуально;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володіти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інструментарієм діалогічного прочитання художніх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     творів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, що належать до різних художніх напрямів і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стильових  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течій; </a:t>
            </a:r>
            <a:endParaRPr lang="uk-UA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розуміти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розвиток української літератури як процес пошуку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    митцями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адекватних часові форм і засобів відображення 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       дійсності;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висловлювати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особистісне ставлення до розглянутих у  творах морально-етичних проблем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  <a:endParaRPr lang="uk-UA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керувати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власним читацьким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розвитком, </a:t>
            </a:r>
            <a:endParaRPr lang="uk-UA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вибудовувати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індивідуальний маршрут саморозвитку;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бути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готовим постійно навчатися і змінюватися;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розвивати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вміння самопізнання, самоорганізації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uk-UA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452320" y="5661248"/>
            <a:ext cx="1376676" cy="944508"/>
            <a:chOff x="7064944" y="5055786"/>
            <a:chExt cx="1880732" cy="1592580"/>
          </a:xfrm>
        </p:grpSpPr>
        <p:pic>
          <p:nvPicPr>
            <p:cNvPr id="6" name="Picture 2" descr="Ð ÐµÐ·ÑÐ»ÑÑÐ°Ñ Ð¿Ð¾ÑÑÐºÑ Ð·Ð¾Ð±ÑÐ°Ð¶ÐµÐ½Ñ Ð·Ð° Ð·Ð°Ð¿Ð¸ÑÐ¾Ð¼ &quot;ÑÐºÑÐ°ÑÐ½ÑÑÐºÐ° Ð»ÑÑÐµÑÐ°ÑÑÑÐ° ÑÑÐµÐ½ÐºÐ¾ 10 ÐºÐ»Ð°Ñ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15542">
              <a:off x="7064944" y="5055786"/>
              <a:ext cx="1113692" cy="159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Объект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69" t="4849" r="4597" b="3313"/>
            <a:stretch/>
          </p:blipFill>
          <p:spPr>
            <a:xfrm rot="1281929">
              <a:off x="7850738" y="5090854"/>
              <a:ext cx="1094938" cy="1522444"/>
            </a:xfrm>
            <a:prstGeom prst="rect">
              <a:avLst/>
            </a:prstGeom>
          </p:spPr>
        </p:pic>
      </p:grpSp>
      <p:sp>
        <p:nvSpPr>
          <p:cNvPr id="8" name="Title 3"/>
          <p:cNvSpPr txBox="1">
            <a:spLocks/>
          </p:cNvSpPr>
          <p:nvPr/>
        </p:nvSpPr>
        <p:spPr>
          <a:xfrm>
            <a:off x="1403648" y="1196752"/>
            <a:ext cx="7524328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(авторський колектив – А. </a:t>
            </a:r>
            <a:r>
              <a:rPr lang="uk-UA" sz="1800" cap="all" dirty="0" err="1" smtClean="0">
                <a:solidFill>
                  <a:schemeClr val="accent3">
                    <a:lumMod val="75000"/>
                  </a:schemeClr>
                </a:solidFill>
              </a:rPr>
              <a:t>Фасоля</a:t>
            </a:r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, Т. Яценко,  </a:t>
            </a:r>
          </a:p>
          <a:p>
            <a:pPr algn="r"/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В. </a:t>
            </a:r>
            <a:r>
              <a:rPr lang="uk-UA" sz="1800" cap="all" dirty="0" err="1" smtClean="0">
                <a:solidFill>
                  <a:schemeClr val="accent3">
                    <a:lumMod val="75000"/>
                  </a:schemeClr>
                </a:solidFill>
              </a:rPr>
              <a:t>Уліщенко</a:t>
            </a:r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, Г. </a:t>
            </a:r>
            <a:r>
              <a:rPr lang="uk-UA" sz="1800" cap="all" dirty="0" err="1" smtClean="0">
                <a:solidFill>
                  <a:schemeClr val="accent3">
                    <a:lumMod val="75000"/>
                  </a:schemeClr>
                </a:solidFill>
              </a:rPr>
              <a:t>Бійчук</a:t>
            </a:r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, В. </a:t>
            </a:r>
            <a:r>
              <a:rPr lang="uk-UA" sz="1800" cap="all" dirty="0" err="1" smtClean="0">
                <a:solidFill>
                  <a:schemeClr val="accent3">
                    <a:lumMod val="75000"/>
                  </a:schemeClr>
                </a:solidFill>
              </a:rPr>
              <a:t>Тименко</a:t>
            </a:r>
            <a:r>
              <a:rPr lang="uk-UA" sz="1800" cap="all" dirty="0" smtClean="0">
                <a:solidFill>
                  <a:schemeClr val="accent3">
                    <a:lumMod val="75000"/>
                  </a:schemeClr>
                </a:solidFill>
              </a:rPr>
              <a:t>):</a:t>
            </a:r>
            <a:endParaRPr lang="uk-UA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0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16801" y="1880708"/>
            <a:ext cx="6563072" cy="3489187"/>
          </a:xfrm>
        </p:spPr>
        <p:txBody>
          <a:bodyPr/>
          <a:lstStyle/>
          <a:p>
            <a:pPr algn="ctr"/>
            <a:r>
              <a:rPr lang="uk-UA" sz="2400" b="1" cap="all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самоосвітня функція </a:t>
            </a:r>
          </a:p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підручників української літератури </a:t>
            </a:r>
          </a:p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(рівень стандарту) для 10 і 11 класів </a:t>
            </a:r>
          </a:p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(авторський колектив – </a:t>
            </a:r>
          </a:p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</a:t>
            </a:r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Фасоля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Т. Яценко, В. </a:t>
            </a:r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Уліщенко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Бійчук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В. </a:t>
            </a:r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Тименко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реалізується через </a:t>
            </a:r>
          </a:p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структурні компоненти </a:t>
            </a:r>
            <a:endParaRPr lang="uk-UA" sz="2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48264" y="5013176"/>
            <a:ext cx="1880732" cy="1592580"/>
            <a:chOff x="7064944" y="5055786"/>
            <a:chExt cx="1880732" cy="1592580"/>
          </a:xfrm>
        </p:grpSpPr>
        <p:pic>
          <p:nvPicPr>
            <p:cNvPr id="6" name="Picture 2" descr="Ð ÐµÐ·ÑÐ»ÑÑÐ°Ñ Ð¿Ð¾ÑÑÐºÑ Ð·Ð¾Ð±ÑÐ°Ð¶ÐµÐ½Ñ Ð·Ð° Ð·Ð°Ð¿Ð¸ÑÐ¾Ð¼ &quot;ÑÐºÑÐ°ÑÐ½ÑÑÐºÐ° Ð»ÑÑÐµÑÐ°ÑÑÑÐ° ÑÑÐµÐ½ÐºÐ¾ 10 ÐºÐ»Ð°Ñ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15542">
              <a:off x="7064944" y="5055786"/>
              <a:ext cx="1113692" cy="159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Объект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69" t="4849" r="4597" b="3313"/>
            <a:stretch/>
          </p:blipFill>
          <p:spPr>
            <a:xfrm rot="1281929">
              <a:off x="7850738" y="5090854"/>
              <a:ext cx="1094938" cy="1522444"/>
            </a:xfrm>
            <a:prstGeom prst="rect">
              <a:avLst/>
            </a:prstGeom>
          </p:spPr>
        </p:pic>
      </p:grpSp>
      <p:sp>
        <p:nvSpPr>
          <p:cNvPr id="8" name="Title 3"/>
          <p:cNvSpPr txBox="1">
            <a:spLocks/>
          </p:cNvSpPr>
          <p:nvPr/>
        </p:nvSpPr>
        <p:spPr>
          <a:xfrm>
            <a:off x="1403648" y="1196752"/>
            <a:ext cx="7524328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endParaRPr lang="uk-UA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5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910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Презентация PowerPoint</vt:lpstr>
      <vt:lpstr>Основні дидактичні функції сучасного  підручника української літератури:</vt:lpstr>
      <vt:lpstr>Презентация PowerPoint</vt:lpstr>
      <vt:lpstr>Самоосвітня функція підручника – </vt:lpstr>
      <vt:lpstr>Призначення самоосвітньої функції  підручника української літератури:  </vt:lpstr>
      <vt:lpstr>Самоосвітня функція сучасного підручника  української літератури виявляється  у його технологічності:</vt:lpstr>
      <vt:lpstr>Реалізація самоосвітньої функції в чинних            підручниках української літератури  (рівень стандарту) для 10 і 11 класів </vt:lpstr>
      <vt:lpstr>Самоосвітня функція забезпечує компетентнісний потенціал чинних підручників української  літератури (рівень стандарту) для 10  і 11 класів </vt:lpstr>
      <vt:lpstr>Презентация PowerPoint</vt:lpstr>
      <vt:lpstr>Структура підручників української літератури  (рівень стандарту) для 10 і 11 класів </vt:lpstr>
      <vt:lpstr>Структура підручників української літератури  (рівень стандарту) для 10 і 11 класів 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RePack by Diakov</cp:lastModifiedBy>
  <cp:revision>78</cp:revision>
  <dcterms:created xsi:type="dcterms:W3CDTF">2014-04-01T16:35:38Z</dcterms:created>
  <dcterms:modified xsi:type="dcterms:W3CDTF">2020-04-29T10:09:18Z</dcterms:modified>
</cp:coreProperties>
</file>