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1"/>
  </p:notesMasterIdLst>
  <p:sldIdLst>
    <p:sldId id="256" r:id="rId3"/>
    <p:sldId id="473" r:id="rId4"/>
    <p:sldId id="476" r:id="rId5"/>
    <p:sldId id="479" r:id="rId6"/>
    <p:sldId id="477" r:id="rId7"/>
    <p:sldId id="478" r:id="rId8"/>
    <p:sldId id="404" r:id="rId9"/>
    <p:sldId id="448" r:id="rId10"/>
    <p:sldId id="401" r:id="rId11"/>
    <p:sldId id="449" r:id="rId12"/>
    <p:sldId id="450" r:id="rId13"/>
    <p:sldId id="438" r:id="rId14"/>
    <p:sldId id="451" r:id="rId15"/>
    <p:sldId id="456" r:id="rId16"/>
    <p:sldId id="457" r:id="rId17"/>
    <p:sldId id="459" r:id="rId18"/>
    <p:sldId id="454" r:id="rId19"/>
    <p:sldId id="455" r:id="rId20"/>
    <p:sldId id="458" r:id="rId21"/>
    <p:sldId id="471" r:id="rId22"/>
    <p:sldId id="460" r:id="rId23"/>
    <p:sldId id="461" r:id="rId24"/>
    <p:sldId id="462" r:id="rId25"/>
    <p:sldId id="463" r:id="rId26"/>
    <p:sldId id="464" r:id="rId27"/>
    <p:sldId id="465" r:id="rId28"/>
    <p:sldId id="452" r:id="rId29"/>
    <p:sldId id="453" r:id="rId30"/>
    <p:sldId id="466" r:id="rId31"/>
    <p:sldId id="467" r:id="rId32"/>
    <p:sldId id="428" r:id="rId33"/>
    <p:sldId id="422" r:id="rId34"/>
    <p:sldId id="423" r:id="rId35"/>
    <p:sldId id="424" r:id="rId36"/>
    <p:sldId id="425" r:id="rId37"/>
    <p:sldId id="468" r:id="rId38"/>
    <p:sldId id="469" r:id="rId39"/>
    <p:sldId id="47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6398" autoAdjust="0"/>
  </p:normalViewPr>
  <p:slideViewPr>
    <p:cSldViewPr>
      <p:cViewPr varScale="1">
        <p:scale>
          <a:sx n="75" d="100"/>
          <a:sy n="75" d="100"/>
        </p:scale>
        <p:origin x="-7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F0B90-AAA3-4EE3-800B-AA9B042BD466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2DD98-40C7-4553-B4A5-B01B646DF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49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2DD98-40C7-4553-B4A5-B01B646DF03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9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974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4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60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52927-8DA2-4AA4-B3DF-D6F3A31154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DB73E-F9DD-4D93-986F-27D056D60F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13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A2751-5475-44C5-BDCA-769E5ACF9D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C15D-7938-4D99-BA2A-554CDA0C7C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56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43784-C93C-45CB-B88B-50DE3ECC5B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62F1B-8279-44B8-B075-16EB6238A2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3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E7B8-2DCE-4AE7-AB30-4DDD4FBB9C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49016-EA05-42D9-B0E8-62180F9233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1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FE2CD-D660-48EB-8544-9033D1C9F7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B9054-C3EC-413F-9834-273E083705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46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62B9C-C131-41A7-AF0F-07105F58DB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EB759-A60E-4994-87D4-846DE1A4E3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0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446F6-F4A2-48F1-A58A-1E25B2B9D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D16C-FD08-47EF-8510-7EBF1C68BD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70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58316-B587-42A2-A7F1-4D822535DA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CF67-13F8-434F-85C6-31828E798F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5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99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E9B75-F4B6-4822-A60D-8E15DAAA45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C147-1B50-4C62-9FF1-A93E548375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15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FFF0D-5ECF-40CE-85B0-0F8AAE1F3E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49B68-7E83-4194-A864-DD332A245D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18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F456B-7ABA-4E14-B966-9F0D8BA35A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245F-A2B5-45CA-BE42-FB78EFBA47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15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97C4A-EE75-41B8-9307-0BD5FE9296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304B2-F0D7-4B4A-9409-79606A2F91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7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8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150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65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16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36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10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484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4B39A-D90B-4E1B-989E-709A3F2D7E37}" type="datetimeFigureOut">
              <a:rPr lang="ru-RU" smtClean="0"/>
              <a:t>16.06.2019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BBC09-BAA2-4540-A1C9-D260FDA3A2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19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BD4568-E9CD-4CB3-8A18-071E71F1D6B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6119CC-CB8A-4CAE-83BC-AB98BB3711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7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nJRopwHQh3zqty5PSuLR5w?view_as=subscriber" TargetMode="External"/><Relationship Id="rId2" Type="http://schemas.openxmlformats.org/officeDocument/2006/relationships/hyperlink" Target="https://uk.padlet.com/dashboard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ssuu.com/ukr6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mailto:andragog@gmail.com" TargetMode="External"/><Relationship Id="rId7" Type="http://schemas.openxmlformats.org/officeDocument/2006/relationships/image" Target="../media/image3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andragog.vka@gmail.co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lib.iitta.gov.ua/view/themes/0117U002380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://lib.iitta.gov.ua/view/divisions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WRDF_vZ-z-yuG_SI0tTXgINK4mr2NdB_SRbQsld392A/edit" TargetMode="External"/><Relationship Id="rId2" Type="http://schemas.openxmlformats.org/officeDocument/2006/relationships/hyperlink" Target="https://docs.google.com/forms/u/0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hyperlink" Target="https://www.google.com/intl/uk_ua/forms/abou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-8317"/>
            <a:ext cx="5688632" cy="2376264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412776"/>
            <a:ext cx="6011912" cy="3672408"/>
          </a:xfr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 fontScale="40000" lnSpcReduction="20000"/>
          </a:bodyPr>
          <a:lstStyle/>
          <a:p>
            <a:r>
              <a:rPr lang="uk-UA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ЗАБЕЗПЕЧЕННЯ </a:t>
            </a:r>
            <a:r>
              <a:rPr lang="uk-UA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ЯКОСТІ ОСВІТНЬОГО ПРОЦЕСУ КУРСІВ ПІДВИЩЕННЯ КВАЛІФІКАЦІЇ ЗА РІЗНИМИ МОДЕЛЯМИ І ФОРМАМИ НАВЧАННЯ </a:t>
            </a:r>
            <a:endParaRPr lang="uk-UA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7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7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ОСНОВІ ВІДКРИТОГО КОНТЕНТУ І ОСВІТНІХ РЕСУРСІВ КАФЕДРИ ФІЛОСОФІЇ І ОСВІТИ ДОРОСЛИХ</a:t>
            </a:r>
            <a:endParaRPr lang="uk-UA" sz="7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Описание: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6" y="54428"/>
            <a:ext cx="1343025" cy="828675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0152"/>
            <a:ext cx="1428750" cy="657225"/>
          </a:xfrm>
          <a:prstGeom prst="rect">
            <a:avLst/>
          </a:prstGeom>
          <a:noFill/>
        </p:spPr>
      </p:pic>
      <p:pic>
        <p:nvPicPr>
          <p:cNvPr id="6" name="Рисунок 5" descr="№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0152"/>
            <a:ext cx="1276350" cy="704215"/>
          </a:xfrm>
          <a:prstGeom prst="rect">
            <a:avLst/>
          </a:prstGeom>
          <a:noFill/>
        </p:spPr>
      </p:pic>
      <p:pic>
        <p:nvPicPr>
          <p:cNvPr id="7" name="Рисунок 6" descr="Virtual Department of Andragog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76" y="21089"/>
            <a:ext cx="1056005" cy="895350"/>
          </a:xfrm>
          <a:prstGeom prst="rect">
            <a:avLst/>
          </a:prstGeom>
          <a:noFill/>
        </p:spPr>
      </p:pic>
      <p:pic>
        <p:nvPicPr>
          <p:cNvPr id="8" name="Рисунок 7" descr="№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007"/>
            <a:ext cx="2808312" cy="1584176"/>
          </a:xfrm>
          <a:prstGeom prst="rect">
            <a:avLst/>
          </a:prstGeom>
          <a:noFill/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3213896" y="5417366"/>
            <a:ext cx="5785840" cy="1407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/>
              <a:buNone/>
              <a:defRPr/>
            </a:pPr>
            <a:r>
              <a:rPr lang="uk-UA" sz="1800" b="1" i="1" smtClean="0">
                <a:solidFill>
                  <a:srgbClr val="FF0000"/>
                </a:solidFill>
              </a:rPr>
              <a:t>Розробник:</a:t>
            </a:r>
            <a:endParaRPr lang="uk-UA" sz="1800" b="1" i="1" dirty="0" smtClean="0">
              <a:solidFill>
                <a:srgbClr val="FF0000"/>
              </a:solidFill>
            </a:endParaRPr>
          </a:p>
          <a:p>
            <a:pPr algn="just">
              <a:buFont typeface="Wingdings"/>
              <a:buNone/>
              <a:defRPr/>
            </a:pPr>
            <a:r>
              <a:rPr lang="uk-UA" sz="1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СИДОРЕНКО ВІКТОРІЯ ВІКТОРІВНА</a:t>
            </a:r>
            <a:r>
              <a:rPr lang="uk-UA" sz="1800" b="1" i="1" dirty="0" smtClean="0">
                <a:solidFill>
                  <a:srgbClr val="000066"/>
                </a:solidFill>
              </a:rPr>
              <a:t>, доктор педагогічних наук, завідувач </a:t>
            </a:r>
            <a:r>
              <a:rPr lang="uk-UA" sz="1800" b="1" i="1" dirty="0" smtClean="0">
                <a:solidFill>
                  <a:srgbClr val="002060"/>
                </a:solidFill>
              </a:rPr>
              <a:t>кафедри філософії і освіти дорослих ЦІПО ДВНЗ «Університет менеджменту освіти», сертифікований тренер НУШ</a:t>
            </a:r>
          </a:p>
          <a:p>
            <a:pPr>
              <a:buFont typeface="Wingdings"/>
              <a:buNone/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370" y="4293096"/>
            <a:ext cx="296545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/>
              <a:t>ДОПОВІДЬ НА ВЧЕНІЙ РАДІ ЦІПО </a:t>
            </a:r>
            <a:endParaRPr lang="uk-UA" b="1" dirty="0" smtClean="0"/>
          </a:p>
          <a:p>
            <a:r>
              <a:rPr lang="uk-UA" b="1" dirty="0" smtClean="0"/>
              <a:t>12.02.2019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6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496944" cy="720080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УПРОДОВЖ 2018- ПОЧ.2019 РР. РОЗРОБЛЕНО ЕОР: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568952" cy="6093296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r>
              <a:rPr lang="uk-UA" sz="7200" b="1" dirty="0"/>
              <a:t>1) </a:t>
            </a:r>
            <a:r>
              <a:rPr lang="uk-UA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 Е-ДОШКИ </a:t>
            </a:r>
            <a:r>
              <a:rPr lang="uk-UA" sz="7200" dirty="0" smtClean="0"/>
              <a:t>(</a:t>
            </a:r>
            <a:r>
              <a:rPr lang="uk-UA" sz="7200" dirty="0"/>
              <a:t>у програмі </a:t>
            </a:r>
            <a:r>
              <a:rPr lang="en-GB" sz="7200" u="sng" dirty="0">
                <a:hlinkClick r:id="rId2"/>
              </a:rPr>
              <a:t>https</a:t>
            </a:r>
            <a:r>
              <a:rPr lang="ru-RU" sz="7200" u="sng" dirty="0">
                <a:hlinkClick r:id="rId2"/>
              </a:rPr>
              <a:t>://</a:t>
            </a:r>
            <a:r>
              <a:rPr lang="en-GB" sz="7200" u="sng" dirty="0" err="1">
                <a:hlinkClick r:id="rId2"/>
              </a:rPr>
              <a:t>uk</a:t>
            </a:r>
            <a:r>
              <a:rPr lang="ru-RU" sz="7200" u="sng" dirty="0">
                <a:hlinkClick r:id="rId2"/>
              </a:rPr>
              <a:t>.</a:t>
            </a:r>
            <a:r>
              <a:rPr lang="en-GB" sz="7200" u="sng" dirty="0" err="1">
                <a:hlinkClick r:id="rId2"/>
              </a:rPr>
              <a:t>padlet</a:t>
            </a:r>
            <a:r>
              <a:rPr lang="ru-RU" sz="7200" u="sng" dirty="0">
                <a:hlinkClick r:id="rId2"/>
              </a:rPr>
              <a:t>.</a:t>
            </a:r>
            <a:r>
              <a:rPr lang="en-GB" sz="7200" u="sng" dirty="0">
                <a:hlinkClick r:id="rId2"/>
              </a:rPr>
              <a:t>com</a:t>
            </a:r>
            <a:r>
              <a:rPr lang="ru-RU" sz="7200" u="sng" dirty="0">
                <a:hlinkClick r:id="rId2"/>
              </a:rPr>
              <a:t>/</a:t>
            </a:r>
            <a:r>
              <a:rPr lang="en-GB" sz="7200" u="sng" dirty="0">
                <a:hlinkClick r:id="rId2"/>
              </a:rPr>
              <a:t>dashboard</a:t>
            </a:r>
            <a:r>
              <a:rPr lang="uk-UA" sz="7200" dirty="0"/>
              <a:t>) (</a:t>
            </a:r>
            <a:r>
              <a:rPr lang="uk-UA" sz="7200" i="1" dirty="0"/>
              <a:t>доц. М.І. Скрипник, доц. Я.Л. </a:t>
            </a:r>
            <a:r>
              <a:rPr lang="uk-UA" sz="7200" i="1" dirty="0" err="1"/>
              <a:t>Швень</a:t>
            </a:r>
            <a:r>
              <a:rPr lang="uk-UA" sz="7200" dirty="0"/>
              <a:t>) для очних, </a:t>
            </a:r>
            <a:r>
              <a:rPr lang="uk-UA" sz="7200" dirty="0" err="1"/>
              <a:t>очно-дистаційних</a:t>
            </a:r>
            <a:r>
              <a:rPr lang="uk-UA" sz="7200" dirty="0"/>
              <a:t> КПК як:</a:t>
            </a:r>
            <a:endParaRPr lang="ru-RU" sz="7200" dirty="0"/>
          </a:p>
          <a:p>
            <a:pPr marL="1143000" lvl="0" indent="-1143000" algn="just">
              <a:buFont typeface="Wingdings" pitchFamily="2" charset="2"/>
              <a:buChar char="v"/>
            </a:pPr>
            <a:r>
              <a:rPr lang="uk-UA" sz="8000" b="1" i="1" dirty="0"/>
              <a:t>маршрутна карта слухача</a:t>
            </a:r>
            <a:r>
              <a:rPr lang="uk-UA" sz="8000" b="1" dirty="0"/>
              <a:t> на всіх етапах КПК;</a:t>
            </a:r>
            <a:endParaRPr lang="ru-RU" sz="8000" b="1" dirty="0"/>
          </a:p>
          <a:p>
            <a:pPr marL="1143000" lvl="0" indent="-1143000" algn="just">
              <a:buFont typeface="Wingdings" pitchFamily="2" charset="2"/>
              <a:buChar char="v"/>
            </a:pPr>
            <a:r>
              <a:rPr lang="uk-UA" sz="8000" b="1" i="1" dirty="0"/>
              <a:t>інструмент візуалізації, професійної комунікації, методичного супроводу слухачів КПК за індивідуальною освітньою траєкторією </a:t>
            </a:r>
            <a:r>
              <a:rPr lang="uk-UA" sz="8000" b="1" dirty="0"/>
              <a:t>(викладачі університетів, коледжів; методисти ОІППО, РМК);</a:t>
            </a:r>
            <a:endParaRPr lang="ru-RU" sz="8000" b="1" dirty="0"/>
          </a:p>
          <a:p>
            <a:pPr marL="1143000" lvl="0" indent="-1143000" algn="just">
              <a:buFont typeface="Wingdings" pitchFamily="2" charset="2"/>
              <a:buChar char="v"/>
            </a:pPr>
            <a:r>
              <a:rPr lang="uk-UA" sz="8000" b="1" i="1" dirty="0"/>
              <a:t>методичне забезпечення тем авторських освітніх курсів</a:t>
            </a:r>
            <a:r>
              <a:rPr lang="uk-UA" sz="8000" b="1" dirty="0"/>
              <a:t> (технологія дослідно-експериментальної роботи в регіоні;  педагогіка партнерства; педагогіка дитинства; практична андрагогіка; як ефективно провести лекцію і семінар?);</a:t>
            </a:r>
            <a:endParaRPr lang="ru-RU" sz="8000" b="1" dirty="0"/>
          </a:p>
          <a:p>
            <a:pPr marL="1143000" lvl="0" indent="-1143000" algn="just">
              <a:buFont typeface="Wingdings" pitchFamily="2" charset="2"/>
              <a:buChar char="v"/>
            </a:pPr>
            <a:r>
              <a:rPr lang="uk-UA" sz="8000" b="1" i="1" dirty="0"/>
              <a:t>популяризація авторських досліджень із проблем</a:t>
            </a:r>
            <a:r>
              <a:rPr lang="uk-UA" sz="8000" b="1" dirty="0"/>
              <a:t>:  а) дитинство в культурі та культура дитинства: горизонтально-вертикальний аналіз; б) </a:t>
            </a:r>
            <a:r>
              <a:rPr lang="ru-RU" sz="8000" b="1" dirty="0" err="1"/>
              <a:t>сталий</a:t>
            </a:r>
            <a:r>
              <a:rPr lang="ru-RU" sz="8000" b="1" dirty="0"/>
              <a:t> </a:t>
            </a:r>
            <a:r>
              <a:rPr lang="ru-RU" sz="8000" b="1" dirty="0" err="1"/>
              <a:t>розвиток</a:t>
            </a:r>
            <a:r>
              <a:rPr lang="ru-RU" sz="8000" b="1" dirty="0"/>
              <a:t> </a:t>
            </a:r>
            <a:r>
              <a:rPr lang="ru-RU" sz="8000" b="1" dirty="0" err="1"/>
              <a:t>культури</a:t>
            </a:r>
            <a:r>
              <a:rPr lang="ru-RU" sz="8000" b="1" dirty="0"/>
              <a:t> й </a:t>
            </a:r>
            <a:r>
              <a:rPr lang="ru-RU" sz="8000" b="1" dirty="0" err="1"/>
              <a:t>освіти</a:t>
            </a:r>
            <a:r>
              <a:rPr lang="ru-RU" sz="8000" b="1" dirty="0"/>
              <a:t> в </a:t>
            </a:r>
            <a:r>
              <a:rPr lang="ru-RU" sz="8000" b="1" dirty="0" err="1"/>
              <a:t>Україні</a:t>
            </a:r>
            <a:r>
              <a:rPr lang="ru-RU" sz="8000" b="1" dirty="0"/>
              <a:t>: три кроки до </a:t>
            </a:r>
            <a:r>
              <a:rPr lang="ru-RU" sz="8000" b="1" dirty="0" err="1"/>
              <a:t>втілення</a:t>
            </a:r>
            <a:r>
              <a:rPr lang="ru-RU" sz="8000" b="1" dirty="0"/>
              <a:t> </a:t>
            </a:r>
            <a:r>
              <a:rPr lang="ru-RU" sz="8000" b="1" dirty="0" err="1"/>
              <a:t>теорії</a:t>
            </a:r>
            <a:r>
              <a:rPr lang="ru-RU" sz="8000" b="1" dirty="0"/>
              <a:t> в практику навчання </a:t>
            </a:r>
            <a:r>
              <a:rPr lang="ru-RU" sz="8000" b="1" dirty="0" err="1"/>
              <a:t>дорослих</a:t>
            </a:r>
            <a:r>
              <a:rPr lang="ru-RU" sz="8000" b="1" dirty="0"/>
              <a:t>; в) </a:t>
            </a:r>
            <a:r>
              <a:rPr lang="ru-RU" sz="8000" b="1" dirty="0" err="1"/>
              <a:t>професійна</a:t>
            </a:r>
            <a:r>
              <a:rPr lang="ru-RU" sz="8000" b="1" dirty="0"/>
              <a:t> </a:t>
            </a:r>
            <a:r>
              <a:rPr lang="ru-RU" sz="8000" b="1" dirty="0" err="1"/>
              <a:t>комунікація</a:t>
            </a:r>
            <a:r>
              <a:rPr lang="ru-RU" sz="8000" b="1" dirty="0"/>
              <a:t> </a:t>
            </a:r>
            <a:r>
              <a:rPr lang="ru-RU" sz="8000" b="1" dirty="0" err="1"/>
              <a:t>викладача</a:t>
            </a:r>
            <a:r>
              <a:rPr lang="ru-RU" sz="8000" b="1" dirty="0"/>
              <a:t>; г)</a:t>
            </a:r>
            <a:r>
              <a:rPr lang="uk-UA" sz="8000" b="1" dirty="0"/>
              <a:t> </a:t>
            </a:r>
            <a:r>
              <a:rPr lang="ru-RU" sz="8000" b="1" dirty="0" err="1"/>
              <a:t>психологічних</a:t>
            </a:r>
            <a:r>
              <a:rPr lang="ru-RU" sz="8000" b="1" dirty="0"/>
              <a:t> </a:t>
            </a:r>
            <a:r>
              <a:rPr lang="ru-RU" sz="8000" b="1" dirty="0" err="1"/>
              <a:t>особливостей</a:t>
            </a:r>
            <a:r>
              <a:rPr lang="ru-RU" sz="8000" b="1" dirty="0"/>
              <a:t> </a:t>
            </a:r>
            <a:r>
              <a:rPr lang="ru-RU" sz="8000" b="1" dirty="0" err="1"/>
              <a:t>освіти</a:t>
            </a:r>
            <a:r>
              <a:rPr lang="ru-RU" sz="8000" b="1" dirty="0"/>
              <a:t> </a:t>
            </a:r>
            <a:r>
              <a:rPr lang="ru-RU" sz="8000" b="1" dirty="0" err="1"/>
              <a:t>дорослих</a:t>
            </a:r>
            <a:r>
              <a:rPr lang="ru-RU" sz="8000" b="1" dirty="0"/>
              <a:t> тощо.</a:t>
            </a:r>
          </a:p>
          <a:p>
            <a:r>
              <a:rPr lang="ru-RU" sz="7200" dirty="0"/>
              <a:t>2) </a:t>
            </a:r>
            <a:r>
              <a:rPr lang="uk-UA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МОТИВАЦІЙНИХ ВІДЕОПРИВІТАНЬ </a:t>
            </a:r>
            <a:r>
              <a:rPr lang="uk-UA" sz="7200" dirty="0" smtClean="0"/>
              <a:t>для </a:t>
            </a:r>
            <a:r>
              <a:rPr lang="uk-UA" sz="7200" dirty="0"/>
              <a:t>слухачів </a:t>
            </a:r>
            <a:r>
              <a:rPr lang="uk-UA" sz="7200" dirty="0" smtClean="0"/>
              <a:t>КПК та </a:t>
            </a:r>
            <a:r>
              <a:rPr lang="uk-UA" sz="7200" dirty="0"/>
              <a:t>аспірантів (авторський канал: </a:t>
            </a:r>
            <a:r>
              <a:rPr lang="en-GB" sz="7200" u="sng" dirty="0">
                <a:hlinkClick r:id="rId3"/>
              </a:rPr>
              <a:t>https</a:t>
            </a:r>
            <a:r>
              <a:rPr lang="ru-RU" sz="7200" u="sng" dirty="0">
                <a:hlinkClick r:id="rId3"/>
              </a:rPr>
              <a:t>://</a:t>
            </a:r>
            <a:r>
              <a:rPr lang="en-GB" sz="7200" u="sng" dirty="0">
                <a:hlinkClick r:id="rId3"/>
              </a:rPr>
              <a:t>www</a:t>
            </a:r>
            <a:r>
              <a:rPr lang="ru-RU" sz="7200" u="sng" dirty="0">
                <a:hlinkClick r:id="rId3"/>
              </a:rPr>
              <a:t>.</a:t>
            </a:r>
            <a:r>
              <a:rPr lang="en-GB" sz="7200" u="sng" dirty="0" err="1">
                <a:hlinkClick r:id="rId3"/>
              </a:rPr>
              <a:t>youtube</a:t>
            </a:r>
            <a:r>
              <a:rPr lang="ru-RU" sz="7200" u="sng" dirty="0">
                <a:hlinkClick r:id="rId3"/>
              </a:rPr>
              <a:t>.</a:t>
            </a:r>
            <a:r>
              <a:rPr lang="en-GB" sz="7200" u="sng" dirty="0">
                <a:hlinkClick r:id="rId3"/>
              </a:rPr>
              <a:t>com</a:t>
            </a:r>
            <a:r>
              <a:rPr lang="ru-RU" sz="7200" u="sng" dirty="0">
                <a:hlinkClick r:id="rId3"/>
              </a:rPr>
              <a:t>/</a:t>
            </a:r>
            <a:r>
              <a:rPr lang="en-GB" sz="7200" u="sng" dirty="0">
                <a:hlinkClick r:id="rId3"/>
              </a:rPr>
              <a:t>channel</a:t>
            </a:r>
            <a:r>
              <a:rPr lang="ru-RU" sz="7200" u="sng" dirty="0">
                <a:hlinkClick r:id="rId3"/>
              </a:rPr>
              <a:t>/</a:t>
            </a:r>
            <a:r>
              <a:rPr lang="en-GB" sz="7200" u="sng" dirty="0" err="1">
                <a:hlinkClick r:id="rId3"/>
              </a:rPr>
              <a:t>UCnJRopwHQh</a:t>
            </a:r>
            <a:r>
              <a:rPr lang="ru-RU" sz="7200" u="sng" dirty="0">
                <a:hlinkClick r:id="rId3"/>
              </a:rPr>
              <a:t>3</a:t>
            </a:r>
            <a:r>
              <a:rPr lang="en-GB" sz="7200" u="sng" dirty="0" err="1">
                <a:hlinkClick r:id="rId3"/>
              </a:rPr>
              <a:t>zqty</a:t>
            </a:r>
            <a:r>
              <a:rPr lang="ru-RU" sz="7200" u="sng" dirty="0">
                <a:hlinkClick r:id="rId3"/>
              </a:rPr>
              <a:t>5</a:t>
            </a:r>
            <a:r>
              <a:rPr lang="en-GB" sz="7200" u="sng" dirty="0" err="1">
                <a:hlinkClick r:id="rId3"/>
              </a:rPr>
              <a:t>PSuLR</a:t>
            </a:r>
            <a:r>
              <a:rPr lang="ru-RU" sz="7200" u="sng" dirty="0">
                <a:hlinkClick r:id="rId3"/>
              </a:rPr>
              <a:t>5</a:t>
            </a:r>
            <a:r>
              <a:rPr lang="en-GB" sz="7200" u="sng" dirty="0">
                <a:hlinkClick r:id="rId3"/>
              </a:rPr>
              <a:t>w</a:t>
            </a:r>
            <a:r>
              <a:rPr lang="ru-RU" sz="7200" u="sng" dirty="0">
                <a:hlinkClick r:id="rId3"/>
              </a:rPr>
              <a:t>?</a:t>
            </a:r>
            <a:r>
              <a:rPr lang="en-GB" sz="7200" u="sng" dirty="0">
                <a:hlinkClick r:id="rId3"/>
              </a:rPr>
              <a:t>view</a:t>
            </a:r>
            <a:r>
              <a:rPr lang="ru-RU" sz="7200" u="sng" dirty="0">
                <a:hlinkClick r:id="rId3"/>
              </a:rPr>
              <a:t>_</a:t>
            </a:r>
            <a:r>
              <a:rPr lang="en-GB" sz="7200" u="sng" dirty="0">
                <a:hlinkClick r:id="rId3"/>
              </a:rPr>
              <a:t>as</a:t>
            </a:r>
            <a:r>
              <a:rPr lang="ru-RU" sz="7200" u="sng" dirty="0">
                <a:hlinkClick r:id="rId3"/>
              </a:rPr>
              <a:t>=</a:t>
            </a:r>
            <a:r>
              <a:rPr lang="en-GB" sz="7200" u="sng" dirty="0">
                <a:hlinkClick r:id="rId3"/>
              </a:rPr>
              <a:t>subscriber</a:t>
            </a:r>
            <a:r>
              <a:rPr lang="uk-UA" sz="7200" dirty="0" smtClean="0"/>
              <a:t>);</a:t>
            </a:r>
            <a:endParaRPr lang="ru-RU" sz="7200" dirty="0"/>
          </a:p>
          <a:p>
            <a:r>
              <a:rPr lang="uk-UA" sz="7200" dirty="0"/>
              <a:t>3) </a:t>
            </a:r>
            <a:r>
              <a:rPr lang="uk-UA" sz="7200" b="1" dirty="0" smtClean="0">
                <a:solidFill>
                  <a:srgbClr val="FF0000"/>
                </a:solidFill>
              </a:rPr>
              <a:t>14 ЕЛЕКТРОННИХ ЖУРНАЛІВ ІЗ АВТОРСЬКИМИ РОЗРОБКАМИ (ПОСІБНИКИ, РОБОЧІ ЗОШИТИ; Е-ПРЕЗЕНТАЦІЇ)</a:t>
            </a:r>
            <a:r>
              <a:rPr lang="uk-UA" sz="7200" dirty="0" smtClean="0"/>
              <a:t>: </a:t>
            </a:r>
            <a:r>
              <a:rPr lang="en-GB" sz="7200" u="sng" dirty="0">
                <a:hlinkClick r:id="rId4"/>
              </a:rPr>
              <a:t>https</a:t>
            </a:r>
            <a:r>
              <a:rPr lang="ru-RU" sz="7200" u="sng" dirty="0">
                <a:hlinkClick r:id="rId4"/>
              </a:rPr>
              <a:t>://</a:t>
            </a:r>
            <a:r>
              <a:rPr lang="en-GB" sz="7200" u="sng" dirty="0" err="1">
                <a:hlinkClick r:id="rId4"/>
              </a:rPr>
              <a:t>issuu</a:t>
            </a:r>
            <a:r>
              <a:rPr lang="ru-RU" sz="7200" u="sng" dirty="0">
                <a:hlinkClick r:id="rId4"/>
              </a:rPr>
              <a:t>.</a:t>
            </a:r>
            <a:r>
              <a:rPr lang="en-GB" sz="7200" u="sng" dirty="0">
                <a:hlinkClick r:id="rId4"/>
              </a:rPr>
              <a:t>com</a:t>
            </a:r>
            <a:r>
              <a:rPr lang="ru-RU" sz="7200" u="sng" dirty="0">
                <a:hlinkClick r:id="rId4"/>
              </a:rPr>
              <a:t>/</a:t>
            </a:r>
            <a:r>
              <a:rPr lang="en-GB" sz="7200" u="sng" dirty="0" err="1">
                <a:hlinkClick r:id="rId4"/>
              </a:rPr>
              <a:t>ukr</a:t>
            </a:r>
            <a:r>
              <a:rPr lang="ru-RU" sz="7200" u="sng" dirty="0">
                <a:hlinkClick r:id="rId4"/>
              </a:rPr>
              <a:t>66</a:t>
            </a:r>
            <a:r>
              <a:rPr lang="uk-UA" sz="7200" dirty="0"/>
              <a:t>.</a:t>
            </a:r>
            <a:endParaRPr lang="ru-RU" sz="7200" dirty="0"/>
          </a:p>
          <a:p>
            <a:endParaRPr lang="ru-RU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55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2" r="1700" b="7131"/>
          <a:stretch/>
        </p:blipFill>
        <p:spPr bwMode="auto">
          <a:xfrm>
            <a:off x="22825" y="-1"/>
            <a:ext cx="4664047" cy="31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" r="2466" b="9518"/>
          <a:stretch/>
        </p:blipFill>
        <p:spPr bwMode="auto">
          <a:xfrm>
            <a:off x="29080" y="3429000"/>
            <a:ext cx="4963794" cy="328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6278" r="5341" b="7132"/>
          <a:stretch/>
        </p:blipFill>
        <p:spPr bwMode="auto">
          <a:xfrm>
            <a:off x="4757940" y="21744"/>
            <a:ext cx="4243527" cy="248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11733" r="1891" b="8154"/>
          <a:stretch/>
        </p:blipFill>
        <p:spPr bwMode="auto">
          <a:xfrm>
            <a:off x="4615408" y="4108563"/>
            <a:ext cx="4528592" cy="27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17870" r="1316" b="7660"/>
          <a:stretch/>
        </p:blipFill>
        <p:spPr bwMode="auto">
          <a:xfrm>
            <a:off x="4608833" y="1856654"/>
            <a:ext cx="4355976" cy="23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2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Встроенное изображение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7937"/>
            <a:ext cx="79364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Активно використовується о</a:t>
            </a:r>
            <a:r>
              <a:rPr lang="ru-RU" sz="2400" b="1" dirty="0" err="1"/>
              <a:t>світній</a:t>
            </a:r>
            <a:r>
              <a:rPr lang="ru-RU" sz="2400" b="1" dirty="0"/>
              <a:t> маркетинг у </a:t>
            </a:r>
            <a:r>
              <a:rPr lang="ru-RU" sz="2400" b="1" dirty="0" err="1"/>
              <a:t>соціальн</a:t>
            </a:r>
            <a:r>
              <a:rPr lang="uk-UA" sz="2400" b="1" dirty="0"/>
              <a:t>их</a:t>
            </a:r>
            <a:r>
              <a:rPr lang="ru-RU" sz="2400" b="1" dirty="0"/>
              <a:t> мереж</a:t>
            </a:r>
            <a:r>
              <a:rPr lang="uk-UA" sz="2400" b="1" dirty="0"/>
              <a:t>ах</a:t>
            </a:r>
            <a:r>
              <a:rPr lang="ru-RU" sz="2400" dirty="0"/>
              <a:t> (англ. </a:t>
            </a:r>
            <a:r>
              <a:rPr lang="ru-RU" sz="2400" dirty="0" err="1"/>
              <a:t>Social</a:t>
            </a:r>
            <a:r>
              <a:rPr lang="ru-RU" sz="2400" dirty="0"/>
              <a:t> </a:t>
            </a:r>
            <a:r>
              <a:rPr lang="ru-RU" sz="2400" dirty="0" err="1"/>
              <a:t>Media</a:t>
            </a:r>
            <a:r>
              <a:rPr lang="ru-RU" sz="2400" dirty="0"/>
              <a:t> </a:t>
            </a:r>
            <a:r>
              <a:rPr lang="ru-RU" sz="2400" dirty="0" err="1"/>
              <a:t>Marketing</a:t>
            </a:r>
            <a:r>
              <a:rPr lang="ru-RU" sz="2400" dirty="0"/>
              <a:t>, SMM)</a:t>
            </a:r>
            <a:r>
              <a:rPr lang="uk-UA" sz="2400" dirty="0"/>
              <a:t> з метою </a:t>
            </a:r>
            <a:r>
              <a:rPr lang="ru-RU" sz="2400" dirty="0" err="1"/>
              <a:t>привертання</a:t>
            </a:r>
            <a:r>
              <a:rPr lang="ru-RU" sz="2400" dirty="0"/>
              <a:t> </a:t>
            </a:r>
            <a:r>
              <a:rPr lang="ru-RU" sz="2400" dirty="0" err="1"/>
              <a:t>уваги</a:t>
            </a:r>
            <a:r>
              <a:rPr lang="ru-RU" sz="2400" dirty="0"/>
              <a:t> </a:t>
            </a:r>
            <a:r>
              <a:rPr lang="ru-RU" sz="2400" dirty="0" err="1"/>
              <a:t>споживачів</a:t>
            </a:r>
            <a:r>
              <a:rPr lang="ru-RU" sz="2400" dirty="0"/>
              <a:t> </a:t>
            </a:r>
            <a:r>
              <a:rPr lang="ru-RU" sz="2400" dirty="0" err="1"/>
              <a:t>освітніх</a:t>
            </a:r>
            <a:r>
              <a:rPr lang="ru-RU" sz="2400" dirty="0"/>
              <a:t> </a:t>
            </a:r>
            <a:r>
              <a:rPr lang="ru-RU" sz="2400" dirty="0" err="1"/>
              <a:t>послуг</a:t>
            </a:r>
            <a:r>
              <a:rPr lang="ru-RU" sz="2400" dirty="0"/>
              <a:t> через </a:t>
            </a:r>
            <a:r>
              <a:rPr lang="ru-RU" sz="2400" dirty="0" err="1"/>
              <a:t>соціальні</a:t>
            </a:r>
            <a:r>
              <a:rPr lang="ru-RU" sz="2400" dirty="0"/>
              <a:t> </a:t>
            </a:r>
            <a:r>
              <a:rPr lang="ru-RU" sz="2400" dirty="0" err="1" smtClean="0"/>
              <a:t>платформи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6" name="Picture 2" descr="C:\Documents and Settings\Admin\Рабочий стол\Новая папка\флаєр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72816"/>
            <a:ext cx="2400201" cy="4608512"/>
          </a:xfrm>
          <a:prstGeom prst="rect">
            <a:avLst/>
          </a:prstGeom>
          <a:noFill/>
          <a:ln>
            <a:solidFill>
              <a:schemeClr val="accent2"/>
            </a:solidFill>
          </a:ln>
          <a:extLst/>
        </p:spPr>
      </p:pic>
      <p:sp>
        <p:nvSpPr>
          <p:cNvPr id="5" name="Прямоугольник 4"/>
          <p:cNvSpPr/>
          <p:nvPr/>
        </p:nvSpPr>
        <p:spPr>
          <a:xfrm>
            <a:off x="2915816" y="2204864"/>
            <a:ext cx="61206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Для кафедри ФОД </a:t>
            </a:r>
            <a:r>
              <a:rPr lang="uk-UA" sz="2400" dirty="0" smtClean="0"/>
              <a:t>основними </a:t>
            </a:r>
            <a:r>
              <a:rPr lang="uk-UA" sz="2400" dirty="0"/>
              <a:t>платформами є сторінка у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dirty="0" smtClean="0"/>
              <a:t>(</a:t>
            </a:r>
            <a:r>
              <a:rPr lang="uk-UA" sz="2400" b="1" dirty="0" smtClean="0"/>
              <a:t>1237 </a:t>
            </a:r>
            <a:r>
              <a:rPr lang="uk-UA" sz="2400" b="1" dirty="0"/>
              <a:t>учасників</a:t>
            </a:r>
            <a:r>
              <a:rPr lang="uk-UA" sz="2400" dirty="0"/>
              <a:t>), </a:t>
            </a:r>
            <a:endParaRPr lang="uk-UA" sz="2400" dirty="0" smtClean="0"/>
          </a:p>
          <a:p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Віртуальна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андрагогіки</a:t>
            </a:r>
            <a:r>
              <a:rPr lang="uk-UA" sz="2400" dirty="0"/>
              <a:t> </a:t>
            </a:r>
            <a:endParaRPr lang="uk-UA" sz="2400" dirty="0" smtClean="0"/>
          </a:p>
          <a:p>
            <a:r>
              <a:rPr lang="uk-UA" sz="2400" dirty="0" smtClean="0"/>
              <a:t>(</a:t>
            </a:r>
            <a:r>
              <a:rPr lang="uk-UA" sz="2400" b="1" dirty="0"/>
              <a:t>2324 </a:t>
            </a:r>
            <a:r>
              <a:rPr lang="uk-UA" sz="2400" b="1" dirty="0" smtClean="0"/>
              <a:t>учасники</a:t>
            </a:r>
            <a:r>
              <a:rPr lang="uk-UA" sz="2400" dirty="0" smtClean="0"/>
              <a:t>), </a:t>
            </a:r>
          </a:p>
          <a:p>
            <a:r>
              <a:rPr lang="uk-UA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Ютуб-канал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</a:t>
            </a:r>
            <a:r>
              <a:rPr lang="uk-UA" sz="2400" dirty="0"/>
              <a:t>, </a:t>
            </a:r>
            <a:endParaRPr lang="uk-UA" sz="2400" dirty="0" smtClean="0"/>
          </a:p>
          <a:p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 </a:t>
            </a:r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Instagram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/>
              <a:t>як </a:t>
            </a:r>
            <a:r>
              <a:rPr lang="uk-UA" sz="2400" dirty="0" err="1"/>
              <a:t>візуалізований</a:t>
            </a:r>
            <a:r>
              <a:rPr lang="uk-UA" sz="2400" dirty="0"/>
              <a:t> контент кафедри (</a:t>
            </a:r>
            <a:r>
              <a:rPr lang="uk-UA" sz="2400" b="1" dirty="0"/>
              <a:t>68 учасників</a:t>
            </a:r>
            <a:r>
              <a:rPr lang="uk-UA" sz="2400" dirty="0"/>
              <a:t>).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69160"/>
            <a:ext cx="260831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9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9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5" y="797661"/>
            <a:ext cx="442652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1" y="4581128"/>
            <a:ext cx="4644008" cy="9255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751552"/>
            <a:ext cx="33829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</a:rPr>
              <a:t>https://ppo.mk.ua/#</a:t>
            </a:r>
            <a:endParaRPr lang="ru-RU" sz="2400" b="1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9845" y="5106590"/>
            <a:ext cx="40941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  </a:t>
            </a:r>
            <a:r>
              <a:rPr lang="en-US" sz="2000" b="1" dirty="0">
                <a:solidFill>
                  <a:schemeClr val="accent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 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andragog@gmail.com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356" y="1340768"/>
            <a:ext cx="4514533" cy="10772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ВІРТУАЛЬНА КАФЕДРА </a:t>
            </a:r>
          </a:p>
          <a:p>
            <a:pPr algn="ctr">
              <a:defRPr/>
            </a:pPr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АНДРАГОГІКИ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 descr="C:\Users\Кирилл Викторович\Desktop\ВКА_НАПНУ\Ф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1" y="2330169"/>
            <a:ext cx="4310570" cy="244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03274"/>
            <a:ext cx="4032448" cy="470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0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АЛЬТЕРНАТИВНІ МОДЕЛІ 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БЕЗПЕРЕРВНОГО ПРОФЕСІЙНОГО РОЗВИТКУ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1009107"/>
            <a:ext cx="36004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«ТОЛОКА ПОЗАШКІЛЬНИКІВ»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92266"/>
            <a:ext cx="1546558" cy="1546558"/>
          </a:xfrm>
          <a:prstGeom prst="rect">
            <a:avLst/>
          </a:prstGeom>
        </p:spPr>
      </p:pic>
      <p:pic>
        <p:nvPicPr>
          <p:cNvPr id="16" name="Объект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5" r="-836"/>
          <a:stretch/>
        </p:blipFill>
        <p:spPr>
          <a:xfrm>
            <a:off x="5868144" y="5106590"/>
            <a:ext cx="1291155" cy="1632234"/>
          </a:xfrm>
          <a:prstGeom prst="rect">
            <a:avLst/>
          </a:prstGeom>
        </p:spPr>
      </p:pic>
      <p:pic>
        <p:nvPicPr>
          <p:cNvPr id="17" name="Picture 4" descr="C:\Users\admin\Pictures\ТОЛОКА\IMG-663a4e8fc16c8ea108aaa2a1a1fc2a5a-V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501034"/>
            <a:ext cx="1702613" cy="12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66978"/>
            <a:ext cx="4120763" cy="2051080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/>
              <a:t>Персональні веб-ресурси викладачів кафедри</a:t>
            </a:r>
            <a:endParaRPr lang="ru-RU" sz="32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7" y="166978"/>
            <a:ext cx="4909368" cy="6421906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4098" name="Picture 2" descr="ÐÐ°ÑÑÐ¸Ð½ÐºÐ¸ Ð¿Ð¾ Ð·Ð°Ð¿ÑÐ¾ÑÑ Ð²Ð¸ÐºÐ»Ð°Ð´Ð°Ñ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70592"/>
            <a:ext cx="3104652" cy="199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2085268"/>
            <a:ext cx="4903507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dirty="0"/>
              <a:t>У ВКА (</a:t>
            </a:r>
            <a:r>
              <a:rPr lang="uk-UA" u="sng" dirty="0" err="1">
                <a:hlinkClick r:id="rId4"/>
              </a:rPr>
              <a:t>andragog.vka</a:t>
            </a:r>
            <a:r>
              <a:rPr lang="uk-UA" u="sng" dirty="0">
                <a:hlinkClick r:id="rId4"/>
              </a:rPr>
              <a:t>@</a:t>
            </a:r>
            <a:r>
              <a:rPr lang="uk-UA" u="sng" dirty="0" err="1">
                <a:hlinkClick r:id="rId4"/>
              </a:rPr>
              <a:t>gmail.com</a:t>
            </a:r>
            <a:r>
              <a:rPr lang="uk-UA" dirty="0"/>
              <a:t>) </a:t>
            </a:r>
            <a:r>
              <a:rPr lang="uk-UA" b="1" dirty="0"/>
              <a:t>відкрито персональні веб-ресурси викладачів кафедри</a:t>
            </a:r>
            <a:r>
              <a:rPr lang="uk-UA" dirty="0"/>
              <a:t>, створено окремі курси для кожної категорії слухачів.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/>
              <a:t>2018 році освітнє середовище на ВКА було відкрито для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 груп слухачів КПК</a:t>
            </a:r>
            <a:r>
              <a:rPr lang="uk-UA" dirty="0"/>
              <a:t>, закріплених за кафедрою ФОД, зокрема </a:t>
            </a:r>
            <a:r>
              <a:rPr lang="uk-UA" b="1" dirty="0" err="1">
                <a:solidFill>
                  <a:srgbClr val="0070C0"/>
                </a:solidFill>
              </a:rPr>
              <a:t>двохетапні</a:t>
            </a:r>
            <a:r>
              <a:rPr lang="uk-UA" b="1" dirty="0">
                <a:solidFill>
                  <a:srgbClr val="0070C0"/>
                </a:solidFill>
              </a:rPr>
              <a:t> (дистанційно-очні) – 8 груп, </a:t>
            </a:r>
            <a:r>
              <a:rPr lang="uk-UA" b="1" dirty="0" err="1">
                <a:solidFill>
                  <a:srgbClr val="0070C0"/>
                </a:solidFill>
              </a:rPr>
              <a:t>триетапні</a:t>
            </a:r>
            <a:r>
              <a:rPr lang="uk-UA" b="1" dirty="0">
                <a:solidFill>
                  <a:srgbClr val="0070C0"/>
                </a:solidFill>
              </a:rPr>
              <a:t> (очно-дистанційні) – 41 група.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1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6380922" cy="1450757"/>
          </a:xfrm>
        </p:spPr>
        <p:txBody>
          <a:bodyPr/>
          <a:lstStyle/>
          <a:p>
            <a:r>
              <a:rPr lang="uk-UA" b="1" i="1" dirty="0"/>
              <a:t>Окремі курси для кожної з категорій слухачів</a:t>
            </a: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3" y="1661823"/>
            <a:ext cx="5812850" cy="4245996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614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84" y="3430988"/>
            <a:ext cx="3571875" cy="28575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60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15" y="111675"/>
            <a:ext cx="8915400" cy="78682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/>
              <a:t>Загальний вигляд персонального веб-ресурсу</a:t>
            </a: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0" y="1017768"/>
            <a:ext cx="7358932" cy="573857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52287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1143000"/>
            <a:ext cx="8229600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 системі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формальної післядипломної освіти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(від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англ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formal</a:t>
            </a:r>
            <a:r>
              <a:rPr lang="uk-UA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education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) – 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освітньому процесі курсів підвищення кваліфікації за різними моделями і формами навчання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(спеціалізація, стажування, перепідготовка) у закладах післядипломної  педагогічної  освіти, на всіх етапах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міжкурсового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періоду, а також у системі науково-методичної роботи з  педагогічними працівниками на місцевому рівні (у системі науково-методичної роботи районних (міських) методичних кабінетів (центрів), об’єднаних територіальних громадах, закладах загальної середньої освіти тощо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13176"/>
            <a:ext cx="2890058" cy="150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1782638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33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1720840"/>
            <a:ext cx="8305800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неформальної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англ.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non-formal education) – </a:t>
            </a:r>
            <a:r>
              <a:rPr lang="ru-RU" sz="2800" b="1" i="1" dirty="0" err="1"/>
              <a:t>під</a:t>
            </a:r>
            <a:r>
              <a:rPr lang="ru-RU" sz="2800" b="1" i="1" dirty="0"/>
              <a:t> час  </a:t>
            </a:r>
            <a:r>
              <a:rPr lang="ru-RU" sz="2800" b="1" i="1" dirty="0" err="1"/>
              <a:t>проведення</a:t>
            </a:r>
            <a:r>
              <a:rPr lang="ru-RU" sz="2800" b="1" i="1" dirty="0"/>
              <a:t> </a:t>
            </a:r>
            <a:r>
              <a:rPr lang="ru-RU" sz="2800" b="1" i="1" dirty="0" err="1"/>
              <a:t>різноманітних</a:t>
            </a:r>
            <a:r>
              <a:rPr lang="ru-RU" sz="2800" b="1" i="1" dirty="0"/>
              <a:t> форм </a:t>
            </a:r>
            <a:r>
              <a:rPr lang="ru-RU" sz="2800" b="1" i="1" dirty="0" err="1"/>
              <a:t>роботи</a:t>
            </a:r>
            <a:r>
              <a:rPr lang="ru-RU" sz="2800" b="1" i="1" dirty="0"/>
              <a:t>, </a:t>
            </a:r>
            <a:r>
              <a:rPr lang="ru-RU" sz="2800" b="1" i="1" dirty="0" err="1"/>
              <a:t>що</a:t>
            </a:r>
            <a:r>
              <a:rPr lang="ru-RU" sz="2800" b="1" i="1" dirty="0"/>
              <a:t> </a:t>
            </a:r>
            <a:r>
              <a:rPr lang="ru-RU" sz="2800" b="1" i="1" dirty="0" err="1"/>
              <a:t>здійснюється</a:t>
            </a:r>
            <a:r>
              <a:rPr lang="ru-RU" sz="2800" b="1" i="1" dirty="0"/>
              <a:t> в </a:t>
            </a:r>
            <a:r>
              <a:rPr lang="ru-RU" sz="2800" b="1" i="1" dirty="0" err="1"/>
              <a:t>контексті</a:t>
            </a:r>
            <a:r>
              <a:rPr lang="ru-RU" sz="2800" b="1" i="1" dirty="0"/>
              <a:t> </a:t>
            </a:r>
            <a:r>
              <a:rPr lang="ru-RU" sz="2800" b="1" i="1" dirty="0" err="1"/>
              <a:t>навчально-просвітницьких</a:t>
            </a:r>
            <a:r>
              <a:rPr lang="ru-RU" sz="2800" b="1" i="1" dirty="0"/>
              <a:t> </a:t>
            </a:r>
            <a:r>
              <a:rPr lang="ru-RU" sz="2800" b="1" i="1" dirty="0" err="1"/>
              <a:t>ініціатив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/>
              <a:t>(</a:t>
            </a:r>
            <a:r>
              <a:rPr lang="ru-RU" sz="2800" dirty="0" err="1"/>
              <a:t>зокрема</a:t>
            </a:r>
            <a:r>
              <a:rPr lang="ru-RU" sz="2800" dirty="0"/>
              <a:t> </a:t>
            </a:r>
            <a:r>
              <a:rPr lang="ru-RU" sz="2800" dirty="0" err="1"/>
              <a:t>громадськими</a:t>
            </a:r>
            <a:r>
              <a:rPr lang="ru-RU" sz="2800" dirty="0"/>
              <a:t> </a:t>
            </a:r>
            <a:r>
              <a:rPr lang="ru-RU" sz="2800" dirty="0" err="1"/>
              <a:t>організаціями</a:t>
            </a:r>
            <a:r>
              <a:rPr lang="ru-RU" sz="2800" dirty="0"/>
              <a:t>, </a:t>
            </a:r>
            <a:r>
              <a:rPr lang="ru-RU" sz="2800" dirty="0" err="1"/>
              <a:t>просвітницькими</a:t>
            </a:r>
            <a:r>
              <a:rPr lang="ru-RU" sz="2800" dirty="0"/>
              <a:t> центрами, фондами, </a:t>
            </a:r>
            <a:r>
              <a:rPr lang="ru-RU" sz="2800" dirty="0" err="1"/>
              <a:t>іншими</a:t>
            </a:r>
            <a:r>
              <a:rPr lang="ru-RU" sz="2800" dirty="0"/>
              <a:t> </a:t>
            </a:r>
            <a:r>
              <a:rPr lang="ru-RU" sz="2800" dirty="0" err="1"/>
              <a:t>суб’єктами</a:t>
            </a:r>
            <a:r>
              <a:rPr lang="ru-RU" sz="2800" dirty="0"/>
              <a:t>, а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під</a:t>
            </a:r>
            <a:r>
              <a:rPr lang="ru-RU" sz="2800" dirty="0"/>
              <a:t> час </a:t>
            </a:r>
            <a:r>
              <a:rPr lang="ru-RU" sz="2800" dirty="0" err="1"/>
              <a:t>індивідуальних</a:t>
            </a:r>
            <a:r>
              <a:rPr lang="ru-RU" sz="2800" dirty="0"/>
              <a:t> занять </a:t>
            </a:r>
            <a:r>
              <a:rPr lang="ru-RU" sz="2800" dirty="0" err="1"/>
              <a:t>під</a:t>
            </a:r>
            <a:r>
              <a:rPr lang="ru-RU" sz="2800" dirty="0"/>
              <a:t> </a:t>
            </a:r>
            <a:r>
              <a:rPr lang="ru-RU" sz="2800" dirty="0" err="1"/>
              <a:t>керівництвом</a:t>
            </a:r>
            <a:r>
              <a:rPr lang="ru-RU" sz="2800" dirty="0"/>
              <a:t> </a:t>
            </a:r>
            <a:r>
              <a:rPr lang="ru-RU" sz="2800" dirty="0" err="1"/>
              <a:t>андрагогів</a:t>
            </a:r>
            <a:r>
              <a:rPr lang="ru-RU" sz="2800" dirty="0"/>
              <a:t>, </a:t>
            </a:r>
            <a:r>
              <a:rPr lang="ru-RU" sz="2800" dirty="0" err="1"/>
              <a:t>коучів</a:t>
            </a:r>
            <a:r>
              <a:rPr lang="ru-RU" sz="2800" dirty="0"/>
              <a:t>, </a:t>
            </a:r>
            <a:r>
              <a:rPr lang="ru-RU" sz="2800" dirty="0" err="1"/>
              <a:t>супервізорів</a:t>
            </a:r>
            <a:r>
              <a:rPr lang="ru-RU" sz="2800" dirty="0"/>
              <a:t> та </a:t>
            </a:r>
            <a:r>
              <a:rPr lang="ru-RU" sz="2800" dirty="0" err="1"/>
              <a:t>ін</a:t>
            </a:r>
            <a:r>
              <a:rPr lang="ru-RU" sz="2800" dirty="0"/>
              <a:t>.) і </a:t>
            </a:r>
            <a:r>
              <a:rPr lang="ru-RU" sz="2800" dirty="0" err="1"/>
              <a:t>спрямовується</a:t>
            </a:r>
            <a:r>
              <a:rPr lang="ru-RU" sz="2800" dirty="0"/>
              <a:t> на </a:t>
            </a:r>
            <a:r>
              <a:rPr lang="ru-RU" sz="2800" dirty="0" err="1"/>
              <a:t>розвиток</a:t>
            </a:r>
            <a:r>
              <a:rPr lang="ru-RU" sz="2800" dirty="0"/>
              <a:t> </a:t>
            </a:r>
            <a:r>
              <a:rPr lang="ru-RU" sz="2800" dirty="0" err="1"/>
              <a:t>додаткових</a:t>
            </a:r>
            <a:r>
              <a:rPr lang="ru-RU" sz="2800" dirty="0"/>
              <a:t> </a:t>
            </a:r>
            <a:r>
              <a:rPr lang="ru-RU" sz="2800" dirty="0" err="1"/>
              <a:t>умінь</a:t>
            </a:r>
            <a:r>
              <a:rPr lang="ru-RU" sz="2800" dirty="0"/>
              <a:t> і </a:t>
            </a:r>
            <a:r>
              <a:rPr lang="ru-RU" sz="2800" dirty="0" err="1"/>
              <a:t>навичок</a:t>
            </a:r>
            <a:r>
              <a:rPr lang="ru-RU" sz="2800" dirty="0"/>
              <a:t>, </a:t>
            </a:r>
            <a:r>
              <a:rPr lang="ru-RU" sz="2800" dirty="0" err="1"/>
              <a:t>набуття</a:t>
            </a:r>
            <a:r>
              <a:rPr lang="ru-RU" sz="2800" dirty="0"/>
              <a:t> </a:t>
            </a:r>
            <a:r>
              <a:rPr lang="ru-RU" sz="2800" dirty="0" err="1" smtClean="0"/>
              <a:t>компетенцій</a:t>
            </a:r>
            <a:endParaRPr lang="ru-RU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6" y="116632"/>
            <a:ext cx="211553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887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334" y="286604"/>
            <a:ext cx="7931426" cy="723212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tx1"/>
                </a:solidFill>
              </a:rPr>
              <a:t>Рубрики віртуальної кафедри педагогіки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951"/>
            <a:ext cx="4320480" cy="294915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572000" y="1556792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Діє 14 постійно діючих рубрик ВКА: 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Квесторія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«Педагогічний маркетинг», «Психологія андрагогіки», «Цифровий </a:t>
            </a:r>
            <a:r>
              <a:rPr lang="uk-UA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сторітеллінг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</a:t>
            </a:r>
            <a:r>
              <a:rPr lang="uk-UA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Медіаосвітня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студія», «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</a:t>
            </a:r>
            <a:r>
              <a:rPr lang="uk-UA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-клуб</a:t>
            </a:r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андрагогів», «Професійний розвиток педагога НУШ», «Е-бібліотека», «Міжнародне стажування»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тощо.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5116"/>
            <a:ext cx="4067944" cy="287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5115"/>
            <a:ext cx="5256584" cy="299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60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Oval 3"/>
          <p:cNvSpPr>
            <a:spLocks noChangeArrowheads="1"/>
          </p:cNvSpPr>
          <p:nvPr/>
        </p:nvSpPr>
        <p:spPr bwMode="gray">
          <a:xfrm>
            <a:off x="2532063" y="1870075"/>
            <a:ext cx="3743325" cy="3743325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gray">
          <a:xfrm>
            <a:off x="3084512" y="2308841"/>
            <a:ext cx="2749550" cy="2442185"/>
          </a:xfrm>
          <a:prstGeom prst="ellipse">
            <a:avLst/>
          </a:prstGeom>
          <a:gradFill rotWithShape="1">
            <a:gsLst>
              <a:gs pos="0">
                <a:srgbClr val="A1A1A1"/>
              </a:gs>
              <a:gs pos="50000">
                <a:srgbClr val="FFFFFF"/>
              </a:gs>
              <a:gs pos="100000">
                <a:srgbClr val="A1A1A1"/>
              </a:gs>
            </a:gsLst>
            <a:lin ang="2700000" scaled="1"/>
          </a:gra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uk-UA" b="1" dirty="0" smtClean="0"/>
              <a:t>Модернізація змісту </a:t>
            </a:r>
          </a:p>
          <a:p>
            <a:pPr algn="ctr"/>
            <a:r>
              <a:rPr lang="uk-UA" b="1" dirty="0" smtClean="0"/>
              <a:t>післядипломної освіти </a:t>
            </a:r>
          </a:p>
          <a:p>
            <a:pPr algn="ctr"/>
            <a:r>
              <a:rPr lang="uk-UA" b="1" dirty="0" smtClean="0"/>
              <a:t>і </a:t>
            </a:r>
            <a:r>
              <a:rPr lang="uk-UA" b="1" dirty="0"/>
              <a:t>формування </a:t>
            </a:r>
            <a:endParaRPr lang="uk-UA" b="1" dirty="0" smtClean="0"/>
          </a:p>
          <a:p>
            <a:pPr algn="ctr"/>
            <a:r>
              <a:rPr lang="uk-UA" b="1" dirty="0" smtClean="0"/>
              <a:t>відповідного </a:t>
            </a:r>
          </a:p>
          <a:p>
            <a:pPr algn="ctr"/>
            <a:r>
              <a:rPr lang="uk-UA" b="1" dirty="0" smtClean="0"/>
              <a:t>відкритого </a:t>
            </a:r>
            <a:r>
              <a:rPr lang="uk-UA" b="1" dirty="0"/>
              <a:t>контенту</a:t>
            </a:r>
            <a:endParaRPr lang="ru-RU" dirty="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gray">
          <a:xfrm>
            <a:off x="533400" y="1511300"/>
            <a:ext cx="320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uk-UA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uk-U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ифровізація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 й створення відкритого освітнього простору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Нової української школи</a:t>
            </a:r>
            <a:endParaRPr lang="en-US" b="1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gray">
          <a:xfrm>
            <a:off x="533400" y="4787900"/>
            <a:ext cx="21732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en-US" sz="1400" b="1" dirty="0">
              <a:solidFill>
                <a:srgbClr val="080808"/>
              </a:solidFill>
              <a:cs typeface="Arial" charset="0"/>
            </a:endParaRPr>
          </a:p>
        </p:txBody>
      </p: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3643313" y="1395413"/>
            <a:ext cx="1466850" cy="1447800"/>
            <a:chOff x="708" y="2203"/>
            <a:chExt cx="751" cy="741"/>
          </a:xfrm>
        </p:grpSpPr>
        <p:sp>
          <p:nvSpPr>
            <p:cNvPr id="299018" name="Oval 1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10260" name="Picture 11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0" name="Rectangle 12"/>
          <p:cNvSpPr>
            <a:spLocks noChangeArrowheads="1"/>
          </p:cNvSpPr>
          <p:nvPr/>
        </p:nvSpPr>
        <p:spPr bwMode="gray">
          <a:xfrm>
            <a:off x="3671888" y="1828800"/>
            <a:ext cx="1450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 </a:t>
            </a:r>
          </a:p>
        </p:txBody>
      </p:sp>
      <p:grpSp>
        <p:nvGrpSpPr>
          <p:cNvPr id="10251" name="Group 13"/>
          <p:cNvGrpSpPr>
            <a:grpSpLocks/>
          </p:cNvGrpSpPr>
          <p:nvPr/>
        </p:nvGrpSpPr>
        <p:grpSpPr bwMode="auto">
          <a:xfrm>
            <a:off x="2114899" y="3810000"/>
            <a:ext cx="1466850" cy="1447800"/>
            <a:chOff x="708" y="2203"/>
            <a:chExt cx="751" cy="741"/>
          </a:xfrm>
        </p:grpSpPr>
        <p:sp>
          <p:nvSpPr>
            <p:cNvPr id="299022" name="Oval 14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10258" name="Picture 15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2" name="Rectangle 16"/>
          <p:cNvSpPr>
            <a:spLocks noChangeArrowheads="1"/>
          </p:cNvSpPr>
          <p:nvPr/>
        </p:nvSpPr>
        <p:spPr bwMode="gray">
          <a:xfrm>
            <a:off x="2359025" y="4227513"/>
            <a:ext cx="1450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 </a:t>
            </a:r>
          </a:p>
        </p:txBody>
      </p:sp>
      <p:grpSp>
        <p:nvGrpSpPr>
          <p:cNvPr id="10253" name="Group 17"/>
          <p:cNvGrpSpPr>
            <a:grpSpLocks/>
          </p:cNvGrpSpPr>
          <p:nvPr/>
        </p:nvGrpSpPr>
        <p:grpSpPr bwMode="auto">
          <a:xfrm>
            <a:off x="5591175" y="3810000"/>
            <a:ext cx="1466850" cy="1447800"/>
            <a:chOff x="708" y="2203"/>
            <a:chExt cx="751" cy="741"/>
          </a:xfrm>
        </p:grpSpPr>
        <p:sp>
          <p:nvSpPr>
            <p:cNvPr id="299026" name="Oval 18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10256" name="Picture 19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4" name="Rectangle 20"/>
          <p:cNvSpPr>
            <a:spLocks noChangeArrowheads="1"/>
          </p:cNvSpPr>
          <p:nvPr/>
        </p:nvSpPr>
        <p:spPr bwMode="gray">
          <a:xfrm>
            <a:off x="5029200" y="4318000"/>
            <a:ext cx="1295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32063" y="5347498"/>
            <a:ext cx="636223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проекті «Цифрова </a:t>
            </a:r>
            <a:r>
              <a:rPr lang="uk-UA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адженда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України – 2020: концептуальні засади (версія 1.0)» зазначено, що </a:t>
            </a:r>
            <a:r>
              <a:rPr lang="uk-UA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цифровізація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стане основою життєдіяльності українського суспільства, бізнесу і державних установ, звичним і повсякденним явищем, нашим ДНК, ключовою </a:t>
            </a:r>
            <a:r>
              <a:rPr lang="uk-UA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аджендою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шляху до процвітання, добробуту України.</a:t>
            </a:r>
            <a:endParaRPr lang="ru-R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1440973"/>
            <a:ext cx="37799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 модель розвитку суспільства знань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потребує від сучасного 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фахівця широкого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спектра навичок і компетенцій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успішного виконання </a:t>
            </a:r>
            <a:r>
              <a:rPr lang="uk-UA" b="1" dirty="0"/>
              <a:t>своїх професійних функцій</a:t>
            </a:r>
            <a:endParaRPr lang="ru-RU" b="1" dirty="0"/>
          </a:p>
        </p:txBody>
      </p:sp>
      <p:pic>
        <p:nvPicPr>
          <p:cNvPr id="23" name="Picture 6" descr="Картинки по запросу книга електрон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2" y="4718110"/>
            <a:ext cx="2009521" cy="192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8784" y="1"/>
            <a:ext cx="7130608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Освіта перетворюється на безперервну систему підготовки </a:t>
            </a:r>
            <a:r>
              <a:rPr lang="uk-UA" b="1" dirty="0">
                <a:solidFill>
                  <a:srgbClr val="FF0000"/>
                </a:solidFill>
              </a:rPr>
              <a:t>когнітивних працівників</a:t>
            </a:r>
            <a:r>
              <a:rPr lang="uk-UA" b="1" dirty="0"/>
              <a:t> (</a:t>
            </a:r>
            <a:r>
              <a:rPr lang="ru-RU" b="1" dirty="0" err="1"/>
              <a:t>knowledge</a:t>
            </a:r>
            <a:r>
              <a:rPr lang="ru-RU" b="1" dirty="0"/>
              <a:t> </a:t>
            </a:r>
            <a:r>
              <a:rPr lang="ru-RU" b="1" dirty="0" err="1"/>
              <a:t>workers</a:t>
            </a:r>
            <a:r>
              <a:rPr lang="uk-UA" b="1" dirty="0"/>
              <a:t>), які працюють зі знаннями та інформаційними потоками та вміють </a:t>
            </a:r>
            <a:r>
              <a:rPr lang="uk-UA" b="1" dirty="0" err="1"/>
              <a:t>ціннісно</a:t>
            </a:r>
            <a:r>
              <a:rPr lang="uk-UA" b="1" dirty="0"/>
              <a:t> їх використовувати для якісного виконання нових професійних ролей і функцій</a:t>
            </a:r>
            <a:endParaRPr lang="ru-RU" b="1" dirty="0"/>
          </a:p>
        </p:txBody>
      </p:sp>
      <p:pic>
        <p:nvPicPr>
          <p:cNvPr id="27" name="Рисунок 26"/>
          <p:cNvPicPr/>
          <p:nvPr/>
        </p:nvPicPr>
        <p:blipFill>
          <a:blip r:embed="rId4"/>
          <a:stretch>
            <a:fillRect/>
          </a:stretch>
        </p:blipFill>
        <p:spPr>
          <a:xfrm>
            <a:off x="6388628" y="3240650"/>
            <a:ext cx="1338794" cy="8805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24" y="3173781"/>
            <a:ext cx="14287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511300"/>
            <a:ext cx="1428750" cy="100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8783" cy="145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7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1600200"/>
            <a:ext cx="7848600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uk-UA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інформальній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освіті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– у процесі </a:t>
            </a:r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самоорганізованої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освіти, самоосвіти педагогів, а також замовників освітніх послуг і ключових </a:t>
            </a:r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стейкхолдерів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задля перетворення освітнього потенціалу суспільства знань у дієві чинники власного саморозвитку впродовж життя, набуття нових компететностей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110203" cy="142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074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653136"/>
            <a:ext cx="3024336" cy="17121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</a:t>
            </a:r>
            <a:r>
              <a:rPr lang="uk-UA" dirty="0" smtClean="0"/>
              <a:t> професійного розвитку</a:t>
            </a:r>
            <a:br>
              <a:rPr lang="uk-UA" dirty="0" smtClean="0"/>
            </a:br>
            <a:r>
              <a:rPr lang="uk-UA" dirty="0" smtClean="0"/>
              <a:t>«Толока позашкільників»</a:t>
            </a:r>
            <a:endParaRPr lang="ru-RU" dirty="0"/>
          </a:p>
        </p:txBody>
      </p:sp>
      <p:pic>
        <p:nvPicPr>
          <p:cNvPr id="4" name="Picture 5" descr="D:\ТОЛОКА ПОЗАШКIЛЬНИКIВ\толока_лого\color_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" y="0"/>
            <a:ext cx="109914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6312" y="1842024"/>
            <a:ext cx="4223144" cy="25202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Кількість учасників,</a:t>
            </a:r>
          </a:p>
          <a:p>
            <a:pPr algn="ctr"/>
            <a:r>
              <a:rPr lang="uk-UA" dirty="0" smtClean="0">
                <a:solidFill>
                  <a:srgbClr val="FF0000"/>
                </a:solidFill>
              </a:rPr>
              <a:t> які взяли участь у 2018 році в проекті :</a:t>
            </a:r>
          </a:p>
          <a:p>
            <a:pPr algn="ctr"/>
            <a:r>
              <a:rPr lang="uk-UA" dirty="0" smtClean="0">
                <a:solidFill>
                  <a:srgbClr val="FF0000"/>
                </a:solidFill>
              </a:rPr>
              <a:t> 23 (Зимова толока)</a:t>
            </a:r>
          </a:p>
          <a:p>
            <a:pPr algn="ctr"/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FF0000"/>
                </a:solidFill>
              </a:rPr>
              <a:t> 70 (Весняна толока)</a:t>
            </a:r>
          </a:p>
          <a:p>
            <a:pPr algn="ctr"/>
            <a:r>
              <a:rPr lang="uk-UA" dirty="0" smtClean="0">
                <a:solidFill>
                  <a:srgbClr val="FF0000"/>
                </a:solidFill>
              </a:rPr>
              <a:t>34  (Літня толока)</a:t>
            </a:r>
          </a:p>
          <a:p>
            <a:pPr algn="ctr"/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 smtClean="0">
                <a:solidFill>
                  <a:srgbClr val="FF0000"/>
                </a:solidFill>
              </a:rPr>
              <a:t> 65 (Осіння толока)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 descr="D:\ТОЛОКА ПОЗАШКIЛЬНИКIВ\весняна толока_18\толока_весна_кількість учасникі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49049"/>
            <a:ext cx="4248472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2" y="4509120"/>
            <a:ext cx="2520281" cy="174989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56792"/>
            <a:ext cx="3456384" cy="253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5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1124744"/>
            <a:ext cx="5688632" cy="4752528"/>
          </a:xfrm>
          <a:solidFill>
            <a:schemeClr val="bg1">
              <a:lumMod val="95000"/>
            </a:schemeClr>
          </a:solidFill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>
            <a:normAutofit fontScale="62500" lnSpcReduction="20000"/>
          </a:bodyPr>
          <a:lstStyle/>
          <a:p>
            <a:endParaRPr lang="uk-UA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ЕЛЕКТРОННА БІБЛІОТЕКА НАПН УКРАЇНИ</a:t>
            </a:r>
          </a:p>
          <a:p>
            <a:r>
              <a:rPr lang="uk-UA" sz="4800" b="1" dirty="0"/>
              <a:t>за темою: </a:t>
            </a:r>
            <a:r>
              <a:rPr lang="uk-UA" sz="4800" dirty="0"/>
              <a:t>«</a:t>
            </a:r>
            <a:r>
              <a:rPr lang="uk-UA" sz="4800" u="sng" dirty="0">
                <a:hlinkClick r:id="rId3"/>
              </a:rPr>
              <a:t>Професійний розвиток фахівців у системі освіти дорослих: історія, теорія, технології</a:t>
            </a:r>
            <a:r>
              <a:rPr lang="uk-UA" sz="4800" u="sng" dirty="0"/>
              <a:t>»</a:t>
            </a:r>
            <a:r>
              <a:rPr lang="uk-UA" sz="4800" dirty="0"/>
              <a:t> </a:t>
            </a:r>
            <a:r>
              <a:rPr lang="uk-UA" sz="4800" u="sng" dirty="0"/>
              <a:t>(2017-2019) </a:t>
            </a:r>
          </a:p>
          <a:p>
            <a:r>
              <a:rPr lang="uk-UA" sz="4800" dirty="0" smtClean="0"/>
              <a:t>[</a:t>
            </a:r>
            <a:r>
              <a:rPr lang="uk-UA" sz="4800" dirty="0"/>
              <a:t>Режим доступу: </a:t>
            </a:r>
            <a:r>
              <a:rPr lang="en-AU" sz="4800" u="sng" dirty="0">
                <a:hlinkClick r:id="rId4"/>
              </a:rPr>
              <a:t>http</a:t>
            </a:r>
            <a:r>
              <a:rPr lang="uk-UA" sz="4800" u="sng" dirty="0">
                <a:hlinkClick r:id="rId4"/>
              </a:rPr>
              <a:t>://</a:t>
            </a:r>
            <a:r>
              <a:rPr lang="en-AU" sz="4800" u="sng" dirty="0">
                <a:hlinkClick r:id="rId4"/>
              </a:rPr>
              <a:t>lib</a:t>
            </a:r>
            <a:r>
              <a:rPr lang="uk-UA" sz="4800" u="sng" dirty="0">
                <a:hlinkClick r:id="rId4"/>
              </a:rPr>
              <a:t>.</a:t>
            </a:r>
            <a:r>
              <a:rPr lang="en-AU" sz="4800" u="sng" dirty="0" err="1">
                <a:hlinkClick r:id="rId4"/>
              </a:rPr>
              <a:t>iitta</a:t>
            </a:r>
            <a:r>
              <a:rPr lang="uk-UA" sz="4800" u="sng" dirty="0">
                <a:hlinkClick r:id="rId4"/>
              </a:rPr>
              <a:t>.</a:t>
            </a:r>
            <a:r>
              <a:rPr lang="en-AU" sz="4800" u="sng" dirty="0" err="1">
                <a:hlinkClick r:id="rId4"/>
              </a:rPr>
              <a:t>gov</a:t>
            </a:r>
            <a:r>
              <a:rPr lang="uk-UA" sz="4800" u="sng" dirty="0">
                <a:hlinkClick r:id="rId4"/>
              </a:rPr>
              <a:t>.</a:t>
            </a:r>
            <a:r>
              <a:rPr lang="en-AU" sz="4800" u="sng" dirty="0" err="1">
                <a:hlinkClick r:id="rId4"/>
              </a:rPr>
              <a:t>ua</a:t>
            </a:r>
            <a:r>
              <a:rPr lang="uk-UA" sz="4800" u="sng" dirty="0">
                <a:hlinkClick r:id="rId4"/>
              </a:rPr>
              <a:t>/</a:t>
            </a:r>
            <a:r>
              <a:rPr lang="en-AU" sz="4800" u="sng" dirty="0">
                <a:hlinkClick r:id="rId4"/>
              </a:rPr>
              <a:t>view</a:t>
            </a:r>
            <a:r>
              <a:rPr lang="uk-UA" sz="4800" u="sng" dirty="0">
                <a:hlinkClick r:id="rId4"/>
              </a:rPr>
              <a:t>/</a:t>
            </a:r>
            <a:r>
              <a:rPr lang="en-AU" sz="4800" u="sng" dirty="0">
                <a:hlinkClick r:id="rId4"/>
              </a:rPr>
              <a:t>divisions</a:t>
            </a:r>
            <a:r>
              <a:rPr lang="uk-UA" sz="4800" u="sng" dirty="0">
                <a:hlinkClick r:id="rId4"/>
              </a:rPr>
              <a:t>/</a:t>
            </a:r>
            <a:r>
              <a:rPr lang="uk-UA" sz="4800" u="sng" dirty="0"/>
              <a:t>]. </a:t>
            </a:r>
            <a:endParaRPr lang="uk-UA" sz="4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4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4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4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4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C:\Users\Кирилл Викторович\Desktop\№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305983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57614"/>
            <a:ext cx="1584176" cy="132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4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Статистичні звіти електронної бібліотеки за</a:t>
            </a:r>
            <a:b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000" b="1" dirty="0" smtClean="0">
                <a:solidFill>
                  <a:srgbClr val="0033CC"/>
                </a:solidFill>
              </a:rPr>
              <a:t>Науковою темою: </a:t>
            </a:r>
            <a:r>
              <a:rPr lang="en-US" sz="2000" b="1" dirty="0" smtClean="0">
                <a:solidFill>
                  <a:srgbClr val="0033CC"/>
                </a:solidFill>
              </a:rPr>
              <a:t>EMU (2017-2019) </a:t>
            </a:r>
            <a:r>
              <a:rPr lang="uk-UA" sz="2000" b="1" dirty="0" smtClean="0">
                <a:solidFill>
                  <a:srgbClr val="0033CC"/>
                </a:solidFill>
              </a:rPr>
              <a:t>ДР № 0117</a:t>
            </a:r>
            <a:r>
              <a:rPr lang="en-US" sz="2000" b="1" dirty="0" smtClean="0">
                <a:solidFill>
                  <a:srgbClr val="0033CC"/>
                </a:solidFill>
              </a:rPr>
              <a:t>U002380 Professional development in the system of Adult Education: history, theory, technologies</a:t>
            </a:r>
            <a:br>
              <a:rPr lang="en-US" sz="2000" b="1" dirty="0" smtClean="0">
                <a:solidFill>
                  <a:srgbClr val="0033CC"/>
                </a:solidFill>
              </a:rPr>
            </a:b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2520280" cy="4781128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uk-UA" b="1" dirty="0" smtClean="0">
              <a:solidFill>
                <a:srgbClr val="0033CC"/>
              </a:solidFill>
            </a:endParaRPr>
          </a:p>
          <a:p>
            <a:endParaRPr lang="uk-UA" b="1" dirty="0" smtClean="0">
              <a:solidFill>
                <a:srgbClr val="0033CC"/>
              </a:solidFill>
            </a:endParaRPr>
          </a:p>
          <a:p>
            <a:r>
              <a:rPr lang="uk-UA" b="1" dirty="0" smtClean="0">
                <a:solidFill>
                  <a:srgbClr val="0033CC"/>
                </a:solidFill>
              </a:rPr>
              <a:t>Розміщено – </a:t>
            </a:r>
            <a:r>
              <a:rPr lang="uk-UA" b="1" u="sng" dirty="0"/>
              <a:t>228 </a:t>
            </a:r>
            <a:r>
              <a:rPr lang="uk-UA" b="1" u="sng" dirty="0" smtClean="0"/>
              <a:t>ресурсів</a:t>
            </a:r>
          </a:p>
          <a:p>
            <a:pPr marL="0" indent="0">
              <a:buNone/>
            </a:pPr>
            <a:endParaRPr lang="uk-UA" b="1" dirty="0" smtClean="0">
              <a:solidFill>
                <a:srgbClr val="0033CC"/>
              </a:solidFill>
            </a:endParaRPr>
          </a:p>
          <a:p>
            <a:r>
              <a:rPr lang="uk-UA" b="1" dirty="0" smtClean="0">
                <a:solidFill>
                  <a:srgbClr val="0033CC"/>
                </a:solidFill>
              </a:rPr>
              <a:t>Індекс скачування – </a:t>
            </a:r>
            <a:r>
              <a:rPr lang="uk-UA" b="1" dirty="0"/>
              <a:t>29130</a:t>
            </a:r>
            <a:endParaRPr lang="uk-UA" b="1" dirty="0">
              <a:solidFill>
                <a:srgbClr val="0033CC"/>
              </a:solidFill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9" y="1674336"/>
            <a:ext cx="5904656" cy="47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91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Порівняння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за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роками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: 2016 – 2018 рр.</a:t>
            </a:r>
            <a:b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000" b="1" i="1" dirty="0">
                <a:solidFill>
                  <a:srgbClr val="0070C0"/>
                </a:solidFill>
              </a:rPr>
              <a:t>2016 р. – 4 730 завантажень </a:t>
            </a:r>
            <a:r>
              <a:rPr lang="ru-RU" sz="2000" dirty="0">
                <a:solidFill>
                  <a:srgbClr val="0070C0"/>
                </a:solidFill>
              </a:rPr>
              <a:t/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uk-UA" sz="2000" b="1" i="1" dirty="0">
                <a:solidFill>
                  <a:srgbClr val="0070C0"/>
                </a:solidFill>
              </a:rPr>
              <a:t>2017р. – 10 413 завантажень</a:t>
            </a:r>
            <a:r>
              <a:rPr lang="ru-RU" sz="2000" dirty="0">
                <a:solidFill>
                  <a:srgbClr val="0070C0"/>
                </a:solidFill>
              </a:rPr>
              <a:t/>
            </a:r>
            <a:br>
              <a:rPr lang="ru-RU" sz="2000" dirty="0">
                <a:solidFill>
                  <a:srgbClr val="0070C0"/>
                </a:solidFill>
              </a:rPr>
            </a:br>
            <a:r>
              <a:rPr lang="ru-RU" sz="2000" b="1" i="1" dirty="0">
                <a:solidFill>
                  <a:srgbClr val="0070C0"/>
                </a:solidFill>
              </a:rPr>
              <a:t>2018 р.</a:t>
            </a:r>
            <a:r>
              <a:rPr lang="uk-UA" sz="2000" b="1" i="1" dirty="0">
                <a:solidFill>
                  <a:srgbClr val="0070C0"/>
                </a:solidFill>
              </a:rPr>
              <a:t> – </a:t>
            </a:r>
            <a:r>
              <a:rPr lang="uk-UA" sz="2000" b="1" i="1" u="sng" dirty="0">
                <a:solidFill>
                  <a:srgbClr val="0070C0"/>
                </a:solidFill>
              </a:rPr>
              <a:t>29 130 завантажень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92088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61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ина\Desktop\GRAMMAR AND PUNCT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4"/>
            <a:ext cx="9156594" cy="68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:\Users\Марина\Downloads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" y="28350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40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71400"/>
            <a:ext cx="9144000" cy="2016224"/>
          </a:xfrm>
          <a:solidFill>
            <a:srgbClr val="C2304F"/>
          </a:solidFill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</a:rPr>
              <a:t>             ТИПОЛОГІЯ</a:t>
            </a:r>
            <a:br>
              <a:rPr lang="uk-UA" sz="20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</a:rPr>
              <a:t>            ОСВІТНЬОГО КОНТЕНТУ </a:t>
            </a:r>
            <a:br>
              <a:rPr lang="uk-UA" sz="2000" b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uk-UA" sz="2000" b="1" dirty="0" smtClean="0">
                <a:solidFill>
                  <a:schemeClr val="bg1"/>
                </a:solidFill>
                <a:latin typeface="Georgia" pitchFamily="18" charset="0"/>
              </a:rPr>
              <a:t>           КАФЕДРИ</a:t>
            </a:r>
            <a:endParaRPr lang="ru-RU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22" name="Picture 2" descr="C:\Users\Марина\Desktop\Video-History-Mileston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57683" r="72638"/>
          <a:stretch/>
        </p:blipFill>
        <p:spPr bwMode="auto">
          <a:xfrm>
            <a:off x="590251" y="2815481"/>
            <a:ext cx="1612125" cy="119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рина\Desktop\Video-History-Mileston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1" t="56511" r="36065"/>
          <a:stretch/>
        </p:blipFill>
        <p:spPr bwMode="auto">
          <a:xfrm>
            <a:off x="6156176" y="2815481"/>
            <a:ext cx="1872208" cy="119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арина\Desktop\Video-History-Mileston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0" t="3246" r="3013" b="57244"/>
          <a:stretch/>
        </p:blipFill>
        <p:spPr bwMode="auto">
          <a:xfrm>
            <a:off x="3419872" y="2808253"/>
            <a:ext cx="1800200" cy="119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022"/>
            <a:ext cx="2202377" cy="201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7552" y="1984484"/>
            <a:ext cx="204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розважальний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освітній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 контент 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552" y="4221086"/>
            <a:ext cx="24695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комічні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відео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: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«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Хабар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»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«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Мистецтво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чи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креативність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?»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83568" y="1984484"/>
            <a:ext cx="167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рекламний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 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1600" b="1" dirty="0" err="1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освітній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  контент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4208375"/>
            <a:ext cx="28083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sz="1600" b="1" dirty="0" err="1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відеологотипи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: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uk-UA" sz="16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Кафедра філософії </a:t>
            </a:r>
          </a:p>
          <a:p>
            <a:r>
              <a:rPr lang="uk-UA" sz="16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      і освіти дорослих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uk-UA" sz="16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Віртуальна кафедра андрагогіки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52628" y="1994505"/>
            <a:ext cx="1953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B03A4B"/>
                </a:solidFill>
                <a:latin typeface="Georgia" pitchFamily="18" charset="0"/>
              </a:rPr>
              <a:t>інформаційний</a:t>
            </a:r>
            <a:r>
              <a:rPr lang="ru-RU" sz="1600" b="1" dirty="0" smtClean="0">
                <a:solidFill>
                  <a:srgbClr val="B03A4B"/>
                </a:solidFill>
                <a:latin typeface="Georgia" pitchFamily="18" charset="0"/>
              </a:rPr>
              <a:t> </a:t>
            </a:r>
            <a:endParaRPr lang="ru-RU" sz="1600" b="1" dirty="0">
              <a:solidFill>
                <a:srgbClr val="B03A4B"/>
              </a:solidFill>
              <a:latin typeface="Georgia" pitchFamily="18" charset="0"/>
            </a:endParaRPr>
          </a:p>
          <a:p>
            <a:pPr algn="ctr"/>
            <a:r>
              <a:rPr lang="ru-RU" sz="1600" b="1" dirty="0" err="1">
                <a:solidFill>
                  <a:srgbClr val="B03A4B"/>
                </a:solidFill>
                <a:latin typeface="Georgia" pitchFamily="18" charset="0"/>
              </a:rPr>
              <a:t>освітній</a:t>
            </a:r>
            <a:r>
              <a:rPr lang="ru-RU" sz="1600" b="1" dirty="0">
                <a:solidFill>
                  <a:srgbClr val="B03A4B"/>
                </a:solidFill>
                <a:latin typeface="Georgia" pitchFamily="18" charset="0"/>
              </a:rPr>
              <a:t>  контент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4245768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B03A4B"/>
                </a:solidFill>
                <a:latin typeface="Georgia" pitchFamily="18" charset="0"/>
              </a:rPr>
              <a:t>6</a:t>
            </a:r>
            <a:r>
              <a:rPr lang="ru-RU" sz="1600" b="1" dirty="0" smtClean="0">
                <a:solidFill>
                  <a:srgbClr val="B03A4B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sz="1600" b="1" dirty="0" err="1">
                <a:solidFill>
                  <a:srgbClr val="B03A4B"/>
                </a:solidFill>
                <a:latin typeface="Georgia" pitchFamily="18" charset="0"/>
              </a:rPr>
              <a:t>в</a:t>
            </a:r>
            <a:r>
              <a:rPr lang="ru-RU" sz="1600" b="1" dirty="0" err="1" smtClean="0">
                <a:solidFill>
                  <a:srgbClr val="B03A4B"/>
                </a:solidFill>
                <a:latin typeface="Georgia" pitchFamily="18" charset="0"/>
              </a:rPr>
              <a:t>ідеороликів</a:t>
            </a:r>
            <a:r>
              <a:rPr lang="ru-RU" sz="1600" b="1" dirty="0" smtClean="0">
                <a:solidFill>
                  <a:srgbClr val="B03A4B"/>
                </a:solidFill>
                <a:latin typeface="Georgia" pitchFamily="18" charset="0"/>
              </a:rPr>
              <a:t>, </a:t>
            </a:r>
            <a:r>
              <a:rPr lang="uk-UA" sz="1600" b="1" dirty="0" smtClean="0">
                <a:solidFill>
                  <a:srgbClr val="B03A4B"/>
                </a:solidFill>
                <a:latin typeface="Georgia" pitchFamily="18" charset="0"/>
              </a:rPr>
              <a:t>що презентують інноваційний досвід кафедри</a:t>
            </a:r>
            <a:endParaRPr lang="ru-RU" sz="1600" b="1" dirty="0">
              <a:solidFill>
                <a:srgbClr val="B03A4B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53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741682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05064"/>
            <a:ext cx="5184576" cy="266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10081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МУЛЬТИМЕДІЙНИЙ ЗВІТ З НАУКОВОЇ </a:t>
            </a:r>
            <a:b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 КАФЕДРИ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https://ppo.mk.ua/mod/page/view.php?id=3890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1670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262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996952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Упродовж березня 2018 року – лютий 2019 року на сайті Віртуальної кафедри андрагогіки проводиться </a:t>
            </a:r>
            <a:r>
              <a:rPr lang="uk-UA" sz="2400" dirty="0">
                <a:solidFill>
                  <a:srgbClr val="FF0000"/>
                </a:solidFill>
              </a:rPr>
              <a:t>перманентний </a:t>
            </a:r>
            <a:r>
              <a:rPr lang="uk-UA" sz="2400" b="1" dirty="0">
                <a:solidFill>
                  <a:srgbClr val="FF0000"/>
                </a:solidFill>
              </a:rPr>
              <a:t>кафедральний моніторинг якості освіти</a:t>
            </a:r>
            <a:r>
              <a:rPr lang="uk-UA" sz="2400" dirty="0">
                <a:solidFill>
                  <a:srgbClr val="FF0000"/>
                </a:solidFill>
              </a:rPr>
              <a:t>, </a:t>
            </a:r>
            <a:r>
              <a:rPr lang="uk-UA" sz="2400" dirty="0"/>
              <a:t>що дає можливість </a:t>
            </a:r>
            <a:r>
              <a:rPr lang="uk-UA" sz="2400" i="1" dirty="0"/>
              <a:t>здійснювати аналіз, діагностику, прогнозування й проектування освітніх процесів, взаємодію його суб’єктів, коригувати </a:t>
            </a:r>
            <a:r>
              <a:rPr lang="uk-UA" sz="2400" i="1" dirty="0" smtClean="0"/>
              <a:t>небажані </a:t>
            </a:r>
            <a:r>
              <a:rPr lang="uk-UA" sz="2400" i="1" dirty="0"/>
              <a:t>диспропорції на основі аналізу зібраної інформації і прогнозування подальшого розвитку досліджуваних процесі</a:t>
            </a:r>
            <a:r>
              <a:rPr lang="uk-UA" sz="2400" dirty="0"/>
              <a:t>в.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5832648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Якість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пов’язана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результатами навчання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знаннями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уміннями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навичками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способами мислення,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поглядами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цінностями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особистими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якостями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набутими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слухачами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навчання на курсах ПК за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різними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моделями і формами.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987824" cy="212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855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762" name="Group 18"/>
          <p:cNvGrpSpPr>
            <a:grpSpLocks/>
          </p:cNvGrpSpPr>
          <p:nvPr/>
        </p:nvGrpSpPr>
        <p:grpSpPr bwMode="auto">
          <a:xfrm>
            <a:off x="189512" y="1013920"/>
            <a:ext cx="8212301" cy="1346300"/>
            <a:chOff x="720" y="1392"/>
            <a:chExt cx="4058" cy="480"/>
          </a:xfrm>
        </p:grpSpPr>
        <p:sp>
          <p:nvSpPr>
            <p:cNvPr id="287763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287764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87765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87766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87769" name="Text Box 25"/>
          <p:cNvSpPr txBox="1">
            <a:spLocks noChangeArrowheads="1"/>
          </p:cNvSpPr>
          <p:nvPr/>
        </p:nvSpPr>
        <p:spPr bwMode="white">
          <a:xfrm>
            <a:off x="980222" y="1766683"/>
            <a:ext cx="78937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36000">
              <a:spcBef>
                <a:spcPct val="50000"/>
              </a:spcBef>
              <a:buClr>
                <a:schemeClr val="tx1"/>
              </a:buClr>
            </a:pP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74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633" y="1213987"/>
            <a:ext cx="792162" cy="11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76" name="Text Box 32"/>
          <p:cNvSpPr txBox="1">
            <a:spLocks noChangeArrowheads="1"/>
          </p:cNvSpPr>
          <p:nvPr/>
        </p:nvSpPr>
        <p:spPr bwMode="white">
          <a:xfrm>
            <a:off x="398714" y="1315850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5564" y="1116566"/>
            <a:ext cx="733900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грамотність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компетентність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ЄС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однією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ключових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повноцінного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діяльності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18"/>
          <p:cNvGrpSpPr>
            <a:grpSpLocks/>
          </p:cNvGrpSpPr>
          <p:nvPr/>
        </p:nvGrpSpPr>
        <p:grpSpPr bwMode="auto">
          <a:xfrm>
            <a:off x="189511" y="2581231"/>
            <a:ext cx="8212301" cy="1346300"/>
            <a:chOff x="720" y="1392"/>
            <a:chExt cx="4058" cy="480"/>
          </a:xfrm>
        </p:grpSpPr>
        <p:sp>
          <p:nvSpPr>
            <p:cNvPr id="45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46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7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8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49" name="Group 18"/>
          <p:cNvGrpSpPr>
            <a:grpSpLocks/>
          </p:cNvGrpSpPr>
          <p:nvPr/>
        </p:nvGrpSpPr>
        <p:grpSpPr bwMode="auto">
          <a:xfrm>
            <a:off x="252595" y="4109445"/>
            <a:ext cx="8212301" cy="1346300"/>
            <a:chOff x="720" y="1392"/>
            <a:chExt cx="4058" cy="480"/>
          </a:xfrm>
        </p:grpSpPr>
        <p:sp>
          <p:nvSpPr>
            <p:cNvPr id="50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51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52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3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54" name="Text Box 32"/>
          <p:cNvSpPr txBox="1">
            <a:spLocks noChangeArrowheads="1"/>
          </p:cNvSpPr>
          <p:nvPr/>
        </p:nvSpPr>
        <p:spPr bwMode="white">
          <a:xfrm>
            <a:off x="472281" y="2992771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charset="0"/>
              </a:rPr>
              <a:t>2</a:t>
            </a:r>
            <a:endParaRPr lang="en-US" sz="28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5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25580" y="2863011"/>
            <a:ext cx="792162" cy="11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61119" y="4360488"/>
            <a:ext cx="792162" cy="11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18"/>
          <p:cNvGrpSpPr>
            <a:grpSpLocks/>
          </p:cNvGrpSpPr>
          <p:nvPr/>
        </p:nvGrpSpPr>
        <p:grpSpPr bwMode="auto">
          <a:xfrm>
            <a:off x="191530" y="5605131"/>
            <a:ext cx="8212301" cy="1346300"/>
            <a:chOff x="720" y="1392"/>
            <a:chExt cx="4058" cy="480"/>
          </a:xfrm>
        </p:grpSpPr>
        <p:sp>
          <p:nvSpPr>
            <p:cNvPr id="58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59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60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pic>
        <p:nvPicPr>
          <p:cNvPr id="62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25580" y="5710835"/>
            <a:ext cx="792162" cy="113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32"/>
          <p:cNvSpPr txBox="1">
            <a:spLocks noChangeArrowheads="1"/>
          </p:cNvSpPr>
          <p:nvPr/>
        </p:nvSpPr>
        <p:spPr bwMode="white">
          <a:xfrm>
            <a:off x="413795" y="4513703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charset="0"/>
              </a:rPr>
              <a:t>3</a:t>
            </a:r>
            <a:endParaRPr lang="en-US" sz="28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4" name="Text Box 32"/>
          <p:cNvSpPr txBox="1">
            <a:spLocks noChangeArrowheads="1"/>
          </p:cNvSpPr>
          <p:nvPr/>
        </p:nvSpPr>
        <p:spPr bwMode="white">
          <a:xfrm>
            <a:off x="457200" y="5830324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chemeClr val="bg1"/>
                </a:solidFill>
                <a:cs typeface="Arial" charset="0"/>
              </a:rPr>
              <a:t>4</a:t>
            </a:r>
            <a:endParaRPr lang="en-US" sz="28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076848" y="2823494"/>
            <a:ext cx="72677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«Про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зафіксовано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інформаційно-комунікаційної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компетентності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обов’язковим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969910" y="4330060"/>
            <a:ext cx="738624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ключових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компетентностей педагога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НУШ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виокремлено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інформаційно-цифрову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компетентність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Концепція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«НУШ»,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стандарт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початкової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(21 лютого 2018 р.)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973177" y="5657671"/>
            <a:ext cx="738624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Європейські еталонні рамки визначають основну компетенцію </a:t>
            </a:r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 роботи із цифровими носіями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впевнене та критичне використання технологій інформаційного суспільства (ТІС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714" y="188640"/>
            <a:ext cx="8637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СОЦІАЛЬНЕ ЗАМОВЛЕННЯ НА ПІДГОТОВКУ </a:t>
            </a:r>
          </a:p>
          <a:p>
            <a:pPr algn="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ФАХІВЦІВ НОВОЇ ФОРМА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ЦІЇ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" y="-22740"/>
            <a:ext cx="1319816" cy="10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611447"/>
            <a:ext cx="1617926" cy="15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6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2799" y="404663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ПЕДАГОГІЧНИЙ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ПРОФЕСІОГРАФІЧНИЙ МОНІТОРИНГ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28800"/>
            <a:ext cx="84969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/>
              <a:t>Анкета «Вивчення освітніх запитів і потреб замовників освітніх послуг». </a:t>
            </a:r>
            <a:endParaRPr lang="uk-UA" sz="2000" b="1" i="1" dirty="0" smtClean="0"/>
          </a:p>
          <a:p>
            <a:endParaRPr lang="uk-UA" sz="2000" b="1" i="1" dirty="0" smtClean="0"/>
          </a:p>
          <a:p>
            <a:r>
              <a:rPr lang="uk-UA" sz="2000" b="1" i="1" dirty="0" smtClean="0"/>
              <a:t>У </a:t>
            </a:r>
            <a:r>
              <a:rPr lang="uk-UA" sz="2000" b="1" i="1" dirty="0"/>
              <a:t>рубриці ВКА «Креативні практики» </a:t>
            </a:r>
            <a:r>
              <a:rPr lang="uk-UA" sz="2000" b="1" i="1" dirty="0" smtClean="0"/>
              <a:t>-  </a:t>
            </a:r>
            <a:r>
              <a:rPr lang="uk-UA" sz="2000" b="1" i="1" dirty="0" smtClean="0">
                <a:solidFill>
                  <a:srgbClr val="C00000"/>
                </a:solidFill>
              </a:rPr>
              <a:t>анкети </a:t>
            </a:r>
            <a:r>
              <a:rPr lang="uk-UA" sz="2000" b="1" i="1" dirty="0">
                <a:solidFill>
                  <a:srgbClr val="C00000"/>
                </a:solidFill>
              </a:rPr>
              <a:t>для діагностики розвитку професійної креативності науково-педагогічних працівників </a:t>
            </a:r>
            <a:r>
              <a:rPr lang="uk-UA" sz="2000" b="1" dirty="0"/>
              <a:t>(</a:t>
            </a:r>
            <a:r>
              <a:rPr lang="uk-UA" sz="2000" b="1" i="1" dirty="0"/>
              <a:t>доц. М.В. </a:t>
            </a:r>
            <a:r>
              <a:rPr lang="uk-UA" sz="2000" b="1" i="1" dirty="0" err="1"/>
              <a:t>Ілляхова</a:t>
            </a:r>
            <a:r>
              <a:rPr lang="uk-UA" sz="2000" b="1" dirty="0"/>
              <a:t>). </a:t>
            </a:r>
            <a:endParaRPr lang="uk-UA" sz="2000" b="1" dirty="0" smtClean="0"/>
          </a:p>
          <a:p>
            <a:endParaRPr lang="uk-UA" sz="2000" b="1" dirty="0" smtClean="0"/>
          </a:p>
          <a:p>
            <a:r>
              <a:rPr lang="uk-UA" sz="2000" b="1" dirty="0" smtClean="0"/>
              <a:t>У </a:t>
            </a:r>
            <a:r>
              <a:rPr lang="uk-UA" sz="2000" b="1" dirty="0"/>
              <a:t>рубриці «</a:t>
            </a:r>
            <a:r>
              <a:rPr lang="uk-UA" sz="2000" b="1" dirty="0" err="1"/>
              <a:t>Медіаосвітня</a:t>
            </a:r>
            <a:r>
              <a:rPr lang="uk-UA" sz="2000" b="1" dirty="0"/>
              <a:t> студія» - анкета </a:t>
            </a:r>
            <a:r>
              <a:rPr lang="uk-UA" sz="2000" b="1" dirty="0">
                <a:solidFill>
                  <a:srgbClr val="C00000"/>
                </a:solidFill>
              </a:rPr>
              <a:t>«</a:t>
            </a:r>
            <a:r>
              <a:rPr lang="uk-UA" sz="2000" b="1" i="1" dirty="0">
                <a:solidFill>
                  <a:srgbClr val="C00000"/>
                </a:solidFill>
              </a:rPr>
              <a:t>Розвиток фахової </a:t>
            </a:r>
            <a:r>
              <a:rPr lang="uk-UA" sz="2000" b="1" i="1" dirty="0" err="1">
                <a:solidFill>
                  <a:srgbClr val="C00000"/>
                </a:solidFill>
              </a:rPr>
              <a:t>медіакомпетентності</a:t>
            </a:r>
            <a:r>
              <a:rPr lang="uk-UA" sz="2000" b="1" i="1" dirty="0">
                <a:solidFill>
                  <a:srgbClr val="C00000"/>
                </a:solidFill>
              </a:rPr>
              <a:t> вчителів іноземних мов в умовах формальної і неформальної освіти</a:t>
            </a:r>
            <a:r>
              <a:rPr lang="uk-UA" sz="2000" b="1" dirty="0">
                <a:solidFill>
                  <a:srgbClr val="C00000"/>
                </a:solidFill>
              </a:rPr>
              <a:t>» </a:t>
            </a:r>
            <a:r>
              <a:rPr lang="uk-UA" sz="2000" b="1" dirty="0"/>
              <a:t>(</a:t>
            </a:r>
            <a:r>
              <a:rPr lang="uk-UA" sz="2000" b="1" dirty="0" err="1"/>
              <a:t>асп</a:t>
            </a:r>
            <a:r>
              <a:rPr lang="uk-UA" sz="2000" b="1" dirty="0"/>
              <a:t>. А.</a:t>
            </a:r>
            <a:r>
              <a:rPr lang="uk-UA" sz="2000" b="1" dirty="0" err="1"/>
              <a:t>Пономаревський</a:t>
            </a:r>
            <a:r>
              <a:rPr lang="uk-UA" sz="2000" b="1" dirty="0"/>
              <a:t>)</a:t>
            </a:r>
            <a:r>
              <a:rPr lang="uk-UA" sz="2000" b="1" i="1" dirty="0"/>
              <a:t>. </a:t>
            </a:r>
            <a:endParaRPr lang="uk-UA" sz="2000" b="1" i="1" dirty="0" smtClean="0"/>
          </a:p>
          <a:p>
            <a:endParaRPr lang="uk-UA" sz="2000" b="1" i="1" dirty="0"/>
          </a:p>
          <a:p>
            <a:r>
              <a:rPr lang="uk-UA" sz="2000" b="1" dirty="0" smtClean="0"/>
              <a:t>діагностичний </a:t>
            </a:r>
            <a:r>
              <a:rPr lang="uk-UA" sz="2000" b="1" dirty="0"/>
              <a:t>інструментарій у </a:t>
            </a:r>
            <a:r>
              <a:rPr lang="uk-UA" sz="2000" b="1" dirty="0" err="1"/>
              <a:t>Гугл</a:t>
            </a:r>
            <a:r>
              <a:rPr lang="uk-UA" sz="2000" b="1" dirty="0"/>
              <a:t> формах для різних категорій слухачів (15 тестових і діагностичних анкет (</a:t>
            </a:r>
            <a:r>
              <a:rPr lang="en-GB" sz="2000" b="1" i="1" u="sng" dirty="0">
                <a:hlinkClick r:id="rId2"/>
              </a:rPr>
              <a:t>https</a:t>
            </a:r>
            <a:r>
              <a:rPr lang="ru-RU" sz="2000" b="1" i="1" u="sng" dirty="0">
                <a:hlinkClick r:id="rId2"/>
              </a:rPr>
              <a:t>://</a:t>
            </a:r>
            <a:r>
              <a:rPr lang="en-GB" sz="2000" b="1" i="1" u="sng" dirty="0">
                <a:hlinkClick r:id="rId2"/>
              </a:rPr>
              <a:t>docs</a:t>
            </a:r>
            <a:r>
              <a:rPr lang="ru-RU" sz="2000" b="1" i="1" u="sng" dirty="0">
                <a:hlinkClick r:id="rId2"/>
              </a:rPr>
              <a:t>.</a:t>
            </a:r>
            <a:r>
              <a:rPr lang="en-GB" sz="2000" b="1" i="1" u="sng" dirty="0" err="1">
                <a:hlinkClick r:id="rId2"/>
              </a:rPr>
              <a:t>google</a:t>
            </a:r>
            <a:r>
              <a:rPr lang="ru-RU" sz="2000" b="1" i="1" u="sng" dirty="0">
                <a:hlinkClick r:id="rId2"/>
              </a:rPr>
              <a:t>.</a:t>
            </a:r>
            <a:r>
              <a:rPr lang="en-GB" sz="2000" b="1" i="1" u="sng" dirty="0">
                <a:hlinkClick r:id="rId2"/>
              </a:rPr>
              <a:t>com</a:t>
            </a:r>
            <a:r>
              <a:rPr lang="ru-RU" sz="2000" b="1" i="1" u="sng" dirty="0">
                <a:hlinkClick r:id="rId2"/>
              </a:rPr>
              <a:t>/</a:t>
            </a:r>
            <a:r>
              <a:rPr lang="en-GB" sz="2000" b="1" i="1" u="sng" dirty="0">
                <a:hlinkClick r:id="rId2"/>
              </a:rPr>
              <a:t>forms</a:t>
            </a:r>
            <a:r>
              <a:rPr lang="ru-RU" sz="2000" b="1" i="1" u="sng" dirty="0">
                <a:hlinkClick r:id="rId2"/>
              </a:rPr>
              <a:t>/</a:t>
            </a:r>
            <a:r>
              <a:rPr lang="en-GB" sz="2000" b="1" i="1" u="sng" dirty="0">
                <a:hlinkClick r:id="rId2"/>
              </a:rPr>
              <a:t>u</a:t>
            </a:r>
            <a:r>
              <a:rPr lang="ru-RU" sz="2000" b="1" i="1" u="sng" dirty="0">
                <a:hlinkClick r:id="rId2"/>
              </a:rPr>
              <a:t>/0</a:t>
            </a:r>
            <a:r>
              <a:rPr lang="ru-RU" sz="2000" b="1" u="sng" dirty="0">
                <a:hlinkClick r:id="rId2"/>
              </a:rPr>
              <a:t>/</a:t>
            </a:r>
            <a:r>
              <a:rPr lang="uk-UA" sz="2000" b="1" dirty="0"/>
              <a:t>) (доц. </a:t>
            </a:r>
            <a:r>
              <a:rPr lang="uk-UA" sz="2000" b="1" i="1" dirty="0"/>
              <a:t>М.І. Скрипник</a:t>
            </a:r>
            <a:r>
              <a:rPr lang="uk-UA" sz="2000" b="1" dirty="0"/>
              <a:t>), анкетування науково-педагогічних працівників (</a:t>
            </a:r>
            <a:r>
              <a:rPr lang="uk-UA" sz="2000" b="1" i="1" u="sng" dirty="0">
                <a:hlinkClick r:id="rId3"/>
              </a:rPr>
              <a:t>https://docs.google.com/forms/d/1WRDF_vZ-z-yuG_SI0tTXgINK4mr2NdB_SRbQsld392A/edit</a:t>
            </a:r>
            <a:r>
              <a:rPr lang="uk-UA" sz="2000" b="1" dirty="0"/>
              <a:t>) (</a:t>
            </a:r>
            <a:r>
              <a:rPr lang="uk-UA" sz="2000" b="1" i="1" dirty="0"/>
              <a:t>доц. Я.Л.</a:t>
            </a:r>
            <a:r>
              <a:rPr lang="uk-UA" sz="2000" b="1" i="1" dirty="0" err="1"/>
              <a:t>Швень</a:t>
            </a:r>
            <a:r>
              <a:rPr lang="uk-UA" sz="2000" b="1" dirty="0"/>
              <a:t>), «Цифровий </a:t>
            </a:r>
            <a:r>
              <a:rPr lang="uk-UA" sz="2000" b="1" dirty="0" err="1"/>
              <a:t>сторітеллінг</a:t>
            </a:r>
            <a:r>
              <a:rPr lang="uk-UA" sz="2000" b="1" dirty="0"/>
              <a:t> в освіті дорослих» (проф. Л.Ф.</a:t>
            </a:r>
            <a:r>
              <a:rPr lang="cs-CZ" sz="2000" b="1" dirty="0"/>
              <a:t> </a:t>
            </a:r>
            <a:r>
              <a:rPr lang="uk-UA" sz="2000" b="1" dirty="0"/>
              <a:t>Панченко).</a:t>
            </a:r>
            <a:endParaRPr lang="ru-RU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483769" cy="159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324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4904" y="-243408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01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8" y="3419479"/>
            <a:ext cx="19044" cy="190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8" y="3571879"/>
            <a:ext cx="19044" cy="19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8" y="3724279"/>
            <a:ext cx="19044" cy="19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36710" cy="5124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2" y="2564904"/>
            <a:ext cx="8232629" cy="41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4704" y="206093"/>
            <a:ext cx="1224136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86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600" y="-4572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52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575" y="-228600"/>
            <a:ext cx="13011150" cy="7315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3933056"/>
            <a:ext cx="511256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51 % респондентів повністю реалізували свої освітні запити і потреби на курсах підвищення кваліфікації, а 39 % зазначили, що скоріше задоволені, ніж ні.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7030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2346636" y="2076673"/>
            <a:ext cx="5878797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uk-UA" altLang="ru-RU" sz="1400" dirty="0">
                <a:latin typeface="Times New Roman" pitchFamily="18" charset="0"/>
                <a:cs typeface="Times New Roman" pitchFamily="18" charset="0"/>
              </a:rPr>
              <a:t>Травень 2018 року - надано гриф </a:t>
            </a:r>
            <a:r>
              <a:rPr lang="uk-UA" altLang="ru-RU" sz="1400" b="1" dirty="0">
                <a:latin typeface="Times New Roman" pitchFamily="18" charset="0"/>
                <a:cs typeface="Times New Roman" pitchFamily="18" charset="0"/>
              </a:rPr>
              <a:t>науково-методичної комісії з післядипломної освіти Міністерства освіти і науки України</a:t>
            </a:r>
          </a:p>
          <a:p>
            <a:pPr algn="just"/>
            <a:r>
              <a:rPr lang="uk-UA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2" descr="C:\Documents and Settings\Admin\Рабочий стол\Новая папка (7)\обкладинк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711994"/>
            <a:ext cx="172787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2168351" y="1035308"/>
            <a:ext cx="6119812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just"/>
            <a:r>
              <a:rPr lang="uk-UA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Професійний розвиток педагога Нової української </a:t>
            </a:r>
            <a:r>
              <a:rPr lang="uk-UA" alt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школи: </a:t>
            </a:r>
            <a:r>
              <a:rPr lang="uk-UA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збірник спецкурсів: авторський колектив / загальна ред. проф. Т.М. </a:t>
            </a:r>
            <a:r>
              <a:rPr lang="uk-UA" alt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Сорочан</a:t>
            </a:r>
            <a:r>
              <a:rPr lang="uk-UA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наукова ред., упорядкування В.В. Сидоренко, Я.Л.</a:t>
            </a:r>
            <a:r>
              <a:rPr lang="uk-UA" alt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Швень</a:t>
            </a:r>
            <a:r>
              <a:rPr lang="uk-UA" alt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К.: ЦІППО, 2018. 324 с.</a:t>
            </a:r>
            <a:endParaRPr lang="ru-RU" altLang="ru-RU" sz="14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292600"/>
            <a:ext cx="30956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92500" y="4916488"/>
            <a:ext cx="5651500" cy="1816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630555" algn="l"/>
              </a:tabLst>
              <a:defRPr/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Міжнародної виставки «Освіта та кар'єра - 2018» у номінації «</a:t>
            </a:r>
            <a:r>
              <a:rPr lang="uk-UA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Компетентнісний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підхід в освітній діяльності вищої освіти»</a:t>
            </a:r>
          </a:p>
          <a:p>
            <a:pPr algn="just">
              <a:spcAft>
                <a:spcPts val="0"/>
              </a:spcAft>
              <a:tabLst>
                <a:tab pos="630555" algn="l"/>
              </a:tabLst>
              <a:defRPr/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Сидоренко В.В. Атестація осіб, які претендують на вступ на державну службу, щодо вільного володіння державною мовою : методичні рекомендації /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Вікторія Вікторівна Сидоренко, Ярослава Леонідівна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Швень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К.: ЦІППО ДВНЗ «Університет менеджменту освіти» НАПН України, 2017. 160 с.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7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54908">
            <a:off x="336092" y="4357271"/>
            <a:ext cx="1703388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4933" y="199710"/>
            <a:ext cx="900944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Електронні підручники, Е-посібники дозволяють по-новому планувати організацію освітнього процесу за допомогою мультимедійних засобів.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Науково-педагогічними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працівниками впродовж 2018-2019 рр. розроблено такі Е-комплекси: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C:\Documents and Settings\Admin\Рабочий стол\обкладинка 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3907503" cy="220756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3230325"/>
            <a:ext cx="4572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uk-UA" b="1" i="1" dirty="0"/>
              <a:t>м</a:t>
            </a:r>
            <a:r>
              <a:rPr lang="ru-RU" b="1" i="1" dirty="0" err="1"/>
              <a:t>ультимедійний</a:t>
            </a:r>
            <a:r>
              <a:rPr lang="ru-RU" b="1" i="1" dirty="0"/>
              <a:t> </a:t>
            </a:r>
            <a:r>
              <a:rPr lang="ru-RU" b="1" i="1" dirty="0" err="1"/>
              <a:t>науково-методичний</a:t>
            </a:r>
            <a:r>
              <a:rPr lang="ru-RU" b="1" i="1" dirty="0"/>
              <a:t> </a:t>
            </a:r>
            <a:r>
              <a:rPr lang="ru-RU" b="1" i="1" dirty="0" err="1"/>
              <a:t>посібник</a:t>
            </a:r>
            <a:r>
              <a:rPr lang="ru-RU" b="1" dirty="0"/>
              <a:t> «Про </a:t>
            </a:r>
            <a:r>
              <a:rPr lang="ru-RU" b="1" dirty="0" err="1"/>
              <a:t>актуальне</a:t>
            </a:r>
            <a:r>
              <a:rPr lang="ru-RU" b="1" dirty="0"/>
              <a:t> в </a:t>
            </a:r>
            <a:r>
              <a:rPr lang="ru-RU" b="1" dirty="0" err="1"/>
              <a:t>методичній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: думки й </a:t>
            </a:r>
            <a:r>
              <a:rPr lang="ru-RU" b="1" dirty="0" err="1"/>
              <a:t>поради</a:t>
            </a:r>
            <a:r>
              <a:rPr lang="ru-RU" b="1" dirty="0"/>
              <a:t> </a:t>
            </a:r>
            <a:r>
              <a:rPr lang="ru-RU" b="1" dirty="0" err="1"/>
              <a:t>експертів</a:t>
            </a:r>
            <a:r>
              <a:rPr lang="ru-RU" b="1" dirty="0"/>
              <a:t>»: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348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Упродовж 2018-2019 років формується Електронний освітній ресурс «</a:t>
            </a:r>
            <a:r>
              <a:rPr lang="uk-UA" b="1" dirty="0" err="1"/>
              <a:t>Медіотека</a:t>
            </a:r>
            <a:r>
              <a:rPr lang="uk-UA" b="1" dirty="0"/>
              <a:t> електронних засобів навчання»</a:t>
            </a:r>
            <a:r>
              <a:rPr lang="uk-UA" dirty="0"/>
              <a:t> (Режим доступу: </a:t>
            </a:r>
            <a:r>
              <a:rPr lang="uk-UA" dirty="0" err="1"/>
              <a:t>nmcbook.com.ua</a:t>
            </a:r>
            <a:r>
              <a:rPr lang="uk-UA" dirty="0"/>
              <a:t>).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772816"/>
            <a:ext cx="58326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Матеріали є </a:t>
            </a:r>
            <a:r>
              <a:rPr lang="uk-UA" b="1" dirty="0" err="1"/>
              <a:t>завершиними</a:t>
            </a:r>
            <a:r>
              <a:rPr lang="uk-UA" b="1" dirty="0"/>
              <a:t> і готовими до використання в освітньому процесі: </a:t>
            </a:r>
            <a:endParaRPr lang="uk-UA" b="1" dirty="0" smtClean="0"/>
          </a:p>
          <a:p>
            <a:r>
              <a:rPr lang="uk-UA" b="1" dirty="0" smtClean="0"/>
              <a:t>Е-посібники</a:t>
            </a:r>
            <a:r>
              <a:rPr lang="uk-UA" b="1" dirty="0"/>
              <a:t>, які завантажуються будь-яким браузером, друковані посібники, комплекси, збірники матеріалів; </a:t>
            </a:r>
            <a:r>
              <a:rPr lang="uk-UA" b="1" dirty="0" smtClean="0"/>
              <a:t>навчальні </a:t>
            </a:r>
            <a:r>
              <a:rPr lang="uk-UA" b="1" dirty="0"/>
              <a:t>відеофільми та відеолекції, частина яких розміщена на </a:t>
            </a:r>
            <a:r>
              <a:rPr lang="uk-UA" b="1" dirty="0" err="1"/>
              <a:t>відеохостингу</a:t>
            </a:r>
            <a:r>
              <a:rPr lang="uk-UA" b="1" dirty="0"/>
              <a:t> , інша частина – посилання для завантаження; посібники у </a:t>
            </a:r>
            <a:r>
              <a:rPr lang="en-US" b="1" dirty="0"/>
              <a:t>PDF</a:t>
            </a:r>
            <a:r>
              <a:rPr lang="uk-UA" b="1" dirty="0"/>
              <a:t>-форматі.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221088"/>
            <a:ext cx="7560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/>
              <a:t>У січні 2019 році записано: </a:t>
            </a:r>
            <a:r>
              <a:rPr lang="uk-UA" sz="1400" dirty="0" err="1"/>
              <a:t>вебінар</a:t>
            </a:r>
            <a:r>
              <a:rPr lang="uk-UA" sz="1400" dirty="0"/>
              <a:t> «Як навчити учнів розуміти мову музичного мистецтва» (доц. О.В. </a:t>
            </a:r>
            <a:r>
              <a:rPr lang="uk-UA" sz="1400" dirty="0" err="1"/>
              <a:t>Просіна</a:t>
            </a:r>
            <a:r>
              <a:rPr lang="uk-UA" sz="1400" dirty="0"/>
              <a:t>), </a:t>
            </a:r>
            <a:r>
              <a:rPr lang="uk-UA" sz="1400" dirty="0" err="1"/>
              <a:t>відеолекцію</a:t>
            </a:r>
            <a:r>
              <a:rPr lang="uk-UA" sz="1400" dirty="0"/>
              <a:t> «Робота з електронним освітнім ресурсом. </a:t>
            </a:r>
            <a:r>
              <a:rPr lang="uk-UA" sz="1400" dirty="0" err="1"/>
              <a:t>Медіатека</a:t>
            </a:r>
            <a:r>
              <a:rPr lang="uk-UA" sz="1400" dirty="0"/>
              <a:t> електронних засобів навчання», (</a:t>
            </a:r>
            <a:r>
              <a:rPr lang="uk-UA" sz="1400" dirty="0" err="1"/>
              <a:t>ст.викл</a:t>
            </a:r>
            <a:r>
              <a:rPr lang="uk-UA" sz="1400" dirty="0"/>
              <a:t>. С.А. Жуковська); навчальні відеофільми для педагога НУШ за різними освітніми галузями Держстандарту: «Планета Земля – наш дім», «Чотири пори року» (проф. В.В. Сидоренко, </a:t>
            </a:r>
            <a:r>
              <a:rPr lang="uk-UA" sz="1400" dirty="0" err="1"/>
              <a:t>ст.викл</a:t>
            </a:r>
            <a:r>
              <a:rPr lang="uk-UA" sz="1400" dirty="0"/>
              <a:t>. С.А. Жуковська).</a:t>
            </a:r>
            <a:endParaRPr lang="ru-RU" sz="1400" dirty="0"/>
          </a:p>
          <a:p>
            <a:r>
              <a:rPr lang="uk-UA" sz="1400" dirty="0"/>
              <a:t>Записано </a:t>
            </a:r>
            <a:r>
              <a:rPr lang="uk-UA" sz="1400" dirty="0" err="1"/>
              <a:t>онлайн</a:t>
            </a:r>
            <a:r>
              <a:rPr lang="uk-UA" sz="1400" dirty="0"/>
              <a:t> курси «Методична діяльність в умовах децентралізації освіти», «</a:t>
            </a:r>
            <a:r>
              <a:rPr lang="uk-UA" sz="1400" dirty="0" err="1"/>
              <a:t>Селф-коучинг</a:t>
            </a:r>
            <a:r>
              <a:rPr lang="uk-UA" sz="1400" dirty="0"/>
              <a:t> (</a:t>
            </a:r>
            <a:r>
              <a:rPr lang="uk-UA" sz="1400" dirty="0" err="1"/>
              <a:t>самонаставництво</a:t>
            </a:r>
            <a:r>
              <a:rPr lang="uk-UA" sz="1400" dirty="0"/>
              <a:t>) як технологія професійного розвитку педагога Нової української школи» (проф. В.В. Сидоренко).</a:t>
            </a:r>
            <a:endParaRPr lang="ru-RU" sz="1400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206997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23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856663" cy="1417638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uk-UA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uk-UA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ільше </a:t>
            </a:r>
            <a:r>
              <a:rPr lang="uk-UA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ніхто не платить людині за те, що вона знає (адже </a:t>
            </a:r>
            <a:r>
              <a:rPr lang="ru-RU" sz="2000" b="1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  <a:r>
              <a:rPr lang="uk-UA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знає усе) – а платять лише за те, що вона може зробити зі своїм знанням, </a:t>
            </a:r>
            <a:r>
              <a:rPr lang="uk-UA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тобто </a:t>
            </a:r>
            <a:r>
              <a:rPr lang="uk-UA" sz="2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її </a:t>
            </a:r>
            <a:r>
              <a:rPr lang="uk-UA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компетентність  </a:t>
            </a:r>
            <a:br>
              <a:rPr lang="uk-UA" sz="2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1800" dirty="0" smtClean="0"/>
              <a:t>голова </a:t>
            </a:r>
            <a:r>
              <a:rPr lang="uk-UA" sz="1800" dirty="0"/>
              <a:t>Директорату з освіти і навичок </a:t>
            </a:r>
            <a:r>
              <a:rPr lang="uk-UA" sz="1800" dirty="0" smtClean="0"/>
              <a:t>(</a:t>
            </a:r>
            <a:r>
              <a:rPr lang="ru-RU" sz="1800" dirty="0" smtClean="0"/>
              <a:t>PISA</a:t>
            </a:r>
            <a:r>
              <a:rPr lang="uk-UA" sz="1800" dirty="0"/>
              <a:t>) А.</a:t>
            </a:r>
            <a:r>
              <a:rPr lang="ru-RU" sz="1800" dirty="0"/>
              <a:t> </a:t>
            </a:r>
            <a:r>
              <a:rPr lang="uk-UA" sz="1800" dirty="0" err="1" smtClean="0"/>
              <a:t>Шлейхер</a:t>
            </a:r>
            <a:endParaRPr lang="en-US" alt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gray">
          <a:xfrm>
            <a:off x="3584575" y="3257550"/>
            <a:ext cx="19050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1600" b="1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100" name="AutoShape 8"/>
          <p:cNvSpPr>
            <a:spLocks noChangeArrowheads="1"/>
          </p:cNvSpPr>
          <p:nvPr/>
        </p:nvSpPr>
        <p:spPr bwMode="gray">
          <a:xfrm>
            <a:off x="442913" y="1524000"/>
            <a:ext cx="2557462" cy="258445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56656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gray">
          <a:xfrm>
            <a:off x="444500" y="1952625"/>
            <a:ext cx="2474913" cy="2222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endParaRPr lang="en-US" alt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0" name="Text Box 18"/>
          <p:cNvSpPr txBox="1">
            <a:spLocks noChangeArrowheads="1"/>
          </p:cNvSpPr>
          <p:nvPr/>
        </p:nvSpPr>
        <p:spPr bwMode="white">
          <a:xfrm>
            <a:off x="7092950" y="1547813"/>
            <a:ext cx="574675" cy="396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uk-UA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95625" y="2133600"/>
            <a:ext cx="2819400" cy="2803525"/>
            <a:chOff x="1968" y="1488"/>
            <a:chExt cx="1776" cy="1766"/>
          </a:xfrm>
        </p:grpSpPr>
        <p:sp>
          <p:nvSpPr>
            <p:cNvPr id="293909" name="AutoShape 21"/>
            <p:cNvSpPr>
              <a:spLocks noChangeArrowheads="1"/>
            </p:cNvSpPr>
            <p:nvPr/>
          </p:nvSpPr>
          <p:spPr bwMode="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93910" name="AutoShape 22"/>
            <p:cNvSpPr>
              <a:spLocks noChangeArrowheads="1"/>
            </p:cNvSpPr>
            <p:nvPr/>
          </p:nvSpPr>
          <p:spPr bwMode="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93911" name="AutoShape 23"/>
            <p:cNvSpPr>
              <a:spLocks noChangeArrowheads="1"/>
            </p:cNvSpPr>
            <p:nvPr/>
          </p:nvSpPr>
          <p:spPr bwMode="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93912" name="AutoShape 24"/>
            <p:cNvSpPr>
              <a:spLocks noChangeArrowheads="1"/>
            </p:cNvSpPr>
            <p:nvPr/>
          </p:nvSpPr>
          <p:spPr bwMode="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25" name="AutoShape 12"/>
          <p:cNvSpPr>
            <a:spLocks noChangeArrowheads="1"/>
          </p:cNvSpPr>
          <p:nvPr/>
        </p:nvSpPr>
        <p:spPr bwMode="gray">
          <a:xfrm>
            <a:off x="2687188" y="5221288"/>
            <a:ext cx="4333084" cy="1600200"/>
          </a:xfrm>
          <a:prstGeom prst="roundRect">
            <a:avLst>
              <a:gd name="adj" fmla="val 1269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4114" name="AutoShape 13"/>
          <p:cNvSpPr>
            <a:spLocks noChangeArrowheads="1"/>
          </p:cNvSpPr>
          <p:nvPr/>
        </p:nvSpPr>
        <p:spPr bwMode="gray">
          <a:xfrm>
            <a:off x="2687188" y="5662613"/>
            <a:ext cx="4405762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відкриває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додаткові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розвитку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ключових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компетентностей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замовників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освітніх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послуг</a:t>
            </a: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91880" y="2527726"/>
            <a:ext cx="2088232" cy="1837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відкритий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контент, </a:t>
            </a:r>
            <a:r>
              <a:rPr lang="ru-RU" b="1" dirty="0" err="1" smtClean="0">
                <a:solidFill>
                  <a:schemeClr val="tx1"/>
                </a:solidFill>
              </a:rPr>
              <a:t>відкриті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освітні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ресурсів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КФОД</a:t>
            </a:r>
          </a:p>
          <a:p>
            <a:pPr algn="ctr">
              <a:defRPr/>
            </a:pPr>
            <a:r>
              <a:rPr lang="uk-UA" b="1" dirty="0" smtClean="0">
                <a:solidFill>
                  <a:schemeClr val="tx1"/>
                </a:solidFill>
              </a:rPr>
              <a:t>дають можливість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16" name="AutoShape 16"/>
          <p:cNvSpPr>
            <a:spLocks noChangeArrowheads="1"/>
          </p:cNvSpPr>
          <p:nvPr/>
        </p:nvSpPr>
        <p:spPr bwMode="gray">
          <a:xfrm>
            <a:off x="6081713" y="1603375"/>
            <a:ext cx="2543175" cy="2378075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106975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 altLang="ru-RU">
              <a:latin typeface="Arial" charset="0"/>
            </a:endParaRPr>
          </a:p>
        </p:txBody>
      </p:sp>
      <p:sp>
        <p:nvSpPr>
          <p:cNvPr id="6152" name="AutoShape 13"/>
          <p:cNvSpPr>
            <a:spLocks noChangeArrowheads="1"/>
          </p:cNvSpPr>
          <p:nvPr/>
        </p:nvSpPr>
        <p:spPr bwMode="gray">
          <a:xfrm>
            <a:off x="6073775" y="1752600"/>
            <a:ext cx="2497138" cy="21669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prstShdw prst="shdw17" dist="17961" dir="135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99DEE7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sz="1800" b="1" dirty="0" err="1"/>
              <a:t>забезпечити</a:t>
            </a:r>
            <a:r>
              <a:rPr lang="ru-RU" sz="1800" b="1" dirty="0"/>
              <a:t> </a:t>
            </a:r>
            <a:endParaRPr lang="ru-RU" sz="1800" b="1" dirty="0" smtClean="0"/>
          </a:p>
          <a:p>
            <a:pPr algn="ctr">
              <a:spcBef>
                <a:spcPct val="0"/>
              </a:spcBef>
              <a:buNone/>
              <a:defRPr/>
            </a:pPr>
            <a:r>
              <a:rPr lang="ru-RU" sz="1800" b="1" dirty="0" err="1" smtClean="0"/>
              <a:t>формування</a:t>
            </a:r>
            <a:r>
              <a:rPr lang="ru-RU" sz="1800" b="1" dirty="0" smtClean="0"/>
              <a:t> </a:t>
            </a:r>
            <a:r>
              <a:rPr lang="ru-RU" sz="1800" b="1" dirty="0"/>
              <a:t>і </a:t>
            </a:r>
            <a:endParaRPr lang="ru-RU" sz="1800" b="1" dirty="0" smtClean="0"/>
          </a:p>
          <a:p>
            <a:pPr algn="ctr">
              <a:spcBef>
                <a:spcPct val="0"/>
              </a:spcBef>
              <a:buNone/>
              <a:defRPr/>
            </a:pPr>
            <a:r>
              <a:rPr lang="ru-RU" sz="1800" b="1" dirty="0" err="1" smtClean="0"/>
              <a:t>використання</a:t>
            </a:r>
            <a:r>
              <a:rPr lang="ru-RU" sz="1800" b="1" dirty="0" smtClean="0"/>
              <a:t> 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ru-RU" sz="1800" b="1" dirty="0" err="1" smtClean="0"/>
              <a:t>відкритого</a:t>
            </a:r>
            <a:r>
              <a:rPr lang="ru-RU" sz="1800" b="1" dirty="0" smtClean="0"/>
              <a:t> </a:t>
            </a:r>
            <a:r>
              <a:rPr lang="ru-RU" sz="1800" b="1" dirty="0"/>
              <a:t>освітнього </a:t>
            </a:r>
            <a:endParaRPr lang="ru-RU" sz="1800" b="1" dirty="0" smtClean="0"/>
          </a:p>
          <a:p>
            <a:pPr algn="ctr">
              <a:spcBef>
                <a:spcPct val="0"/>
              </a:spcBef>
              <a:buNone/>
              <a:defRPr/>
            </a:pPr>
            <a:r>
              <a:rPr lang="ru-RU" sz="1800" b="1" dirty="0" smtClean="0"/>
              <a:t>простору 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ru-RU" sz="1800" b="1" dirty="0" err="1" smtClean="0"/>
              <a:t>всіх</a:t>
            </a:r>
            <a:r>
              <a:rPr lang="ru-RU" sz="1800" b="1" dirty="0" smtClean="0"/>
              <a:t> </a:t>
            </a:r>
            <a:r>
              <a:rPr lang="ru-RU" sz="1800" b="1" dirty="0" err="1"/>
              <a:t>споживачів</a:t>
            </a:r>
            <a:r>
              <a:rPr lang="ru-RU" sz="1800" b="1" dirty="0"/>
              <a:t> </a:t>
            </a:r>
            <a:endParaRPr lang="ru-RU" sz="1800" b="1" dirty="0" smtClean="0"/>
          </a:p>
          <a:p>
            <a:pPr algn="ctr">
              <a:spcBef>
                <a:spcPct val="0"/>
              </a:spcBef>
              <a:buNone/>
              <a:defRPr/>
            </a:pPr>
            <a:r>
              <a:rPr lang="ru-RU" sz="1800" b="1" dirty="0" err="1" smtClean="0"/>
              <a:t>інформації</a:t>
            </a:r>
            <a:endParaRPr lang="ru-RU" alt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0050" y="2527726"/>
            <a:ext cx="28597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суттєво</a:t>
            </a:r>
            <a:r>
              <a:rPr lang="ru-RU" sz="2400" b="1" dirty="0"/>
              <a:t> </a:t>
            </a:r>
            <a:r>
              <a:rPr lang="ru-RU" sz="2400" b="1" dirty="0" err="1"/>
              <a:t>розширити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r>
              <a:rPr lang="ru-RU" sz="2400" b="1" dirty="0" err="1" smtClean="0"/>
              <a:t>освітнє</a:t>
            </a:r>
            <a:r>
              <a:rPr lang="ru-RU" sz="2400" b="1" dirty="0" smtClean="0"/>
              <a:t> </a:t>
            </a:r>
            <a:r>
              <a:rPr lang="ru-RU" sz="2400" b="1" dirty="0" err="1"/>
              <a:t>середовище</a:t>
            </a:r>
            <a:endParaRPr lang="ru-RU" sz="2400" b="1" dirty="0"/>
          </a:p>
        </p:txBody>
      </p:sp>
      <p:pic>
        <p:nvPicPr>
          <p:cNvPr id="27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5" y="3781267"/>
            <a:ext cx="2397947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62" y="3742460"/>
            <a:ext cx="2592288" cy="145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4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1" name="Freeform 3"/>
          <p:cNvSpPr>
            <a:spLocks/>
          </p:cNvSpPr>
          <p:nvPr/>
        </p:nvSpPr>
        <p:spPr bwMode="gray">
          <a:xfrm>
            <a:off x="323528" y="2027237"/>
            <a:ext cx="8280722" cy="3176588"/>
          </a:xfrm>
          <a:custGeom>
            <a:avLst/>
            <a:gdLst>
              <a:gd name="T0" fmla="*/ 0 w 5424"/>
              <a:gd name="T1" fmla="*/ 1440 h 1488"/>
              <a:gd name="T2" fmla="*/ 0 w 5424"/>
              <a:gd name="T3" fmla="*/ 1488 h 1488"/>
              <a:gd name="T4" fmla="*/ 1152 w 5424"/>
              <a:gd name="T5" fmla="*/ 1488 h 1488"/>
              <a:gd name="T6" fmla="*/ 1392 w 5424"/>
              <a:gd name="T7" fmla="*/ 1008 h 1488"/>
              <a:gd name="T8" fmla="*/ 2544 w 5424"/>
              <a:gd name="T9" fmla="*/ 1008 h 1488"/>
              <a:gd name="T10" fmla="*/ 2832 w 5424"/>
              <a:gd name="T11" fmla="*/ 528 h 1488"/>
              <a:gd name="T12" fmla="*/ 3984 w 5424"/>
              <a:gd name="T13" fmla="*/ 528 h 1488"/>
              <a:gd name="T14" fmla="*/ 4272 w 5424"/>
              <a:gd name="T15" fmla="*/ 48 h 1488"/>
              <a:gd name="T16" fmla="*/ 5424 w 5424"/>
              <a:gd name="T17" fmla="*/ 48 h 1488"/>
              <a:gd name="T18" fmla="*/ 5424 w 5424"/>
              <a:gd name="T19" fmla="*/ 0 h 1488"/>
              <a:gd name="T20" fmla="*/ 4272 w 5424"/>
              <a:gd name="T21" fmla="*/ 0 h 1488"/>
              <a:gd name="T22" fmla="*/ 3984 w 5424"/>
              <a:gd name="T23" fmla="*/ 480 h 1488"/>
              <a:gd name="T24" fmla="*/ 2832 w 5424"/>
              <a:gd name="T25" fmla="*/ 480 h 1488"/>
              <a:gd name="T26" fmla="*/ 2544 w 5424"/>
              <a:gd name="T27" fmla="*/ 960 h 1488"/>
              <a:gd name="T28" fmla="*/ 1392 w 5424"/>
              <a:gd name="T29" fmla="*/ 960 h 1488"/>
              <a:gd name="T30" fmla="*/ 1152 w 5424"/>
              <a:gd name="T31" fmla="*/ 1440 h 1488"/>
              <a:gd name="T32" fmla="*/ 0 w 5424"/>
              <a:gd name="T33" fmla="*/ 144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/>
        </p:spPr>
        <p:txBody>
          <a:bodyPr>
            <a:flatTx/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899592" y="3597588"/>
            <a:ext cx="1403871" cy="1377637"/>
            <a:chOff x="482" y="1851"/>
            <a:chExt cx="860" cy="796"/>
          </a:xfrm>
        </p:grpSpPr>
        <p:sp>
          <p:nvSpPr>
            <p:cNvPr id="14385" name="Freeform 5"/>
            <p:cNvSpPr>
              <a:spLocks/>
            </p:cNvSpPr>
            <p:nvPr/>
          </p:nvSpPr>
          <p:spPr bwMode="gray">
            <a:xfrm>
              <a:off x="567" y="2464"/>
              <a:ext cx="335" cy="173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adFill rotWithShape="1">
              <a:gsLst>
                <a:gs pos="0">
                  <a:srgbClr val="181818"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6" name="Freeform 6"/>
            <p:cNvSpPr>
              <a:spLocks/>
            </p:cNvSpPr>
            <p:nvPr/>
          </p:nvSpPr>
          <p:spPr bwMode="gray">
            <a:xfrm>
              <a:off x="797" y="2401"/>
              <a:ext cx="367" cy="170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adFill rotWithShape="1">
              <a:gsLst>
                <a:gs pos="0">
                  <a:srgbClr val="181818"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7" name="Freeform 7"/>
            <p:cNvSpPr>
              <a:spLocks/>
            </p:cNvSpPr>
            <p:nvPr/>
          </p:nvSpPr>
          <p:spPr bwMode="gray">
            <a:xfrm>
              <a:off x="1035" y="2504"/>
              <a:ext cx="307" cy="143"/>
            </a:xfrm>
            <a:custGeom>
              <a:avLst/>
              <a:gdLst>
                <a:gd name="T0" fmla="*/ 0 w 307"/>
                <a:gd name="T1" fmla="*/ 134 h 143"/>
                <a:gd name="T2" fmla="*/ 66 w 307"/>
                <a:gd name="T3" fmla="*/ 143 h 143"/>
                <a:gd name="T4" fmla="*/ 282 w 307"/>
                <a:gd name="T5" fmla="*/ 35 h 143"/>
                <a:gd name="T6" fmla="*/ 219 w 307"/>
                <a:gd name="T7" fmla="*/ 17 h 143"/>
                <a:gd name="T8" fmla="*/ 0 w 307"/>
                <a:gd name="T9" fmla="*/ 134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7" h="143">
                  <a:moveTo>
                    <a:pt x="0" y="134"/>
                  </a:moveTo>
                  <a:lnTo>
                    <a:pt x="66" y="143"/>
                  </a:lnTo>
                  <a:lnTo>
                    <a:pt x="282" y="35"/>
                  </a:lnTo>
                  <a:cubicBezTo>
                    <a:pt x="307" y="14"/>
                    <a:pt x="266" y="0"/>
                    <a:pt x="219" y="17"/>
                  </a:cubicBezTo>
                  <a:lnTo>
                    <a:pt x="0" y="134"/>
                  </a:lnTo>
                  <a:close/>
                </a:path>
              </a:pathLst>
            </a:custGeom>
            <a:gradFill rotWithShape="1">
              <a:gsLst>
                <a:gs pos="0">
                  <a:srgbClr val="181818"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8" name="Freeform 8"/>
            <p:cNvSpPr>
              <a:spLocks/>
            </p:cNvSpPr>
            <p:nvPr/>
          </p:nvSpPr>
          <p:spPr bwMode="gray">
            <a:xfrm>
              <a:off x="482" y="2066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>
                <a:rot lat="0" lon="899999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14389" name="Freeform 9"/>
            <p:cNvSpPr>
              <a:spLocks/>
            </p:cNvSpPr>
            <p:nvPr/>
          </p:nvSpPr>
          <p:spPr bwMode="gray">
            <a:xfrm>
              <a:off x="698" y="1851"/>
              <a:ext cx="282" cy="716"/>
            </a:xfrm>
            <a:custGeom>
              <a:avLst/>
              <a:gdLst>
                <a:gd name="T0" fmla="*/ 130 w 224"/>
                <a:gd name="T1" fmla="*/ 127 h 569"/>
                <a:gd name="T2" fmla="*/ 93 w 224"/>
                <a:gd name="T3" fmla="*/ 63 h 569"/>
                <a:gd name="T4" fmla="*/ 152 w 224"/>
                <a:gd name="T5" fmla="*/ 1 h 569"/>
                <a:gd name="T6" fmla="*/ 215 w 224"/>
                <a:gd name="T7" fmla="*/ 65 h 569"/>
                <a:gd name="T8" fmla="*/ 170 w 224"/>
                <a:gd name="T9" fmla="*/ 127 h 569"/>
                <a:gd name="T10" fmla="*/ 169 w 224"/>
                <a:gd name="T11" fmla="*/ 156 h 569"/>
                <a:gd name="T12" fmla="*/ 263 w 224"/>
                <a:gd name="T13" fmla="*/ 182 h 569"/>
                <a:gd name="T14" fmla="*/ 278 w 224"/>
                <a:gd name="T15" fmla="*/ 257 h 569"/>
                <a:gd name="T16" fmla="*/ 274 w 224"/>
                <a:gd name="T17" fmla="*/ 404 h 569"/>
                <a:gd name="T18" fmla="*/ 263 w 224"/>
                <a:gd name="T19" fmla="*/ 459 h 569"/>
                <a:gd name="T20" fmla="*/ 247 w 224"/>
                <a:gd name="T21" fmla="*/ 388 h 569"/>
                <a:gd name="T22" fmla="*/ 235 w 224"/>
                <a:gd name="T23" fmla="*/ 254 h 569"/>
                <a:gd name="T24" fmla="*/ 214 w 224"/>
                <a:gd name="T25" fmla="*/ 404 h 569"/>
                <a:gd name="T26" fmla="*/ 181 w 224"/>
                <a:gd name="T27" fmla="*/ 716 h 569"/>
                <a:gd name="T28" fmla="*/ 98 w 224"/>
                <a:gd name="T29" fmla="*/ 711 h 569"/>
                <a:gd name="T30" fmla="*/ 63 w 224"/>
                <a:gd name="T31" fmla="*/ 409 h 569"/>
                <a:gd name="T32" fmla="*/ 42 w 224"/>
                <a:gd name="T33" fmla="*/ 262 h 569"/>
                <a:gd name="T34" fmla="*/ 31 w 224"/>
                <a:gd name="T35" fmla="*/ 390 h 569"/>
                <a:gd name="T36" fmla="*/ 15 w 224"/>
                <a:gd name="T37" fmla="*/ 459 h 569"/>
                <a:gd name="T38" fmla="*/ 1 w 224"/>
                <a:gd name="T39" fmla="*/ 384 h 569"/>
                <a:gd name="T40" fmla="*/ 9 w 224"/>
                <a:gd name="T41" fmla="*/ 232 h 569"/>
                <a:gd name="T42" fmla="*/ 29 w 224"/>
                <a:gd name="T43" fmla="*/ 176 h 569"/>
                <a:gd name="T44" fmla="*/ 128 w 224"/>
                <a:gd name="T45" fmla="*/ 156 h 569"/>
                <a:gd name="T46" fmla="*/ 130 w 224"/>
                <a:gd name="T47" fmla="*/ 127 h 5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>
                <a:rot lat="0" lon="899999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  <p:sp>
          <p:nvSpPr>
            <p:cNvPr id="14390" name="Freeform 10"/>
            <p:cNvSpPr>
              <a:spLocks/>
            </p:cNvSpPr>
            <p:nvPr/>
          </p:nvSpPr>
          <p:spPr bwMode="gray">
            <a:xfrm>
              <a:off x="956" y="2078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>
                <a:rot lat="0" lon="899999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ru-RU"/>
            </a:p>
          </p:txBody>
        </p:sp>
      </p:grpSp>
      <p:pic>
        <p:nvPicPr>
          <p:cNvPr id="14341" name="Picture 11" descr="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116763" y="1227137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093572" y="2185224"/>
            <a:ext cx="10620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4" name="Group 14"/>
          <p:cNvGrpSpPr>
            <a:grpSpLocks/>
          </p:cNvGrpSpPr>
          <p:nvPr/>
        </p:nvGrpSpPr>
        <p:grpSpPr bwMode="auto">
          <a:xfrm>
            <a:off x="407693" y="5139806"/>
            <a:ext cx="1808163" cy="314325"/>
            <a:chOff x="406" y="980"/>
            <a:chExt cx="2330" cy="294"/>
          </a:xfrm>
        </p:grpSpPr>
        <p:sp>
          <p:nvSpPr>
            <p:cNvPr id="304143" name="AutoShape 1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4144" name="AutoShape 1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4145" name="AutoShape 1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345" name="Text Box 18"/>
          <p:cNvSpPr txBox="1">
            <a:spLocks noChangeArrowheads="1"/>
          </p:cNvSpPr>
          <p:nvPr/>
        </p:nvSpPr>
        <p:spPr bwMode="gray">
          <a:xfrm>
            <a:off x="385776" y="5139271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dirty="0" smtClean="0">
                <a:solidFill>
                  <a:srgbClr val="FFFFFF"/>
                </a:solidFill>
                <a:cs typeface="Arial" charset="0"/>
              </a:rPr>
              <a:t>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gray">
          <a:xfrm>
            <a:off x="2121" y="159343"/>
            <a:ext cx="5519619" cy="230832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dirty="0"/>
              <a:t>Для забезпечення якості формальної освіти за різними моделями і формами навчання, надання якісних освітніх послуг, розвитку ключових компетентностей фахівців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ФОД використовує можливості відкритого навчання і самоосвіти із застосуванням цифрових технологій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4347" name="Rectangle 20"/>
          <p:cNvSpPr>
            <a:spLocks noChangeArrowheads="1"/>
          </p:cNvSpPr>
          <p:nvPr/>
        </p:nvSpPr>
        <p:spPr bwMode="gray">
          <a:xfrm>
            <a:off x="21629" y="5630168"/>
            <a:ext cx="5647333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мережевого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освітнього простору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продуктивного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професійного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полілогу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орієнтоване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виробництво інформації  та обробку ІКТ-потоків, </a:t>
            </a:r>
            <a:r>
              <a:rPr lang="uk-UA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управління освітнім процесом та адміністрування</a:t>
            </a:r>
            <a:endParaRPr lang="en-US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8" name="Rectangle 21"/>
          <p:cNvSpPr>
            <a:spLocks noChangeArrowheads="1"/>
          </p:cNvSpPr>
          <p:nvPr/>
        </p:nvSpPr>
        <p:spPr bwMode="gray">
          <a:xfrm>
            <a:off x="2560397" y="4552950"/>
            <a:ext cx="356810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ункціональність, гнучкість,</a:t>
            </a:r>
          </a:p>
          <a:p>
            <a:r>
              <a:rPr lang="uk-UA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одульність, наявність  вбудованих засобів розробки та редагування навчального контенту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9" name="Rectangle 22"/>
          <p:cNvSpPr>
            <a:spLocks noChangeArrowheads="1"/>
          </p:cNvSpPr>
          <p:nvPr/>
        </p:nvSpPr>
        <p:spPr bwMode="gray">
          <a:xfrm>
            <a:off x="4771728" y="3545201"/>
            <a:ext cx="234503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Повноцінна і комфортна взаємодія всіх учасників навчального контенту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Rectangle 23"/>
          <p:cNvSpPr>
            <a:spLocks noChangeArrowheads="1"/>
          </p:cNvSpPr>
          <p:nvPr/>
        </p:nvSpPr>
        <p:spPr bwMode="gray">
          <a:xfrm>
            <a:off x="6834188" y="2692267"/>
            <a:ext cx="220230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Синхронне /асинхронне спілкування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випереджувальних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диференційованих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сервісних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351" name="Group 24"/>
          <p:cNvGrpSpPr>
            <a:grpSpLocks/>
          </p:cNvGrpSpPr>
          <p:nvPr/>
        </p:nvGrpSpPr>
        <p:grpSpPr bwMode="auto">
          <a:xfrm>
            <a:off x="2536287" y="4240213"/>
            <a:ext cx="1808163" cy="312737"/>
            <a:chOff x="406" y="980"/>
            <a:chExt cx="2330" cy="294"/>
          </a:xfrm>
        </p:grpSpPr>
        <p:sp>
          <p:nvSpPr>
            <p:cNvPr id="304153" name="AutoShape 2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4154" name="AutoShape 2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4155" name="AutoShape 2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352" name="Text Box 18"/>
          <p:cNvSpPr txBox="1">
            <a:spLocks noChangeArrowheads="1"/>
          </p:cNvSpPr>
          <p:nvPr/>
        </p:nvSpPr>
        <p:spPr bwMode="gray">
          <a:xfrm>
            <a:off x="2633919" y="4243701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4353" name="Group 29"/>
          <p:cNvGrpSpPr>
            <a:grpSpLocks/>
          </p:cNvGrpSpPr>
          <p:nvPr/>
        </p:nvGrpSpPr>
        <p:grpSpPr bwMode="auto">
          <a:xfrm>
            <a:off x="4720510" y="3230876"/>
            <a:ext cx="1808162" cy="314325"/>
            <a:chOff x="406" y="980"/>
            <a:chExt cx="2330" cy="294"/>
          </a:xfrm>
        </p:grpSpPr>
        <p:sp>
          <p:nvSpPr>
            <p:cNvPr id="304158" name="AutoShape 30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4159" name="AutoShape 31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4160" name="AutoShape 32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354" name="Text Box 18"/>
          <p:cNvSpPr txBox="1">
            <a:spLocks noChangeArrowheads="1"/>
          </p:cNvSpPr>
          <p:nvPr/>
        </p:nvSpPr>
        <p:spPr bwMode="gray">
          <a:xfrm>
            <a:off x="4835525" y="3230876"/>
            <a:ext cx="1666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4355" name="Group 34"/>
          <p:cNvGrpSpPr>
            <a:grpSpLocks/>
          </p:cNvGrpSpPr>
          <p:nvPr/>
        </p:nvGrpSpPr>
        <p:grpSpPr bwMode="auto">
          <a:xfrm>
            <a:off x="6848165" y="2309436"/>
            <a:ext cx="1808162" cy="314325"/>
            <a:chOff x="406" y="980"/>
            <a:chExt cx="2330" cy="294"/>
          </a:xfrm>
        </p:grpSpPr>
        <p:sp>
          <p:nvSpPr>
            <p:cNvPr id="304163" name="AutoShape 3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4164" name="AutoShape 3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4165" name="AutoShape 3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356" name="Text Box 18"/>
          <p:cNvSpPr txBox="1">
            <a:spLocks noChangeArrowheads="1"/>
          </p:cNvSpPr>
          <p:nvPr/>
        </p:nvSpPr>
        <p:spPr bwMode="gray">
          <a:xfrm>
            <a:off x="6921500" y="2282856"/>
            <a:ext cx="1698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b="1" dirty="0">
                <a:solidFill>
                  <a:srgbClr val="FFFFFF"/>
                </a:solidFill>
                <a:cs typeface="Arial" charset="0"/>
              </a:rPr>
              <a:t>4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9" name="Рисунок 3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31" y="3421599"/>
            <a:ext cx="1356873" cy="69577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0" name="Rectangle 22"/>
          <p:cNvSpPr>
            <a:spLocks noChangeArrowheads="1"/>
          </p:cNvSpPr>
          <p:nvPr/>
        </p:nvSpPr>
        <p:spPr bwMode="gray">
          <a:xfrm>
            <a:off x="5944245" y="4675478"/>
            <a:ext cx="3054089" cy="224676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РОЗВИТОК ІКТ-КОМПЕТЕНТНОСТІ, МЕДІА-КУЛЬТУРИ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рієнтуватися в інформаційному просторі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арощувати обсяги інформації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творювати власні електронні продукти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вибудовувати власний стиль комунікації</a:t>
            </a:r>
          </a:p>
        </p:txBody>
      </p:sp>
    </p:spTree>
    <p:extLst>
      <p:ext uri="{BB962C8B-B14F-4D97-AF65-F5344CB8AC3E}">
        <p14:creationId xmlns:p14="http://schemas.microsoft.com/office/powerpoint/2010/main" val="25342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gray">
          <a:xfrm>
            <a:off x="3467099" y="2711450"/>
            <a:ext cx="5426075" cy="10287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gray">
          <a:xfrm>
            <a:off x="3963745" y="3887304"/>
            <a:ext cx="4929429" cy="99536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uk-UA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гнучка система здобуття знань, </a:t>
            </a:r>
            <a:endParaRPr lang="uk-UA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uk-UA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доступна </a:t>
            </a:r>
            <a:r>
              <a:rPr lang="uk-UA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всім, </a:t>
            </a:r>
            <a:r>
              <a:rPr lang="uk-UA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хто </a:t>
            </a:r>
            <a:r>
              <a:rPr lang="uk-UA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бажає, </a:t>
            </a:r>
            <a:endParaRPr lang="uk-UA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uk-UA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без </a:t>
            </a:r>
            <a:r>
              <a:rPr lang="uk-UA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освітнього цензу та регламе</a:t>
            </a:r>
            <a:r>
              <a:rPr lang="uk-UA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нтації</a:t>
            </a:r>
            <a:endParaRPr lang="ru-RU" altLang="ru-R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gray">
          <a:xfrm>
            <a:off x="3432175" y="4997451"/>
            <a:ext cx="5243513" cy="1366104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gray">
          <a:xfrm>
            <a:off x="4162424" y="2781898"/>
            <a:ext cx="47307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безмежні можливості широкого охоплення всіх категорій слухачів із виходом на представників неформальної освіти, ключових </a:t>
            </a:r>
            <a:r>
              <a:rPr lang="uk-UA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стейкхолдерів</a:t>
            </a:r>
            <a:endParaRPr lang="ru-R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gray">
          <a:xfrm>
            <a:off x="4059238" y="5199890"/>
            <a:ext cx="4616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ільне 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функціонування 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ЕОР </a:t>
            </a:r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поза державними кордонами (Віртуальна кафедра андрагогіки)</a:t>
            </a:r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320" name="AutoShape 9"/>
          <p:cNvSpPr>
            <a:spLocks noChangeArrowheads="1"/>
          </p:cNvSpPr>
          <p:nvPr/>
        </p:nvSpPr>
        <p:spPr bwMode="gray">
          <a:xfrm>
            <a:off x="3578225" y="30734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21" name="AutoShape 10"/>
          <p:cNvSpPr>
            <a:spLocks noChangeArrowheads="1"/>
          </p:cNvSpPr>
          <p:nvPr/>
        </p:nvSpPr>
        <p:spPr bwMode="gray">
          <a:xfrm>
            <a:off x="3590924" y="4165600"/>
            <a:ext cx="571499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22" name="AutoShape 11"/>
          <p:cNvSpPr>
            <a:spLocks noChangeArrowheads="1"/>
          </p:cNvSpPr>
          <p:nvPr/>
        </p:nvSpPr>
        <p:spPr bwMode="gray">
          <a:xfrm>
            <a:off x="3576638" y="53086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301068" name="Rectangle 12"/>
          <p:cNvSpPr>
            <a:spLocks noChangeArrowheads="1"/>
          </p:cNvSpPr>
          <p:nvPr/>
        </p:nvSpPr>
        <p:spPr bwMode="gray">
          <a:xfrm>
            <a:off x="179389" y="95250"/>
            <a:ext cx="8209036" cy="1600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ВІДКРИТИЙ КОНТЕНТ КАФЕДРИ ФОД ПОБУДОВАНИЙ З УРАХУВАННЯМ ЗАСАДНИЧИХ ПРИНЦИПІВ ВІДКРИТОЇ ОСВІТИ: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3324" name="Group 13"/>
          <p:cNvGrpSpPr>
            <a:grpSpLocks/>
          </p:cNvGrpSpPr>
          <p:nvPr/>
        </p:nvGrpSpPr>
        <p:grpSpPr bwMode="auto">
          <a:xfrm>
            <a:off x="611188" y="4721225"/>
            <a:ext cx="2979737" cy="1876425"/>
            <a:chOff x="471" y="272"/>
            <a:chExt cx="1161" cy="1539"/>
          </a:xfrm>
        </p:grpSpPr>
        <p:sp>
          <p:nvSpPr>
            <p:cNvPr id="13336" name="Oval 14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1" name="AutoShape 15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3325" name="Group 16"/>
          <p:cNvGrpSpPr>
            <a:grpSpLocks/>
          </p:cNvGrpSpPr>
          <p:nvPr/>
        </p:nvGrpSpPr>
        <p:grpSpPr bwMode="auto">
          <a:xfrm>
            <a:off x="539750" y="3629025"/>
            <a:ext cx="3051175" cy="1365250"/>
            <a:chOff x="471" y="272"/>
            <a:chExt cx="1161" cy="1539"/>
          </a:xfrm>
        </p:grpSpPr>
        <p:sp>
          <p:nvSpPr>
            <p:cNvPr id="13334" name="Oval 17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4" name="AutoShape 18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>
                    <a:alpha val="50000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3326" name="Group 19"/>
          <p:cNvGrpSpPr>
            <a:grpSpLocks/>
          </p:cNvGrpSpPr>
          <p:nvPr/>
        </p:nvGrpSpPr>
        <p:grpSpPr bwMode="auto">
          <a:xfrm>
            <a:off x="539750" y="2276475"/>
            <a:ext cx="3051175" cy="1622425"/>
            <a:chOff x="471" y="272"/>
            <a:chExt cx="1161" cy="1539"/>
          </a:xfrm>
        </p:grpSpPr>
        <p:sp>
          <p:nvSpPr>
            <p:cNvPr id="13332" name="Oval 20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7" name="AutoShape 21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3328" name="Text Box 23"/>
          <p:cNvSpPr txBox="1">
            <a:spLocks noChangeArrowheads="1"/>
          </p:cNvSpPr>
          <p:nvPr/>
        </p:nvSpPr>
        <p:spPr bwMode="white">
          <a:xfrm>
            <a:off x="615950" y="4083050"/>
            <a:ext cx="2890838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uk-UA" sz="1800" i="1" dirty="0" smtClean="0">
                <a:solidFill>
                  <a:schemeClr val="bg1"/>
                </a:solidFill>
              </a:rPr>
              <a:t>АДАПТИВНІСТЬ ТА ГНУЧКІСТЬ</a:t>
            </a:r>
            <a:r>
              <a:rPr lang="uk-UA" altLang="ru-RU" sz="18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9" name="Text Box 24"/>
          <p:cNvSpPr txBox="1">
            <a:spLocks noChangeArrowheads="1"/>
          </p:cNvSpPr>
          <p:nvPr/>
        </p:nvSpPr>
        <p:spPr bwMode="white">
          <a:xfrm>
            <a:off x="1377950" y="5181600"/>
            <a:ext cx="2128838" cy="461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ru-RU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3330" name="Прямоугольник 1"/>
          <p:cNvSpPr>
            <a:spLocks noChangeArrowheads="1"/>
          </p:cNvSpPr>
          <p:nvPr/>
        </p:nvSpPr>
        <p:spPr bwMode="auto">
          <a:xfrm>
            <a:off x="615950" y="5441950"/>
            <a:ext cx="3092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uk-UA" sz="1600" i="1" dirty="0" smtClean="0">
                <a:solidFill>
                  <a:schemeClr val="bg1"/>
                </a:solidFill>
              </a:rPr>
              <a:t>ІНТЕРНАЦІОНАЛЬНІСТЬ І ГЛОБАЛІЗАЦІЯ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7338" y="2920397"/>
            <a:ext cx="3266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МАСОВІСТЬ І ДОСТУПНІСТЬ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440508" cy="208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2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gray">
          <a:xfrm>
            <a:off x="3467099" y="2711450"/>
            <a:ext cx="5426075" cy="10287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None/>
            </a:pPr>
            <a:r>
              <a:rPr lang="uk-UA" sz="1800" dirty="0"/>
              <a:t>можливість  спілкуватися, </a:t>
            </a:r>
            <a:endParaRPr lang="uk-UA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uk-UA" sz="1800" dirty="0" smtClean="0"/>
              <a:t>взаємодіяти </a:t>
            </a:r>
            <a:r>
              <a:rPr lang="uk-UA" sz="1800" dirty="0"/>
              <a:t>в режимі </a:t>
            </a:r>
            <a:endParaRPr lang="uk-UA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uk-UA" sz="1800" dirty="0" smtClean="0"/>
              <a:t>off-line </a:t>
            </a:r>
            <a:r>
              <a:rPr lang="uk-UA" sz="1800" dirty="0"/>
              <a:t>(e-</a:t>
            </a:r>
            <a:r>
              <a:rPr lang="uk-UA" sz="1800" dirty="0" err="1"/>
              <a:t>mail</a:t>
            </a:r>
            <a:r>
              <a:rPr lang="uk-UA" sz="1800" dirty="0"/>
              <a:t>) і on-line (ICQ, </a:t>
            </a:r>
            <a:r>
              <a:rPr lang="uk-UA" sz="1800" dirty="0" err="1"/>
              <a:t>Skype</a:t>
            </a:r>
            <a:r>
              <a:rPr lang="uk-UA" sz="1800" dirty="0"/>
              <a:t>)</a:t>
            </a:r>
            <a:endParaRPr lang="ru-RU" altLang="ru-RU" sz="1800" b="0" dirty="0">
              <a:latin typeface="Arial" panose="020B0604020202020204" pitchFamily="34" charset="0"/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gray">
          <a:xfrm>
            <a:off x="3963745" y="3887304"/>
            <a:ext cx="4929429" cy="99536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folHlink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None/>
            </a:pPr>
            <a:r>
              <a:rPr lang="uk-UA" sz="1800" dirty="0"/>
              <a:t>м</a:t>
            </a:r>
            <a:r>
              <a:rPr lang="uk-UA" sz="1800" dirty="0" smtClean="0"/>
              <a:t>одульний </a:t>
            </a:r>
            <a:r>
              <a:rPr lang="uk-UA" sz="1800" dirty="0"/>
              <a:t>принцип </a:t>
            </a:r>
            <a:endParaRPr lang="uk-UA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uk-UA" sz="1800" dirty="0" smtClean="0"/>
              <a:t>конструювання </a:t>
            </a:r>
            <a:r>
              <a:rPr lang="uk-UA" sz="1800" dirty="0"/>
              <a:t>змісту </a:t>
            </a:r>
            <a:endParaRPr lang="uk-UA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uk-UA" sz="1800" dirty="0" smtClean="0"/>
              <a:t>й </a:t>
            </a:r>
            <a:r>
              <a:rPr lang="uk-UA" sz="1800" dirty="0"/>
              <a:t>організації освітнього процесу </a:t>
            </a:r>
            <a:endParaRPr lang="ru-RU" altLang="ru-R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gray">
          <a:xfrm>
            <a:off x="3432175" y="4997451"/>
            <a:ext cx="5711825" cy="1366104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None/>
            </a:pPr>
            <a:r>
              <a:rPr lang="ru-RU" sz="1800" dirty="0" err="1"/>
              <a:t>Освітній</a:t>
            </a:r>
            <a:r>
              <a:rPr lang="ru-RU" sz="1800" dirty="0"/>
              <a:t> результат </a:t>
            </a:r>
            <a:r>
              <a:rPr lang="ru-RU" sz="1800" dirty="0" err="1"/>
              <a:t>досягається</a:t>
            </a:r>
            <a:r>
              <a:rPr lang="ru-RU" sz="1800" dirty="0"/>
              <a:t> </a:t>
            </a:r>
            <a:endParaRPr lang="ru-RU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ru-RU" sz="1800" dirty="0" smtClean="0"/>
              <a:t>з </a:t>
            </a:r>
            <a:r>
              <a:rPr lang="ru-RU" sz="1800" dirty="0" err="1"/>
              <a:t>меншими</a:t>
            </a:r>
            <a:r>
              <a:rPr lang="ru-RU" sz="1800" dirty="0"/>
              <a:t>, </a:t>
            </a:r>
            <a:r>
              <a:rPr lang="ru-RU" sz="1800" dirty="0" err="1" smtClean="0"/>
              <a:t>порівняно</a:t>
            </a:r>
            <a:r>
              <a:rPr lang="ru-RU" sz="1800" dirty="0" smtClean="0"/>
              <a:t> </a:t>
            </a:r>
            <a:r>
              <a:rPr lang="ru-RU" sz="1800" dirty="0"/>
              <a:t>з </a:t>
            </a:r>
            <a:r>
              <a:rPr lang="ru-RU" sz="1800" dirty="0" err="1"/>
              <a:t>традиційним</a:t>
            </a:r>
            <a:r>
              <a:rPr lang="ru-RU" sz="1800" dirty="0"/>
              <a:t> </a:t>
            </a:r>
            <a:endParaRPr lang="ru-RU" sz="1800" dirty="0" smtClean="0"/>
          </a:p>
          <a:p>
            <a:pPr algn="r">
              <a:spcBef>
                <a:spcPct val="0"/>
              </a:spcBef>
              <a:buClrTx/>
              <a:buNone/>
            </a:pPr>
            <a:r>
              <a:rPr lang="ru-RU" sz="1800" dirty="0" err="1" smtClean="0"/>
              <a:t>навчанням</a:t>
            </a:r>
            <a:r>
              <a:rPr lang="ru-RU" sz="1800" dirty="0"/>
              <a:t>, затратами часу, </a:t>
            </a:r>
            <a:r>
              <a:rPr lang="ru-RU" sz="1800" dirty="0" err="1"/>
              <a:t>коштів</a:t>
            </a:r>
            <a:endParaRPr lang="ru-RU" altLang="ru-RU" sz="1800" b="0" dirty="0">
              <a:latin typeface="Arial" panose="020B0604020202020204" pitchFamily="34" charset="0"/>
            </a:endParaRPr>
          </a:p>
        </p:txBody>
      </p:sp>
      <p:sp>
        <p:nvSpPr>
          <p:cNvPr id="13320" name="AutoShape 9"/>
          <p:cNvSpPr>
            <a:spLocks noChangeArrowheads="1"/>
          </p:cNvSpPr>
          <p:nvPr/>
        </p:nvSpPr>
        <p:spPr bwMode="gray">
          <a:xfrm>
            <a:off x="3578225" y="30734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21" name="AutoShape 10"/>
          <p:cNvSpPr>
            <a:spLocks noChangeArrowheads="1"/>
          </p:cNvSpPr>
          <p:nvPr/>
        </p:nvSpPr>
        <p:spPr bwMode="gray">
          <a:xfrm>
            <a:off x="3590924" y="4165600"/>
            <a:ext cx="571499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3322" name="AutoShape 11"/>
          <p:cNvSpPr>
            <a:spLocks noChangeArrowheads="1"/>
          </p:cNvSpPr>
          <p:nvPr/>
        </p:nvSpPr>
        <p:spPr bwMode="gray">
          <a:xfrm>
            <a:off x="3576638" y="530860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301068" name="Rectangle 12"/>
          <p:cNvSpPr>
            <a:spLocks noChangeArrowheads="1"/>
          </p:cNvSpPr>
          <p:nvPr/>
        </p:nvSpPr>
        <p:spPr bwMode="gray">
          <a:xfrm>
            <a:off x="179389" y="95250"/>
            <a:ext cx="8209036" cy="1600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ВІДКРИТИЙ КОНТЕНТ КАФЕДРИ ФОД ПОБУДОВАНИЙ З УРАХУВАННЯМ ЗАСАДНИЧИХ ПРИНЦИПІВ ВІДКРИТОЇ ОСВІТИ: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3324" name="Group 13"/>
          <p:cNvGrpSpPr>
            <a:grpSpLocks/>
          </p:cNvGrpSpPr>
          <p:nvPr/>
        </p:nvGrpSpPr>
        <p:grpSpPr bwMode="auto">
          <a:xfrm>
            <a:off x="611188" y="4721225"/>
            <a:ext cx="2979737" cy="1876425"/>
            <a:chOff x="471" y="272"/>
            <a:chExt cx="1161" cy="1539"/>
          </a:xfrm>
        </p:grpSpPr>
        <p:sp>
          <p:nvSpPr>
            <p:cNvPr id="13336" name="Oval 14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1" name="AutoShape 15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3325" name="Group 16"/>
          <p:cNvGrpSpPr>
            <a:grpSpLocks/>
          </p:cNvGrpSpPr>
          <p:nvPr/>
        </p:nvGrpSpPr>
        <p:grpSpPr bwMode="auto">
          <a:xfrm>
            <a:off x="539750" y="3629025"/>
            <a:ext cx="3051175" cy="1365250"/>
            <a:chOff x="471" y="272"/>
            <a:chExt cx="1161" cy="1539"/>
          </a:xfrm>
        </p:grpSpPr>
        <p:sp>
          <p:nvSpPr>
            <p:cNvPr id="13334" name="Oval 17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4" name="AutoShape 18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>
                    <a:alpha val="50000"/>
                  </a:schemeClr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grpSp>
        <p:nvGrpSpPr>
          <p:cNvPr id="13326" name="Group 19"/>
          <p:cNvGrpSpPr>
            <a:grpSpLocks/>
          </p:cNvGrpSpPr>
          <p:nvPr/>
        </p:nvGrpSpPr>
        <p:grpSpPr bwMode="auto">
          <a:xfrm>
            <a:off x="539750" y="2276475"/>
            <a:ext cx="3051175" cy="1622425"/>
            <a:chOff x="471" y="272"/>
            <a:chExt cx="1161" cy="1539"/>
          </a:xfrm>
        </p:grpSpPr>
        <p:sp>
          <p:nvSpPr>
            <p:cNvPr id="13332" name="Oval 20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5"/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1077" name="AutoShape 21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3329" name="Text Box 24"/>
          <p:cNvSpPr txBox="1">
            <a:spLocks noChangeArrowheads="1"/>
          </p:cNvSpPr>
          <p:nvPr/>
        </p:nvSpPr>
        <p:spPr bwMode="white">
          <a:xfrm>
            <a:off x="1377950" y="5181600"/>
            <a:ext cx="2128838" cy="461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57C4D3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ru-RU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073" y="3025745"/>
            <a:ext cx="33986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</a:rPr>
              <a:t>ВІДКРИТІСТЬ І ДОСТУПНІСТЬ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8322" y="4009186"/>
            <a:ext cx="3278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МОДУЛЬНА СТРУКТУРОВАНІСТЬ ТА АСИНХРОННІСТЬ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6320" y="5499100"/>
            <a:ext cx="2371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ЕКОНОМІЧНА 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ЕФЕКТИВНІСТЬ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5251"/>
            <a:ext cx="1296144" cy="218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3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4"/>
          <p:cNvGrpSpPr>
            <a:grpSpLocks/>
          </p:cNvGrpSpPr>
          <p:nvPr/>
        </p:nvGrpSpPr>
        <p:grpSpPr bwMode="auto">
          <a:xfrm>
            <a:off x="-145363" y="25802"/>
            <a:ext cx="8738589" cy="2928938"/>
            <a:chOff x="0" y="0"/>
            <a:chExt cx="5760" cy="1845"/>
          </a:xfrm>
        </p:grpSpPr>
        <p:sp>
          <p:nvSpPr>
            <p:cNvPr id="20498" name="Text Box 11"/>
            <p:cNvSpPr txBox="1">
              <a:spLocks noChangeArrowheads="1"/>
            </p:cNvSpPr>
            <p:nvPr/>
          </p:nvSpPr>
          <p:spPr bwMode="auto">
            <a:xfrm>
              <a:off x="35" y="1305"/>
              <a:ext cx="8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alt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0" y="540"/>
              <a:ext cx="1755" cy="1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76" y="0"/>
              <a:ext cx="5284" cy="6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2590799" y="3459830"/>
            <a:ext cx="5543550" cy="503238"/>
          </a:xfrm>
          <a:prstGeom prst="roundRect">
            <a:avLst>
              <a:gd name="adj" fmla="val 16667"/>
            </a:avLst>
          </a:prstGeom>
          <a:solidFill>
            <a:srgbClr val="C2D3E8"/>
          </a:solidFill>
          <a:ln w="25400">
            <a:solidFill>
              <a:srgbClr val="31277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spc="-1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електронне</a:t>
            </a:r>
            <a:r>
              <a:rPr lang="ru-RU" sz="2400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навчання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2605089" y="3959539"/>
            <a:ext cx="5365576" cy="504825"/>
          </a:xfrm>
          <a:prstGeom prst="roundRect">
            <a:avLst>
              <a:gd name="adj" fmla="val 16667"/>
            </a:avLst>
          </a:prstGeom>
          <a:solidFill>
            <a:srgbClr val="C2D3E8"/>
          </a:solidFill>
          <a:ln w="25400">
            <a:solidFill>
              <a:srgbClr val="31277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spc="-1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мобільне</a:t>
            </a:r>
            <a:r>
              <a:rPr lang="ru-RU" sz="2400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навчання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2605089" y="4479659"/>
            <a:ext cx="4703215" cy="503237"/>
          </a:xfrm>
          <a:prstGeom prst="roundRect">
            <a:avLst>
              <a:gd name="adj" fmla="val 16667"/>
            </a:avLst>
          </a:prstGeom>
          <a:solidFill>
            <a:srgbClr val="C2D3E8"/>
          </a:solidFill>
          <a:ln w="25400">
            <a:solidFill>
              <a:srgbClr val="31277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spc="-1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мережеве</a:t>
            </a:r>
            <a:r>
              <a:rPr lang="ru-RU" sz="2400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навчання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2590798" y="5022222"/>
            <a:ext cx="3997425" cy="504825"/>
          </a:xfrm>
          <a:prstGeom prst="roundRect">
            <a:avLst>
              <a:gd name="adj" fmla="val 16667"/>
            </a:avLst>
          </a:prstGeom>
          <a:solidFill>
            <a:srgbClr val="C2D3E8"/>
          </a:solidFill>
          <a:ln w="25400">
            <a:solidFill>
              <a:srgbClr val="31277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spc="-1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змішане</a:t>
            </a:r>
            <a:r>
              <a:rPr lang="ru-RU" sz="2400" b="1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навчання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77" name="AutoShape 17"/>
          <p:cNvSpPr>
            <a:spLocks noChangeArrowheads="1"/>
          </p:cNvSpPr>
          <p:nvPr/>
        </p:nvSpPr>
        <p:spPr bwMode="auto">
          <a:xfrm rot="5400000">
            <a:off x="-307119" y="3660415"/>
            <a:ext cx="3384550" cy="2411287"/>
          </a:xfrm>
          <a:prstGeom prst="chevron">
            <a:avLst>
              <a:gd name="adj" fmla="val 38539"/>
            </a:avLst>
          </a:prstGeom>
          <a:solidFill>
            <a:srgbClr val="3399FF"/>
          </a:solidFill>
          <a:ln w="25400">
            <a:solidFill>
              <a:srgbClr val="1E04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b="1" i="1" spc="-10" dirty="0" err="1" smtClean="0">
                <a:latin typeface="Times New Roman"/>
                <a:ea typeface="Calibri"/>
              </a:rPr>
              <a:t>якісна</a:t>
            </a:r>
            <a:r>
              <a:rPr lang="ru-RU" b="1" i="1" spc="-10" dirty="0" smtClean="0">
                <a:latin typeface="Times New Roman"/>
                <a:ea typeface="Calibri"/>
              </a:rPr>
              <a:t> </a:t>
            </a:r>
            <a:r>
              <a:rPr lang="ru-RU" b="1" i="1" spc="-10" dirty="0" err="1" smtClean="0">
                <a:latin typeface="Times New Roman"/>
                <a:ea typeface="Calibri"/>
              </a:rPr>
              <a:t>організація</a:t>
            </a:r>
            <a:r>
              <a:rPr lang="ru-RU" b="1" i="1" spc="-10" dirty="0" smtClean="0">
                <a:latin typeface="Times New Roman"/>
                <a:ea typeface="Calibri"/>
              </a:rPr>
              <a:t> ОП</a:t>
            </a:r>
          </a:p>
          <a:p>
            <a:pPr algn="ctr" eaLnBrk="1" hangingPunct="1"/>
            <a:r>
              <a:rPr lang="ru-RU" b="1" i="1" spc="-10" dirty="0" err="1" smtClean="0">
                <a:latin typeface="Times New Roman"/>
                <a:ea typeface="Calibri"/>
              </a:rPr>
              <a:t>із</a:t>
            </a:r>
            <a:r>
              <a:rPr lang="ru-RU" b="1" i="1" spc="-10" dirty="0" smtClean="0">
                <a:latin typeface="Times New Roman"/>
                <a:ea typeface="Calibri"/>
              </a:rPr>
              <a:t> </a:t>
            </a:r>
            <a:r>
              <a:rPr lang="ru-RU" b="1" i="1" spc="-10" dirty="0" err="1" smtClean="0">
                <a:latin typeface="Times New Roman"/>
                <a:ea typeface="Calibri"/>
              </a:rPr>
              <a:t>використанням</a:t>
            </a:r>
            <a:endParaRPr lang="ru-RU" b="1" i="1" spc="-10" dirty="0" smtClean="0">
              <a:latin typeface="Times New Roman"/>
              <a:ea typeface="Calibri"/>
            </a:endParaRPr>
          </a:p>
          <a:p>
            <a:pPr algn="ctr" eaLnBrk="1" hangingPunct="1"/>
            <a:r>
              <a:rPr lang="ru-RU" b="1" i="1" spc="-10" dirty="0" smtClean="0">
                <a:latin typeface="Times New Roman"/>
                <a:ea typeface="Calibri"/>
              </a:rPr>
              <a:t> </a:t>
            </a:r>
            <a:r>
              <a:rPr lang="ru-RU" b="1" i="1" spc="-10" dirty="0" err="1">
                <a:latin typeface="Times New Roman"/>
                <a:ea typeface="Calibri"/>
              </a:rPr>
              <a:t>цифрових</a:t>
            </a:r>
            <a:endParaRPr lang="ru-RU" b="1" i="1" spc="-10" dirty="0">
              <a:latin typeface="Times New Roman"/>
              <a:ea typeface="Calibri"/>
            </a:endParaRPr>
          </a:p>
          <a:p>
            <a:pPr algn="ctr" eaLnBrk="1" hangingPunct="1"/>
            <a:r>
              <a:rPr lang="ru-RU" b="1" i="1" spc="-10" dirty="0">
                <a:latin typeface="Times New Roman"/>
                <a:ea typeface="Calibri"/>
              </a:rPr>
              <a:t> </a:t>
            </a:r>
            <a:r>
              <a:rPr lang="ru-RU" b="1" i="1" spc="-10" dirty="0" err="1" smtClean="0">
                <a:latin typeface="Times New Roman"/>
                <a:ea typeface="Calibri"/>
              </a:rPr>
              <a:t>технологій</a:t>
            </a:r>
            <a:r>
              <a:rPr lang="ru-RU" b="1" i="1" spc="-10" dirty="0" smtClean="0">
                <a:latin typeface="Times New Roman"/>
                <a:ea typeface="Calibri"/>
              </a:rPr>
              <a:t> та</a:t>
            </a:r>
          </a:p>
          <a:p>
            <a:pPr algn="ctr" eaLnBrk="1" hangingPunct="1"/>
            <a:r>
              <a:rPr lang="ru-RU" b="1" i="1" spc="-10" dirty="0" smtClean="0">
                <a:latin typeface="Times New Roman"/>
                <a:ea typeface="Calibri"/>
              </a:rPr>
              <a:t> </a:t>
            </a:r>
            <a:r>
              <a:rPr lang="ru-RU" b="1" i="1" spc="-10" dirty="0" err="1">
                <a:latin typeface="Times New Roman"/>
                <a:ea typeface="Calibri"/>
              </a:rPr>
              <a:t>нових</a:t>
            </a:r>
            <a:r>
              <a:rPr lang="ru-RU" b="1" i="1" spc="-10" dirty="0">
                <a:latin typeface="Times New Roman"/>
                <a:ea typeface="Calibri"/>
              </a:rPr>
              <a:t> </a:t>
            </a:r>
            <a:r>
              <a:rPr lang="ru-RU" b="1" i="1" spc="-10" dirty="0" err="1">
                <a:latin typeface="Times New Roman"/>
                <a:ea typeface="Calibri"/>
              </a:rPr>
              <a:t>методів</a:t>
            </a:r>
            <a:r>
              <a:rPr lang="ru-RU" b="1" i="1" spc="-10" dirty="0">
                <a:latin typeface="Times New Roman"/>
                <a:ea typeface="Calibri"/>
              </a:rPr>
              <a:t> і </a:t>
            </a:r>
            <a:r>
              <a:rPr lang="ru-RU" b="1" i="1" spc="-10" dirty="0" smtClean="0">
                <a:latin typeface="Times New Roman"/>
                <a:ea typeface="Calibri"/>
              </a:rPr>
              <a:t>форм</a:t>
            </a:r>
          </a:p>
          <a:p>
            <a:pPr algn="ctr" eaLnBrk="1" hangingPunct="1"/>
            <a:r>
              <a:rPr lang="ru-RU" b="1" i="1" spc="-10" dirty="0" smtClean="0">
                <a:latin typeface="Times New Roman"/>
                <a:ea typeface="Calibri"/>
              </a:rPr>
              <a:t> </a:t>
            </a:r>
            <a:r>
              <a:rPr lang="ru-RU" b="1" i="1" spc="-10" dirty="0">
                <a:latin typeface="Times New Roman"/>
                <a:ea typeface="Calibri"/>
              </a:rPr>
              <a:t>навчання </a:t>
            </a:r>
            <a:r>
              <a:rPr lang="ru-RU" b="1" i="1" spc="-10" dirty="0" err="1">
                <a:latin typeface="Times New Roman"/>
                <a:ea typeface="Calibri"/>
              </a:rPr>
              <a:t>дорослих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2590799" y="5534980"/>
            <a:ext cx="3565377" cy="518529"/>
          </a:xfrm>
          <a:prstGeom prst="roundRect">
            <a:avLst>
              <a:gd name="adj" fmla="val 16667"/>
            </a:avLst>
          </a:prstGeom>
          <a:solidFill>
            <a:srgbClr val="C2D3E8"/>
          </a:solidFill>
          <a:ln w="25400">
            <a:solidFill>
              <a:srgbClr val="31277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перегорнуте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навчання</a:t>
            </a: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2628237" y="6053509"/>
            <a:ext cx="3023883" cy="504825"/>
          </a:xfrm>
          <a:prstGeom prst="roundRect">
            <a:avLst>
              <a:gd name="adj" fmla="val 16667"/>
            </a:avLst>
          </a:prstGeom>
          <a:solidFill>
            <a:srgbClr val="C2D3E8"/>
          </a:solidFill>
          <a:ln w="25400">
            <a:solidFill>
              <a:srgbClr val="31277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взаємонавчання</a:t>
            </a:r>
            <a:endParaRPr lang="ru-RU" alt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79512" y="844943"/>
            <a:ext cx="8763142" cy="20716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71" name="Picture 11" descr="duyuru450x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079" y="3487083"/>
            <a:ext cx="9175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287" y="-12307"/>
            <a:ext cx="8425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ЕЛЕКТРОННІ ОСВІТНІ РЕСУРСИ ЯК ОСНОВНИЙ КОМПОНЕНТ ВІДКРИТОГО ОСВІТНЬОГО СЕРЕДОВИЩА КАФЕДРИ ФОД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45" y="990994"/>
            <a:ext cx="7187904" cy="188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2989118"/>
            <a:ext cx="4140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Open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Educational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Resources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(OER)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01916" y="5179299"/>
            <a:ext cx="29304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надають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замовникам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освітніх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послуг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доступ до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матеріалів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курсів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посібників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тестів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r"/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будь-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яких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інших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матеріалів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методів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використовуються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підтримки</a:t>
            </a: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доступу до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знань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3" grpId="0" animBg="1"/>
      <p:bldP spid="40974" grpId="0" animBg="1"/>
      <p:bldP spid="40975" grpId="0" animBg="1"/>
      <p:bldP spid="40976" grpId="0" animBg="1"/>
      <p:bldP spid="40977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556793"/>
            <a:ext cx="4716016" cy="2088232"/>
          </a:xfrm>
        </p:spPr>
        <p:txBody>
          <a:bodyPr/>
          <a:lstStyle/>
          <a:p>
            <a:r>
              <a:rPr lang="uk-U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БРЕНДБУК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 ФОД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Кирилл Викторович\Downloads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49" y="1735071"/>
            <a:ext cx="349289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573016"/>
            <a:ext cx="4860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https://issuu.com/yaroslavaschven4/docs/_________________2_9ca1c37c34b3bf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1" y="112659"/>
            <a:ext cx="83063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ctr">
              <a:spcAft>
                <a:spcPts val="0"/>
              </a:spcAft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Кафедра має власний </a:t>
            </a:r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брендбук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логобук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г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айдлайн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Кирилл Викторович\Downloads\КФО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6" y="4365104"/>
            <a:ext cx="410445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71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3"/>
          <p:cNvSpPr>
            <a:spLocks noChangeArrowheads="1"/>
          </p:cNvSpPr>
          <p:nvPr/>
        </p:nvSpPr>
        <p:spPr bwMode="gray">
          <a:xfrm>
            <a:off x="2532063" y="1870075"/>
            <a:ext cx="3743325" cy="3743325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>
              <a:latin typeface="Arial" panose="020B0604020202020204" pitchFamily="34" charset="0"/>
            </a:endParaRPr>
          </a:p>
        </p:txBody>
      </p:sp>
      <p:sp>
        <p:nvSpPr>
          <p:cNvPr id="12291" name="Oval 4"/>
          <p:cNvSpPr>
            <a:spLocks noChangeArrowheads="1"/>
          </p:cNvSpPr>
          <p:nvPr/>
        </p:nvSpPr>
        <p:spPr bwMode="gray">
          <a:xfrm>
            <a:off x="3025775" y="2349500"/>
            <a:ext cx="2749550" cy="2746375"/>
          </a:xfrm>
          <a:prstGeom prst="ellipse">
            <a:avLst/>
          </a:prstGeom>
          <a:gradFill rotWithShape="1">
            <a:gsLst>
              <a:gs pos="0">
                <a:srgbClr val="A1A1A1"/>
              </a:gs>
              <a:gs pos="50000">
                <a:srgbClr val="FFFFFF"/>
              </a:gs>
              <a:gs pos="100000">
                <a:srgbClr val="A1A1A1"/>
              </a:gs>
            </a:gsLst>
            <a:lin ang="2700000" scaled="1"/>
          </a:gra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b="0" dirty="0">
              <a:latin typeface="Arial" panose="020B0604020202020204" pitchFamily="34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gray">
          <a:xfrm>
            <a:off x="30162" y="-34925"/>
            <a:ext cx="4964907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БАЗИ ВІДКРИТИХ ПОРТФОЛІО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Open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Sourct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Portfolio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»)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візуальні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текстові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графічні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категорій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слухачів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КПК</a:t>
            </a:r>
            <a:r>
              <a:rPr lang="uk-UA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gray">
          <a:xfrm>
            <a:off x="0" y="2568525"/>
            <a:ext cx="2886075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ресурси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підготовлені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спеціальною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веб-</a:t>
            </a:r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технологією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веб-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сторінка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веб-сайт, веб-портал)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gray">
          <a:xfrm>
            <a:off x="6252818" y="2381086"/>
            <a:ext cx="2716212" cy="31700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ru-RU" sz="2000" b="1" i="1" dirty="0" err="1"/>
              <a:t>електронні</a:t>
            </a:r>
            <a:r>
              <a:rPr lang="ru-RU" sz="2000" b="1" i="1" dirty="0"/>
              <a:t> </a:t>
            </a:r>
            <a:r>
              <a:rPr lang="ru-RU" sz="2000" b="1" i="1" dirty="0" err="1"/>
              <a:t>ресурси</a:t>
            </a:r>
            <a:r>
              <a:rPr lang="ru-RU" sz="2000" b="1" i="1" dirty="0"/>
              <a:t>, </a:t>
            </a:r>
            <a:r>
              <a:rPr lang="ru-RU" sz="2000" b="1" i="1" dirty="0" err="1"/>
              <a:t>що</a:t>
            </a:r>
            <a:r>
              <a:rPr lang="ru-RU" sz="2000" b="1" i="1" dirty="0"/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зберігаються</a:t>
            </a:r>
            <a:r>
              <a:rPr lang="ru-RU" sz="2000" b="1" i="1" dirty="0">
                <a:solidFill>
                  <a:srgbClr val="FF0000"/>
                </a:solidFill>
              </a:rPr>
              <a:t> на веб-серверах у </a:t>
            </a:r>
            <a:r>
              <a:rPr lang="ru-RU" sz="2000" b="1" i="1" dirty="0" err="1">
                <a:solidFill>
                  <a:srgbClr val="FF0000"/>
                </a:solidFill>
              </a:rPr>
              <a:t>вигляді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різних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</a:rPr>
              <a:t>форматів</a:t>
            </a: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/>
              <a:t>(текстового, </a:t>
            </a:r>
            <a:r>
              <a:rPr lang="ru-RU" sz="2000" b="1" i="1" dirty="0" err="1"/>
              <a:t>графічного</a:t>
            </a:r>
            <a:r>
              <a:rPr lang="ru-RU" sz="2000" b="1" i="1" dirty="0"/>
              <a:t>, </a:t>
            </a:r>
            <a:r>
              <a:rPr lang="ru-RU" sz="2000" b="1" i="1" dirty="0" err="1"/>
              <a:t>архівного</a:t>
            </a:r>
            <a:r>
              <a:rPr lang="ru-RU" sz="2000" b="1" i="1" dirty="0"/>
              <a:t>, </a:t>
            </a:r>
            <a:r>
              <a:rPr lang="ru-RU" sz="2000" b="1" i="1" dirty="0" err="1"/>
              <a:t>аудіо</a:t>
            </a:r>
            <a:r>
              <a:rPr lang="ru-RU" sz="2000" b="1" i="1" dirty="0"/>
              <a:t> та </a:t>
            </a:r>
            <a:r>
              <a:rPr lang="ru-RU" sz="2000" b="1" i="1" dirty="0" err="1"/>
              <a:t>відео</a:t>
            </a:r>
            <a:r>
              <a:rPr lang="ru-RU" sz="2000" b="1" i="1" dirty="0"/>
              <a:t> </a:t>
            </a:r>
            <a:r>
              <a:rPr lang="ru-RU" sz="2000" b="1" i="1" dirty="0" err="1" smtClean="0"/>
              <a:t>форматів</a:t>
            </a:r>
            <a:r>
              <a:rPr lang="ru-RU" sz="2000" b="1" i="1" dirty="0" smtClean="0"/>
              <a:t>)</a:t>
            </a:r>
            <a:endParaRPr lang="en-US" sz="2000" b="1" i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12297" name="Group 13"/>
          <p:cNvGrpSpPr>
            <a:grpSpLocks/>
          </p:cNvGrpSpPr>
          <p:nvPr/>
        </p:nvGrpSpPr>
        <p:grpSpPr bwMode="auto">
          <a:xfrm>
            <a:off x="2532063" y="3042138"/>
            <a:ext cx="1612900" cy="1447800"/>
            <a:chOff x="708" y="2203"/>
            <a:chExt cx="751" cy="741"/>
          </a:xfrm>
        </p:grpSpPr>
        <p:sp>
          <p:nvSpPr>
            <p:cNvPr id="299022" name="Oval 14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  <p:pic>
          <p:nvPicPr>
            <p:cNvPr id="12306" name="Picture 15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9" name="Group 17"/>
          <p:cNvGrpSpPr>
            <a:grpSpLocks/>
          </p:cNvGrpSpPr>
          <p:nvPr/>
        </p:nvGrpSpPr>
        <p:grpSpPr bwMode="auto">
          <a:xfrm>
            <a:off x="5033881" y="2998787"/>
            <a:ext cx="1560512" cy="1447800"/>
            <a:chOff x="708" y="2203"/>
            <a:chExt cx="751" cy="741"/>
          </a:xfrm>
        </p:grpSpPr>
        <p:sp>
          <p:nvSpPr>
            <p:cNvPr id="299026" name="Oval 18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>
                <a:defRPr/>
              </a:pPr>
              <a:endParaRPr lang="ru-RU">
                <a:latin typeface="Arial" charset="0"/>
              </a:endParaRPr>
            </a:p>
          </p:txBody>
        </p:sp>
        <p:pic>
          <p:nvPicPr>
            <p:cNvPr id="12304" name="Picture 19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01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34925"/>
            <a:ext cx="3627512" cy="281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3035" y="5373216"/>
            <a:ext cx="6167887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веб-ресурси: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мотиваційні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відеопривітання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Е-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Е-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відео-скрайбінги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тестові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учасників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заходів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GB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Google 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формах;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інтелектуальні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231" y="3212976"/>
            <a:ext cx="1726561" cy="127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2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220072" y="3119406"/>
            <a:ext cx="1287111" cy="118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" y="21920"/>
            <a:ext cx="1428750" cy="124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5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Д_презентація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ФОД_презентація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ФОД_презентація</Template>
  <TotalTime>3126</TotalTime>
  <Words>1675</Words>
  <Application>Microsoft Office PowerPoint</Application>
  <PresentationFormat>Экран (4:3)</PresentationFormat>
  <Paragraphs>211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ФОД_презентація</vt:lpstr>
      <vt:lpstr>4_ФОД_презентація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БРЕНДБУК КАФЕДРИ ФОД</vt:lpstr>
      <vt:lpstr>Презентация PowerPoint</vt:lpstr>
      <vt:lpstr>УПРОДОВЖ 2018- ПОЧ.2019 РР. РОЗРОБЛЕНО ЕОР:</vt:lpstr>
      <vt:lpstr>Презентация PowerPoint</vt:lpstr>
      <vt:lpstr>Презентация PowerPoint</vt:lpstr>
      <vt:lpstr>Презентация PowerPoint</vt:lpstr>
      <vt:lpstr>Персональні веб-ресурси викладачів кафедри</vt:lpstr>
      <vt:lpstr>Окремі курси для кожної з категорій слухачів</vt:lpstr>
      <vt:lpstr>Загальний вигляд персонального веб-ресурсу</vt:lpstr>
      <vt:lpstr>Презентация PowerPoint</vt:lpstr>
      <vt:lpstr>Презентация PowerPoint</vt:lpstr>
      <vt:lpstr>Рубрики віртуальної кафедри педагогіки</vt:lpstr>
      <vt:lpstr>Презентация PowerPoint</vt:lpstr>
      <vt:lpstr>Проект професійного розвитку «Толока позашкільників»</vt:lpstr>
      <vt:lpstr>Презентация PowerPoint</vt:lpstr>
      <vt:lpstr>Статистичні звіти електронної бібліотеки за Науковою темою: EMU (2017-2019) ДР № 0117U002380 Professional development in the system of Adult Education: history, theory, technologies </vt:lpstr>
      <vt:lpstr>Порівняння за роками : 2016 – 2018 рр. 2016 р. – 4 730 завантажень  2017р. – 10 413 завантажень 2018 р. – 29 130 завантажень</vt:lpstr>
      <vt:lpstr>Презентация PowerPoint</vt:lpstr>
      <vt:lpstr>             ТИПОЛОГІЯ             ОСВІТНЬОГО КОНТЕНТУ             КАФЕДРИ</vt:lpstr>
      <vt:lpstr>МУЛЬТИМЕДІЙНИЙ ЗВІТ З НАУКОВОЇ  РОБОТИ КАФЕДРИ https://ppo.mk.ua/mod/page/view.php?id=3890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Більше ніхто не платить людині за те, що вона знає (адже Google знає усе) – а платять лише за те, що вона може зробити зі своїм знанням,  тобто за її компетентність   голова Директорату з освіти і навичок (PISA) А. Шлейхер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ДВНЗ «Університет менеджменту освіти» НАПНУ Центральний інститут післядипломної педагогічної освіти</dc:title>
  <dc:creator>1</dc:creator>
  <cp:lastModifiedBy>Admin</cp:lastModifiedBy>
  <cp:revision>270</cp:revision>
  <dcterms:created xsi:type="dcterms:W3CDTF">2016-02-06T11:35:14Z</dcterms:created>
  <dcterms:modified xsi:type="dcterms:W3CDTF">2019-06-16T08:24:25Z</dcterms:modified>
</cp:coreProperties>
</file>