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6" r:id="rId3"/>
    <p:sldId id="277" r:id="rId4"/>
    <p:sldId id="278" r:id="rId5"/>
    <p:sldId id="257" r:id="rId6"/>
    <p:sldId id="258" r:id="rId7"/>
    <p:sldId id="259" r:id="rId8"/>
    <p:sldId id="269" r:id="rId9"/>
    <p:sldId id="275" r:id="rId10"/>
    <p:sldId id="260" r:id="rId11"/>
    <p:sldId id="264" r:id="rId12"/>
    <p:sldId id="281" r:id="rId13"/>
    <p:sldId id="271" r:id="rId14"/>
    <p:sldId id="274" r:id="rId15"/>
    <p:sldId id="263" r:id="rId16"/>
    <p:sldId id="265" r:id="rId17"/>
    <p:sldId id="266" r:id="rId18"/>
    <p:sldId id="268" r:id="rId19"/>
    <p:sldId id="300" r:id="rId20"/>
    <p:sldId id="279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267" r:id="rId4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693B-36B8-44F9-81C6-F0F7135C0877}" type="datetimeFigureOut">
              <a:rPr lang="uk-UA" smtClean="0"/>
              <a:t>16.06.2019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25E6-2235-45C6-91C0-A800F322EA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035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693B-36B8-44F9-81C6-F0F7135C0877}" type="datetimeFigureOut">
              <a:rPr lang="uk-UA" smtClean="0"/>
              <a:t>16.06.2019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25E6-2235-45C6-91C0-A800F322EA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865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693B-36B8-44F9-81C6-F0F7135C0877}" type="datetimeFigureOut">
              <a:rPr lang="uk-UA" smtClean="0"/>
              <a:t>16.06.2019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25E6-2235-45C6-91C0-A800F322EA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80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693B-36B8-44F9-81C6-F0F7135C0877}" type="datetimeFigureOut">
              <a:rPr lang="uk-UA" smtClean="0"/>
              <a:t>16.06.2019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25E6-2235-45C6-91C0-A800F322EA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222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693B-36B8-44F9-81C6-F0F7135C0877}" type="datetimeFigureOut">
              <a:rPr lang="uk-UA" smtClean="0"/>
              <a:t>16.06.2019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25E6-2235-45C6-91C0-A800F322EA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22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693B-36B8-44F9-81C6-F0F7135C0877}" type="datetimeFigureOut">
              <a:rPr lang="uk-UA" smtClean="0"/>
              <a:t>16.06.2019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25E6-2235-45C6-91C0-A800F322EA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723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693B-36B8-44F9-81C6-F0F7135C0877}" type="datetimeFigureOut">
              <a:rPr lang="uk-UA" smtClean="0"/>
              <a:t>16.06.2019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25E6-2235-45C6-91C0-A800F322EA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619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693B-36B8-44F9-81C6-F0F7135C0877}" type="datetimeFigureOut">
              <a:rPr lang="uk-UA" smtClean="0"/>
              <a:t>16.06.2019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25E6-2235-45C6-91C0-A800F322EA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63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693B-36B8-44F9-81C6-F0F7135C0877}" type="datetimeFigureOut">
              <a:rPr lang="uk-UA" smtClean="0"/>
              <a:t>16.06.2019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25E6-2235-45C6-91C0-A800F322EA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14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693B-36B8-44F9-81C6-F0F7135C0877}" type="datetimeFigureOut">
              <a:rPr lang="uk-UA" smtClean="0"/>
              <a:t>16.06.2019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25E6-2235-45C6-91C0-A800F322EA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34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693B-36B8-44F9-81C6-F0F7135C0877}" type="datetimeFigureOut">
              <a:rPr lang="uk-UA" smtClean="0"/>
              <a:t>16.06.2019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A25E6-2235-45C6-91C0-A800F322EA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893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2693B-36B8-44F9-81C6-F0F7135C0877}" type="datetimeFigureOut">
              <a:rPr lang="uk-UA" smtClean="0"/>
              <a:t>16.06.2019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A25E6-2235-45C6-91C0-A800F322EA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59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andragog.vka@gmail.co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ppo.mk.ua/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87760" y="1268760"/>
            <a:ext cx="10753195" cy="3384376"/>
          </a:xfrm>
          <a:solidFill>
            <a:schemeClr val="bg1"/>
          </a:solidFill>
          <a:ln>
            <a:miter lim="800000"/>
            <a:headEnd/>
            <a:tailEnd/>
          </a:ln>
          <a:extLst/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 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ЯКОСТІ ОСВІТНЬОГО ПРОЦЕСУ КУРСІВ ПІДВИЩЕННЯ КВАЛІФІКАЦІЇ ЗА 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ДИСТАНЦІЙНОЮ ФОРМОЮ НАВЧАННЯ </a:t>
            </a:r>
            <a:b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LMS</a:t>
            </a: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400" b="1" dirty="0" smtClean="0">
                <a:solidFill>
                  <a:srgbClr val="FF0000"/>
                </a:solidFill>
                <a:cs typeface="Arial" charset="0"/>
              </a:rPr>
              <a:t>MOODLE</a:t>
            </a:r>
            <a:r>
              <a:rPr lang="uk-UA" sz="3600" b="1" dirty="0">
                <a:solidFill>
                  <a:srgbClr val="FF0000"/>
                </a:solidFill>
                <a:cs typeface="Arial" charset="0"/>
              </a:rPr>
              <a:t/>
            </a:r>
            <a:br>
              <a:rPr lang="uk-UA" sz="3600" b="1" dirty="0">
                <a:solidFill>
                  <a:srgbClr val="FF0000"/>
                </a:solidFill>
                <a:cs typeface="Arial" charset="0"/>
              </a:rPr>
            </a:b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5597611"/>
            <a:ext cx="7344139" cy="1228607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3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62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Розробник:</a:t>
            </a:r>
            <a:endParaRPr lang="uk-UA" sz="6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6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СИДОРЕНКО </a:t>
            </a:r>
            <a:r>
              <a:rPr lang="uk-UA" sz="6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ВІКТОРІЯ ВІКТОРІВНА</a:t>
            </a:r>
            <a:r>
              <a:rPr lang="uk-UA" sz="6200" b="1" i="1" dirty="0">
                <a:solidFill>
                  <a:srgbClr val="C00000"/>
                </a:solidFill>
              </a:rPr>
              <a:t>,</a:t>
            </a:r>
            <a:r>
              <a:rPr lang="uk-UA" sz="6200" b="1" i="1" dirty="0">
                <a:solidFill>
                  <a:srgbClr val="000066"/>
                </a:solidFill>
              </a:rPr>
              <a:t> </a:t>
            </a:r>
            <a:endParaRPr lang="uk-UA" sz="6200" b="1" i="1" dirty="0" smtClean="0">
              <a:solidFill>
                <a:srgbClr val="000066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uk-UA" sz="6200" b="1" i="1" dirty="0" smtClean="0"/>
              <a:t>доктор </a:t>
            </a:r>
            <a:r>
              <a:rPr lang="uk-UA" sz="6200" b="1" i="1" dirty="0"/>
              <a:t>педагогічних наук, </a:t>
            </a:r>
            <a:r>
              <a:rPr lang="uk-UA" sz="6200" b="1" i="1" dirty="0" smtClean="0"/>
              <a:t>завідувач кафедри </a:t>
            </a:r>
            <a:r>
              <a:rPr lang="uk-UA" sz="6200" b="1" i="1" dirty="0"/>
              <a:t>філософії </a:t>
            </a:r>
            <a:r>
              <a:rPr lang="uk-UA" sz="6200" b="1" i="1" dirty="0" smtClean="0"/>
              <a:t>і освіти дорослих  ДЗВО «УМО»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67541" y="7286"/>
            <a:ext cx="10081120" cy="1261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питання вибору </a:t>
            </a:r>
            <a:r>
              <a:rPr lang="en-US" sz="5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LMS</a:t>
            </a:r>
            <a:endParaRPr lang="uk-UA" sz="5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39" y="3249827"/>
            <a:ext cx="4847861" cy="360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86"/>
            <a:ext cx="2743200" cy="109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88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437"/>
            <a:ext cx="10515600" cy="587375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Strengths (</a:t>
            </a: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сильні сторони)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9" y="658812"/>
            <a:ext cx="11438021" cy="60388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Moodle</a:t>
            </a:r>
            <a:r>
              <a:rPr lang="en-US" dirty="0"/>
              <a:t> — </a:t>
            </a:r>
            <a:r>
              <a:rPr lang="uk-UA" dirty="0"/>
              <a:t>це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безкоштовна, відкрита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/>
              <a:t>(</a:t>
            </a:r>
            <a:r>
              <a:rPr lang="en-US" dirty="0"/>
              <a:t>Open Source) </a:t>
            </a:r>
            <a:r>
              <a:rPr lang="uk-UA" dirty="0"/>
              <a:t>система управління навчанням. </a:t>
            </a:r>
            <a:endParaRPr lang="uk-UA" dirty="0" smtClean="0"/>
          </a:p>
          <a:p>
            <a:r>
              <a:rPr lang="uk-UA" dirty="0" smtClean="0"/>
              <a:t>Вона </a:t>
            </a:r>
            <a:r>
              <a:rPr lang="uk-UA" dirty="0"/>
              <a:t>реалізує філософію «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педагогіки соціального конструктивізму</a:t>
            </a:r>
            <a:r>
              <a:rPr lang="uk-UA" dirty="0"/>
              <a:t>» та орієнтована </a:t>
            </a:r>
            <a:r>
              <a:rPr lang="uk-UA" b="1" dirty="0"/>
              <a:t>насамперед на організацію взаємодії між викладачем </a:t>
            </a:r>
            <a:r>
              <a:rPr lang="uk-UA" b="1" dirty="0" smtClean="0"/>
              <a:t>і слухачем КПК</a:t>
            </a:r>
            <a:r>
              <a:rPr lang="uk-UA" dirty="0" smtClean="0"/>
              <a:t>, </a:t>
            </a:r>
            <a:r>
              <a:rPr lang="uk-UA" dirty="0"/>
              <a:t>хоча підходить і для </a:t>
            </a: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 традиційних дистанційних курсів, а також підтримки очного навчання</a:t>
            </a:r>
            <a:r>
              <a:rPr lang="uk-UA" dirty="0" smtClean="0"/>
              <a:t>.</a:t>
            </a:r>
          </a:p>
          <a:p>
            <a:r>
              <a:rPr lang="uk-UA" dirty="0" smtClean="0"/>
              <a:t>Підтримує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мобільне </a:t>
            </a: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  <a:r>
              <a:rPr lang="uk-UA" dirty="0" smtClean="0"/>
              <a:t>.</a:t>
            </a:r>
          </a:p>
          <a:p>
            <a:r>
              <a:rPr lang="uk-UA" b="1" dirty="0" smtClean="0"/>
              <a:t>Змішане навчання</a:t>
            </a:r>
            <a:r>
              <a:rPr lang="uk-UA" dirty="0" smtClean="0"/>
              <a:t>.</a:t>
            </a:r>
          </a:p>
          <a:p>
            <a:r>
              <a:rPr lang="uk-UA" dirty="0" smtClean="0"/>
              <a:t>Має </a:t>
            </a:r>
            <a:r>
              <a:rPr lang="uk-UA" b="1" dirty="0">
                <a:solidFill>
                  <a:srgbClr val="FF0000"/>
                </a:solidFill>
              </a:rPr>
              <a:t>солідну функціональніс</a:t>
            </a:r>
            <a:r>
              <a:rPr lang="uk-UA" dirty="0">
                <a:solidFill>
                  <a:srgbClr val="FF0000"/>
                </a:solidFill>
              </a:rPr>
              <a:t>ть</a:t>
            </a:r>
            <a:r>
              <a:rPr lang="uk-UA" dirty="0"/>
              <a:t>, яка може бути розширена із використанням більше </a:t>
            </a: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1300 </a:t>
            </a:r>
            <a:r>
              <a:rPr lang="uk-UA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плагинів</a:t>
            </a:r>
            <a:r>
              <a:rPr lang="uk-UA" b="1" dirty="0" smtClean="0"/>
              <a:t>.</a:t>
            </a:r>
            <a:endParaRPr lang="uk-UA" b="1" dirty="0"/>
          </a:p>
          <a:p>
            <a:r>
              <a:rPr lang="uk-UA" b="1" dirty="0" smtClean="0">
                <a:solidFill>
                  <a:srgbClr val="FF0000"/>
                </a:solidFill>
              </a:rPr>
              <a:t>Широко поширена</a:t>
            </a:r>
            <a:r>
              <a:rPr lang="uk-UA" dirty="0" smtClean="0"/>
              <a:t>. </a:t>
            </a:r>
            <a:r>
              <a:rPr lang="en-US" dirty="0" smtClean="0"/>
              <a:t>Moodle </a:t>
            </a:r>
            <a:r>
              <a:rPr lang="uk-UA" dirty="0"/>
              <a:t>перекладена на десятки мов, </a:t>
            </a:r>
            <a:r>
              <a:rPr lang="uk-UA" dirty="0" smtClean="0"/>
              <a:t>зокрема українською</a:t>
            </a:r>
            <a:r>
              <a:rPr lang="uk-UA" dirty="0"/>
              <a:t>. Система </a:t>
            </a:r>
            <a:r>
              <a:rPr lang="uk-UA" dirty="0" smtClean="0"/>
              <a:t>використовується  </a:t>
            </a:r>
            <a:r>
              <a:rPr lang="uk-UA" dirty="0"/>
              <a:t>у </a:t>
            </a:r>
            <a:r>
              <a:rPr lang="uk-UA" dirty="0" smtClean="0"/>
              <a:t>2019 </a:t>
            </a:r>
            <a:r>
              <a:rPr lang="uk-UA" b="1" dirty="0" smtClean="0">
                <a:solidFill>
                  <a:srgbClr val="0070C0"/>
                </a:solidFill>
              </a:rPr>
              <a:t>у 229 </a:t>
            </a:r>
            <a:r>
              <a:rPr lang="uk-UA" b="1" dirty="0">
                <a:solidFill>
                  <a:srgbClr val="0070C0"/>
                </a:solidFill>
              </a:rPr>
              <a:t>країнах світу</a:t>
            </a:r>
            <a:r>
              <a:rPr lang="uk-UA" dirty="0">
                <a:solidFill>
                  <a:srgbClr val="0070C0"/>
                </a:solidFill>
              </a:rPr>
              <a:t>, </a:t>
            </a:r>
            <a:r>
              <a:rPr lang="uk-UA" dirty="0" smtClean="0"/>
              <a:t>має понад </a:t>
            </a:r>
            <a:r>
              <a:rPr lang="uk-UA" b="1" dirty="0"/>
              <a:t>90 </a:t>
            </a:r>
            <a:r>
              <a:rPr lang="uk-UA" b="1" dirty="0" smtClean="0"/>
              <a:t>000 </a:t>
            </a:r>
            <a:r>
              <a:rPr lang="uk-UA" dirty="0"/>
              <a:t>офіційно зареєстрованих </a:t>
            </a:r>
            <a:r>
              <a:rPr lang="uk-UA" dirty="0" smtClean="0"/>
              <a:t>сайтів. Має </a:t>
            </a:r>
            <a:r>
              <a:rPr lang="uk-UA" b="1" dirty="0" smtClean="0">
                <a:solidFill>
                  <a:srgbClr val="0070C0"/>
                </a:solidFill>
              </a:rPr>
              <a:t>велику спільноту</a:t>
            </a:r>
            <a:r>
              <a:rPr lang="uk-UA" dirty="0" smtClean="0"/>
              <a:t>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Широко документована</a:t>
            </a:r>
            <a:r>
              <a:rPr lang="uk-UA" dirty="0" smtClean="0"/>
              <a:t>. Щороку в Україні  з 2013 р.  проводиться конференція </a:t>
            </a:r>
            <a:r>
              <a:rPr lang="en-US" b="1" dirty="0" smtClean="0"/>
              <a:t>Moodle Moot.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821" y="0"/>
            <a:ext cx="1592180" cy="175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4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9" y="583788"/>
            <a:ext cx="11671050" cy="5366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6625" y="142875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Щорічні конференції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63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1" name="Freeform 3"/>
          <p:cNvSpPr>
            <a:spLocks/>
          </p:cNvSpPr>
          <p:nvPr/>
        </p:nvSpPr>
        <p:spPr bwMode="gray">
          <a:xfrm>
            <a:off x="431371" y="2027237"/>
            <a:ext cx="11040963" cy="3176588"/>
          </a:xfrm>
          <a:custGeom>
            <a:avLst/>
            <a:gdLst>
              <a:gd name="T0" fmla="*/ 0 w 5424"/>
              <a:gd name="T1" fmla="*/ 1440 h 1488"/>
              <a:gd name="T2" fmla="*/ 0 w 5424"/>
              <a:gd name="T3" fmla="*/ 1488 h 1488"/>
              <a:gd name="T4" fmla="*/ 1152 w 5424"/>
              <a:gd name="T5" fmla="*/ 1488 h 1488"/>
              <a:gd name="T6" fmla="*/ 1392 w 5424"/>
              <a:gd name="T7" fmla="*/ 1008 h 1488"/>
              <a:gd name="T8" fmla="*/ 2544 w 5424"/>
              <a:gd name="T9" fmla="*/ 1008 h 1488"/>
              <a:gd name="T10" fmla="*/ 2832 w 5424"/>
              <a:gd name="T11" fmla="*/ 528 h 1488"/>
              <a:gd name="T12" fmla="*/ 3984 w 5424"/>
              <a:gd name="T13" fmla="*/ 528 h 1488"/>
              <a:gd name="T14" fmla="*/ 4272 w 5424"/>
              <a:gd name="T15" fmla="*/ 48 h 1488"/>
              <a:gd name="T16" fmla="*/ 5424 w 5424"/>
              <a:gd name="T17" fmla="*/ 48 h 1488"/>
              <a:gd name="T18" fmla="*/ 5424 w 5424"/>
              <a:gd name="T19" fmla="*/ 0 h 1488"/>
              <a:gd name="T20" fmla="*/ 4272 w 5424"/>
              <a:gd name="T21" fmla="*/ 0 h 1488"/>
              <a:gd name="T22" fmla="*/ 3984 w 5424"/>
              <a:gd name="T23" fmla="*/ 480 h 1488"/>
              <a:gd name="T24" fmla="*/ 2832 w 5424"/>
              <a:gd name="T25" fmla="*/ 480 h 1488"/>
              <a:gd name="T26" fmla="*/ 2544 w 5424"/>
              <a:gd name="T27" fmla="*/ 960 h 1488"/>
              <a:gd name="T28" fmla="*/ 1392 w 5424"/>
              <a:gd name="T29" fmla="*/ 960 h 1488"/>
              <a:gd name="T30" fmla="*/ 1152 w 5424"/>
              <a:gd name="T31" fmla="*/ 1440 h 1488"/>
              <a:gd name="T32" fmla="*/ 0 w 5424"/>
              <a:gd name="T33" fmla="*/ 1440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2"/>
            </a:solidFill>
          </a:ln>
          <a:effectLst/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accent2"/>
            </a:extrusionClr>
          </a:sp3d>
          <a:extLst/>
        </p:spPr>
        <p:txBody>
          <a:bodyPr>
            <a:flatTx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1199457" y="3597589"/>
            <a:ext cx="1871828" cy="1377637"/>
            <a:chOff x="482" y="1851"/>
            <a:chExt cx="860" cy="796"/>
          </a:xfrm>
        </p:grpSpPr>
        <p:sp>
          <p:nvSpPr>
            <p:cNvPr id="14385" name="Freeform 5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6" name="Freeform 6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7" name="Freeform 7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8" name="Freeform 8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4389" name="Freeform 9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130 w 224"/>
                <a:gd name="T1" fmla="*/ 127 h 569"/>
                <a:gd name="T2" fmla="*/ 93 w 224"/>
                <a:gd name="T3" fmla="*/ 63 h 569"/>
                <a:gd name="T4" fmla="*/ 152 w 224"/>
                <a:gd name="T5" fmla="*/ 1 h 569"/>
                <a:gd name="T6" fmla="*/ 215 w 224"/>
                <a:gd name="T7" fmla="*/ 65 h 569"/>
                <a:gd name="T8" fmla="*/ 170 w 224"/>
                <a:gd name="T9" fmla="*/ 127 h 569"/>
                <a:gd name="T10" fmla="*/ 169 w 224"/>
                <a:gd name="T11" fmla="*/ 156 h 569"/>
                <a:gd name="T12" fmla="*/ 263 w 224"/>
                <a:gd name="T13" fmla="*/ 182 h 569"/>
                <a:gd name="T14" fmla="*/ 278 w 224"/>
                <a:gd name="T15" fmla="*/ 257 h 569"/>
                <a:gd name="T16" fmla="*/ 274 w 224"/>
                <a:gd name="T17" fmla="*/ 404 h 569"/>
                <a:gd name="T18" fmla="*/ 263 w 224"/>
                <a:gd name="T19" fmla="*/ 459 h 569"/>
                <a:gd name="T20" fmla="*/ 247 w 224"/>
                <a:gd name="T21" fmla="*/ 388 h 569"/>
                <a:gd name="T22" fmla="*/ 235 w 224"/>
                <a:gd name="T23" fmla="*/ 254 h 569"/>
                <a:gd name="T24" fmla="*/ 214 w 224"/>
                <a:gd name="T25" fmla="*/ 404 h 569"/>
                <a:gd name="T26" fmla="*/ 181 w 224"/>
                <a:gd name="T27" fmla="*/ 716 h 569"/>
                <a:gd name="T28" fmla="*/ 98 w 224"/>
                <a:gd name="T29" fmla="*/ 711 h 569"/>
                <a:gd name="T30" fmla="*/ 63 w 224"/>
                <a:gd name="T31" fmla="*/ 409 h 569"/>
                <a:gd name="T32" fmla="*/ 42 w 224"/>
                <a:gd name="T33" fmla="*/ 262 h 569"/>
                <a:gd name="T34" fmla="*/ 31 w 224"/>
                <a:gd name="T35" fmla="*/ 390 h 569"/>
                <a:gd name="T36" fmla="*/ 15 w 224"/>
                <a:gd name="T37" fmla="*/ 459 h 569"/>
                <a:gd name="T38" fmla="*/ 1 w 224"/>
                <a:gd name="T39" fmla="*/ 384 h 569"/>
                <a:gd name="T40" fmla="*/ 9 w 224"/>
                <a:gd name="T41" fmla="*/ 232 h 569"/>
                <a:gd name="T42" fmla="*/ 29 w 224"/>
                <a:gd name="T43" fmla="*/ 176 h 569"/>
                <a:gd name="T44" fmla="*/ 128 w 224"/>
                <a:gd name="T45" fmla="*/ 156 h 569"/>
                <a:gd name="T46" fmla="*/ 130 w 224"/>
                <a:gd name="T47" fmla="*/ 127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14390" name="Freeform 10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Right">
                <a:rot lat="0" lon="899999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pic>
        <p:nvPicPr>
          <p:cNvPr id="14341" name="Picture 11" descr="1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489017" y="1227137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" descr="2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791429" y="2185224"/>
            <a:ext cx="1416051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4" name="Group 14"/>
          <p:cNvGrpSpPr>
            <a:grpSpLocks/>
          </p:cNvGrpSpPr>
          <p:nvPr/>
        </p:nvGrpSpPr>
        <p:grpSpPr bwMode="auto">
          <a:xfrm>
            <a:off x="543591" y="5139807"/>
            <a:ext cx="2410884" cy="314325"/>
            <a:chOff x="406" y="980"/>
            <a:chExt cx="2330" cy="294"/>
          </a:xfrm>
        </p:grpSpPr>
        <p:sp>
          <p:nvSpPr>
            <p:cNvPr id="304143" name="AutoShape 1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3289A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4144" name="AutoShape 1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4145" name="AutoShape 1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45" name="Text Box 18"/>
          <p:cNvSpPr txBox="1">
            <a:spLocks noChangeArrowheads="1"/>
          </p:cNvSpPr>
          <p:nvPr/>
        </p:nvSpPr>
        <p:spPr bwMode="gray">
          <a:xfrm>
            <a:off x="514368" y="5139272"/>
            <a:ext cx="234526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b="1" dirty="0" smtClean="0">
                <a:solidFill>
                  <a:srgbClr val="FFFFFF"/>
                </a:solidFill>
                <a:cs typeface="Arial" charset="0"/>
              </a:rPr>
              <a:t>1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gray">
          <a:xfrm>
            <a:off x="139962" y="109931"/>
            <a:ext cx="8823609" cy="147732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sz="2400" b="1" dirty="0" smtClean="0">
                <a:solidFill>
                  <a:srgbClr val="FF0000"/>
                </a:solidFill>
                <a:cs typeface="Arial" charset="0"/>
              </a:rPr>
              <a:t>СИСТЕМА УПРАВЛІННЯ ЕЛЕКТРОННИМ НАВЧАННЯМ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(LMS) Moodle</a:t>
            </a:r>
            <a:endParaRPr lang="uk-UA" sz="2400" b="1" dirty="0" smtClean="0">
              <a:solidFill>
                <a:srgbClr val="FF0000"/>
              </a:solidFill>
              <a:cs typeface="Arial" charset="0"/>
            </a:endParaRPr>
          </a:p>
          <a:p>
            <a:r>
              <a:rPr lang="uk-UA" sz="2400" b="1" dirty="0">
                <a:solidFill>
                  <a:srgbClr val="FF0000"/>
                </a:solidFill>
                <a:cs typeface="Arial" charset="0"/>
              </a:rPr>
              <a:t>і</a:t>
            </a:r>
            <a:r>
              <a:rPr lang="uk-UA" sz="2400" b="1" dirty="0" smtClean="0">
                <a:solidFill>
                  <a:srgbClr val="FF0000"/>
                </a:solidFill>
                <a:cs typeface="Arial" charset="0"/>
              </a:rPr>
              <a:t>з використанням хмарних технологій </a:t>
            </a:r>
            <a:r>
              <a:rPr lang="uk-UA" b="1" dirty="0" smtClean="0">
                <a:solidFill>
                  <a:srgbClr val="C00000"/>
                </a:solidFill>
                <a:cs typeface="Arial" charset="0"/>
              </a:rPr>
              <a:t>(</a:t>
            </a:r>
            <a:r>
              <a:rPr lang="en-US" b="1" dirty="0" smtClean="0">
                <a:solidFill>
                  <a:srgbClr val="C00000"/>
                </a:solidFill>
                <a:cs typeface="Arial" charset="0"/>
              </a:rPr>
              <a:t>Google Apps For Education, Microsoft Office 365</a:t>
            </a:r>
            <a:r>
              <a:rPr lang="uk-UA" b="1" dirty="0" smtClean="0">
                <a:solidFill>
                  <a:srgbClr val="C00000"/>
                </a:solidFill>
                <a:cs typeface="Arial" charset="0"/>
              </a:rPr>
              <a:t>)</a:t>
            </a:r>
            <a:endParaRPr lang="en-US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4347" name="Rectangle 20"/>
          <p:cNvSpPr>
            <a:spLocks noChangeArrowheads="1"/>
          </p:cNvSpPr>
          <p:nvPr/>
        </p:nvSpPr>
        <p:spPr bwMode="gray">
          <a:xfrm>
            <a:off x="28840" y="5630168"/>
            <a:ext cx="752977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мережевого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освітнього простору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продуктивного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полілогу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орієнтоване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виробництво інформації  та обробку ІКТ-потоків, </a:t>
            </a:r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управління освітнім процесом та адміністрування</a:t>
            </a:r>
            <a:endParaRPr lang="en-US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8" name="Rectangle 21"/>
          <p:cNvSpPr>
            <a:spLocks noChangeArrowheads="1"/>
          </p:cNvSpPr>
          <p:nvPr/>
        </p:nvSpPr>
        <p:spPr bwMode="gray">
          <a:xfrm>
            <a:off x="3413864" y="4552950"/>
            <a:ext cx="47574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ункціональність, гнучкість,</a:t>
            </a:r>
          </a:p>
          <a:p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одульність, наявність  вбудованих засобів розробки та редагування навчального контенту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9" name="Rectangle 22"/>
          <p:cNvSpPr>
            <a:spLocks noChangeArrowheads="1"/>
          </p:cNvSpPr>
          <p:nvPr/>
        </p:nvSpPr>
        <p:spPr bwMode="gray">
          <a:xfrm>
            <a:off x="6362305" y="3545201"/>
            <a:ext cx="31267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Повноцінна і комфортна взаємодія всіх учасників навчального контенту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0" name="Rectangle 23"/>
          <p:cNvSpPr>
            <a:spLocks noChangeArrowheads="1"/>
          </p:cNvSpPr>
          <p:nvPr/>
        </p:nvSpPr>
        <p:spPr bwMode="gray">
          <a:xfrm>
            <a:off x="9112251" y="2692267"/>
            <a:ext cx="293641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Синхронне /асинхронне спілкування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випереджувальних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диференційованих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сервісних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51" name="Group 24"/>
          <p:cNvGrpSpPr>
            <a:grpSpLocks/>
          </p:cNvGrpSpPr>
          <p:nvPr/>
        </p:nvGrpSpPr>
        <p:grpSpPr bwMode="auto">
          <a:xfrm>
            <a:off x="3381717" y="4240214"/>
            <a:ext cx="2410884" cy="312737"/>
            <a:chOff x="406" y="980"/>
            <a:chExt cx="2330" cy="294"/>
          </a:xfrm>
        </p:grpSpPr>
        <p:sp>
          <p:nvSpPr>
            <p:cNvPr id="304153" name="AutoShape 2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3289A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4154" name="AutoShape 2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4155" name="AutoShape 2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52" name="Text Box 18"/>
          <p:cNvSpPr txBox="1">
            <a:spLocks noChangeArrowheads="1"/>
          </p:cNvSpPr>
          <p:nvPr/>
        </p:nvSpPr>
        <p:spPr bwMode="gray">
          <a:xfrm>
            <a:off x="3511892" y="4243701"/>
            <a:ext cx="215053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b="1" dirty="0">
                <a:solidFill>
                  <a:srgbClr val="FFFFFF"/>
                </a:solidFill>
                <a:cs typeface="Arial" charset="0"/>
              </a:rPr>
              <a:t>2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4353" name="Group 29"/>
          <p:cNvGrpSpPr>
            <a:grpSpLocks/>
          </p:cNvGrpSpPr>
          <p:nvPr/>
        </p:nvGrpSpPr>
        <p:grpSpPr bwMode="auto">
          <a:xfrm>
            <a:off x="6294013" y="3230877"/>
            <a:ext cx="2410883" cy="314325"/>
            <a:chOff x="406" y="980"/>
            <a:chExt cx="2330" cy="294"/>
          </a:xfrm>
        </p:grpSpPr>
        <p:sp>
          <p:nvSpPr>
            <p:cNvPr id="304158" name="AutoShape 30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3289A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4159" name="AutoShape 31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4160" name="AutoShape 32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54" name="Text Box 18"/>
          <p:cNvSpPr txBox="1">
            <a:spLocks noChangeArrowheads="1"/>
          </p:cNvSpPr>
          <p:nvPr/>
        </p:nvSpPr>
        <p:spPr bwMode="gray">
          <a:xfrm>
            <a:off x="6447367" y="3230876"/>
            <a:ext cx="222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b="1" dirty="0">
                <a:solidFill>
                  <a:srgbClr val="FFFFFF"/>
                </a:solidFill>
                <a:cs typeface="Arial" charset="0"/>
              </a:rPr>
              <a:t>3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4355" name="Group 34"/>
          <p:cNvGrpSpPr>
            <a:grpSpLocks/>
          </p:cNvGrpSpPr>
          <p:nvPr/>
        </p:nvGrpSpPr>
        <p:grpSpPr bwMode="auto">
          <a:xfrm>
            <a:off x="9130887" y="2309437"/>
            <a:ext cx="2410883" cy="314325"/>
            <a:chOff x="406" y="980"/>
            <a:chExt cx="2330" cy="294"/>
          </a:xfrm>
        </p:grpSpPr>
        <p:sp>
          <p:nvSpPr>
            <p:cNvPr id="304163" name="AutoShape 3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3289A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4164" name="AutoShape 3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4165" name="AutoShape 3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56" name="Text Box 18"/>
          <p:cNvSpPr txBox="1">
            <a:spLocks noChangeArrowheads="1"/>
          </p:cNvSpPr>
          <p:nvPr/>
        </p:nvSpPr>
        <p:spPr bwMode="gray">
          <a:xfrm>
            <a:off x="9228668" y="2282856"/>
            <a:ext cx="226483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b="1" dirty="0">
                <a:solidFill>
                  <a:srgbClr val="FFFFFF"/>
                </a:solidFill>
                <a:cs typeface="Arial" charset="0"/>
              </a:rPr>
              <a:t>4</a:t>
            </a:r>
            <a:endParaRPr lang="en-US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9" name="Рисунок 3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575" y="3421599"/>
            <a:ext cx="1809164" cy="69577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0" name="Rectangle 22"/>
          <p:cNvSpPr>
            <a:spLocks noChangeArrowheads="1"/>
          </p:cNvSpPr>
          <p:nvPr/>
        </p:nvSpPr>
        <p:spPr bwMode="gray">
          <a:xfrm>
            <a:off x="8117653" y="4176859"/>
            <a:ext cx="4072119" cy="2554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РОЗВИТОК ЦИФРОВОЇ КОМПЕТЕНТНОСТІ, МЕДІА-КУЛЬТУРИ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рієнтуватися в інформаційному просторі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арощувати обсяги інформації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творювати власні електронні продукти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вибудовувати власний стиль комунікації</a:t>
            </a:r>
          </a:p>
        </p:txBody>
      </p:sp>
    </p:spTree>
    <p:extLst>
      <p:ext uri="{BB962C8B-B14F-4D97-AF65-F5344CB8AC3E}">
        <p14:creationId xmlns:p14="http://schemas.microsoft.com/office/powerpoint/2010/main" val="2142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97" y="460018"/>
            <a:ext cx="1106179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cs typeface="Times New Roman" pitchFamily="18" charset="0"/>
              </a:rPr>
              <a:t>розповсюджується</a:t>
            </a:r>
            <a:r>
              <a:rPr lang="ru-RU" sz="2800" dirty="0" smtClean="0">
                <a:cs typeface="Times New Roman" pitchFamily="18" charset="0"/>
              </a:rPr>
              <a:t>         </a:t>
            </a:r>
            <a:r>
              <a:rPr lang="ru-RU" sz="2800" dirty="0">
                <a:cs typeface="Times New Roman" pitchFamily="18" charset="0"/>
              </a:rPr>
              <a:t>у   </a:t>
            </a:r>
            <a:r>
              <a:rPr lang="ru-RU" sz="2800" dirty="0" err="1">
                <a:cs typeface="Times New Roman" pitchFamily="18" charset="0"/>
              </a:rPr>
              <a:t>відкритому</a:t>
            </a:r>
            <a:r>
              <a:rPr lang="ru-RU" sz="2800" dirty="0">
                <a:cs typeface="Times New Roman" pitchFamily="18" charset="0"/>
              </a:rPr>
              <a:t>      початковому  </a:t>
            </a:r>
            <a:r>
              <a:rPr lang="ru-RU" sz="2800" dirty="0" err="1" smtClean="0">
                <a:cs typeface="Times New Roman" pitchFamily="18" charset="0"/>
              </a:rPr>
              <a:t>коді</a:t>
            </a:r>
            <a:r>
              <a:rPr lang="ru-RU" sz="2800" dirty="0">
                <a:cs typeface="Times New Roman" pitchFamily="18" charset="0"/>
              </a:rPr>
              <a:t>,  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існує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можливість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удосконалення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під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вимоги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конкретного  освітнього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проекту</a:t>
            </a:r>
            <a:r>
              <a:rPr lang="ru-RU" sz="2800" dirty="0">
                <a:solidFill>
                  <a:srgbClr val="C00000"/>
                </a:solidFill>
                <a:cs typeface="Times New Roman" pitchFamily="18" charset="0"/>
              </a:rPr>
              <a:t>, 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розробки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додаткових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модулів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 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інтеграції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з 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іншими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системами</a:t>
            </a:r>
            <a:r>
              <a:rPr lang="ru-RU" sz="2800" dirty="0">
                <a:cs typeface="Times New Roman" pitchFamily="18" charset="0"/>
              </a:rPr>
              <a:t>; </a:t>
            </a:r>
            <a:endParaRPr lang="ru-RU" sz="2800" dirty="0" smtClean="0"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+</a:t>
            </a:r>
            <a:r>
              <a:rPr lang="ru-RU" sz="2800" dirty="0" smtClean="0">
                <a:cs typeface="Times New Roman" pitchFamily="18" charset="0"/>
              </a:rPr>
              <a:t> за  </a:t>
            </a:r>
            <a:r>
              <a:rPr lang="ru-RU" sz="2800" dirty="0" err="1">
                <a:cs typeface="Times New Roman" pitchFamily="18" charset="0"/>
              </a:rPr>
              <a:t>допомогою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системи</a:t>
            </a:r>
            <a:r>
              <a:rPr lang="ru-RU" sz="2800" dirty="0">
                <a:cs typeface="Times New Roman" pitchFamily="18" charset="0"/>
              </a:rPr>
              <a:t>  </a:t>
            </a:r>
            <a:r>
              <a:rPr lang="ru-RU" sz="2800" dirty="0" err="1" smtClean="0">
                <a:cs typeface="Times New Roman" pitchFamily="18" charset="0"/>
              </a:rPr>
              <a:t>можна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організувати</a:t>
            </a:r>
            <a:r>
              <a:rPr lang="ru-RU" sz="2800" dirty="0">
                <a:cs typeface="Times New Roman" pitchFamily="18" charset="0"/>
              </a:rPr>
              <a:t>  </a:t>
            </a:r>
            <a:r>
              <a:rPr lang="ru-RU" sz="2800" dirty="0" smtClean="0">
                <a:cs typeface="Times New Roman" pitchFamily="18" charset="0"/>
              </a:rPr>
              <a:t>навчання в  </a:t>
            </a:r>
            <a:r>
              <a:rPr lang="ru-RU" sz="2800" dirty="0" err="1">
                <a:cs typeface="Times New Roman" pitchFamily="18" charset="0"/>
              </a:rPr>
              <a:t>такій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формі</a:t>
            </a:r>
            <a:r>
              <a:rPr lang="ru-RU" sz="2800" dirty="0">
                <a:cs typeface="Times New Roman" pitchFamily="18" charset="0"/>
              </a:rPr>
              <a:t>,   в  </a:t>
            </a:r>
            <a:r>
              <a:rPr lang="ru-RU" sz="2800" dirty="0" err="1">
                <a:cs typeface="Times New Roman" pitchFamily="18" charset="0"/>
              </a:rPr>
              <a:t>результаті</a:t>
            </a:r>
            <a:r>
              <a:rPr lang="ru-RU" sz="2800" dirty="0">
                <a:cs typeface="Times New Roman" pitchFamily="18" charset="0"/>
              </a:rPr>
              <a:t>   </a:t>
            </a:r>
            <a:r>
              <a:rPr lang="ru-RU" sz="2800" dirty="0" err="1">
                <a:cs typeface="Times New Roman" pitchFamily="18" charset="0"/>
              </a:rPr>
              <a:t>якої</a:t>
            </a:r>
            <a:r>
              <a:rPr lang="ru-RU" sz="2800" dirty="0">
                <a:cs typeface="Times New Roman" pitchFamily="18" charset="0"/>
              </a:rPr>
              <a:t>  </a:t>
            </a:r>
            <a:r>
              <a:rPr lang="ru-RU" sz="2800" dirty="0" err="1" smtClean="0">
                <a:cs typeface="Times New Roman" pitchFamily="18" charset="0"/>
              </a:rPr>
              <a:t>слухачі</a:t>
            </a:r>
            <a:r>
              <a:rPr lang="ru-RU" sz="2800" dirty="0" smtClean="0">
                <a:cs typeface="Times New Roman" pitchFamily="18" charset="0"/>
              </a:rPr>
              <a:t>, </a:t>
            </a:r>
            <a:r>
              <a:rPr lang="ru-RU" sz="2800" dirty="0" err="1" smtClean="0">
                <a:cs typeface="Times New Roman" pitchFamily="18" charset="0"/>
              </a:rPr>
              <a:t>студенти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будуть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err="1" smtClean="0">
                <a:cs typeface="Times New Roman" pitchFamily="18" charset="0"/>
              </a:rPr>
              <a:t>формувати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 err="1" smtClean="0">
                <a:cs typeface="Times New Roman" pitchFamily="18" charset="0"/>
              </a:rPr>
              <a:t>ключові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 err="1" smtClean="0">
                <a:cs typeface="Times New Roman" pitchFamily="18" charset="0"/>
              </a:rPr>
              <a:t>компетентності</a:t>
            </a:r>
            <a:r>
              <a:rPr lang="ru-RU" sz="2800" dirty="0" smtClean="0">
                <a:cs typeface="Times New Roman" pitchFamily="18" charset="0"/>
              </a:rPr>
              <a:t> в </a:t>
            </a:r>
            <a:r>
              <a:rPr lang="ru-RU" sz="2800" dirty="0" err="1" smtClean="0">
                <a:cs typeface="Times New Roman" pitchFamily="18" charset="0"/>
              </a:rPr>
              <a:t>процесі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err="1" smtClean="0">
                <a:cs typeface="Times New Roman" pitchFamily="18" charset="0"/>
              </a:rPr>
              <a:t>спільного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вирішення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err="1" smtClean="0">
                <a:cs typeface="Times New Roman" pitchFamily="18" charset="0"/>
              </a:rPr>
              <a:t>навчальних</a:t>
            </a:r>
            <a:r>
              <a:rPr lang="ru-RU" sz="2800" dirty="0" smtClean="0">
                <a:cs typeface="Times New Roman" pitchFamily="18" charset="0"/>
              </a:rPr>
              <a:t>      </a:t>
            </a:r>
            <a:r>
              <a:rPr lang="ru-RU" sz="2800" dirty="0" err="1">
                <a:cs typeface="Times New Roman" pitchFamily="18" charset="0"/>
              </a:rPr>
              <a:t>завдань</a:t>
            </a:r>
            <a:r>
              <a:rPr lang="ru-RU" sz="2800" dirty="0">
                <a:cs typeface="Times New Roman" pitchFamily="18" charset="0"/>
              </a:rPr>
              <a:t>,  </a:t>
            </a:r>
            <a:r>
              <a:rPr lang="ru-RU" sz="2800" dirty="0" err="1" smtClean="0">
                <a:cs typeface="Times New Roman" pitchFamily="18" charset="0"/>
              </a:rPr>
              <a:t>обміну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 err="1" smtClean="0">
                <a:cs typeface="Times New Roman" pitchFamily="18" charset="0"/>
              </a:rPr>
              <a:t>знаннями</a:t>
            </a:r>
            <a:r>
              <a:rPr lang="ru-RU" sz="2800" dirty="0">
                <a:cs typeface="Times New Roman" pitchFamily="18" charset="0"/>
              </a:rPr>
              <a:t>; </a:t>
            </a:r>
          </a:p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+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 err="1" smtClean="0">
                <a:cs typeface="Times New Roman" pitchFamily="18" charset="0"/>
              </a:rPr>
              <a:t>засоби</a:t>
            </a:r>
            <a:r>
              <a:rPr lang="ru-RU" sz="2800" dirty="0" smtClean="0">
                <a:cs typeface="Times New Roman" pitchFamily="18" charset="0"/>
              </a:rPr>
              <a:t>    </a:t>
            </a:r>
            <a:r>
              <a:rPr lang="ru-RU" sz="2800" dirty="0">
                <a:cs typeface="Times New Roman" pitchFamily="18" charset="0"/>
              </a:rPr>
              <a:t>для   </a:t>
            </a:r>
            <a:r>
              <a:rPr lang="ru-RU" sz="2800" dirty="0" err="1">
                <a:cs typeface="Times New Roman" pitchFamily="18" charset="0"/>
              </a:rPr>
              <a:t>комунікації</a:t>
            </a:r>
            <a:r>
              <a:rPr lang="ru-RU" sz="2800" dirty="0">
                <a:cs typeface="Times New Roman" pitchFamily="18" charset="0"/>
              </a:rPr>
              <a:t>:  </a:t>
            </a:r>
            <a:r>
              <a:rPr lang="ru-RU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обмін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файлами  будь-</a:t>
            </a:r>
            <a:r>
              <a:rPr lang="ru-RU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яких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форматів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розсилка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форум,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чат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  </a:t>
            </a:r>
            <a:r>
              <a:rPr lang="ru-R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можливість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</a:t>
            </a:r>
            <a:r>
              <a:rPr lang="ru-R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рецензувати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</a:t>
            </a:r>
            <a:r>
              <a:rPr lang="ru-RU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роботи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u-RU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слухачів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внутрішня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пошта</a:t>
            </a:r>
            <a:r>
              <a:rPr lang="ru-RU" sz="2800" dirty="0">
                <a:cs typeface="Times New Roman" pitchFamily="18" charset="0"/>
              </a:rPr>
              <a:t> й </a:t>
            </a:r>
            <a:r>
              <a:rPr lang="ru-RU" sz="2800" dirty="0" err="1">
                <a:cs typeface="Times New Roman" pitchFamily="18" charset="0"/>
              </a:rPr>
              <a:t>ін</a:t>
            </a:r>
            <a:r>
              <a:rPr lang="ru-RU" sz="2800" dirty="0">
                <a:cs typeface="Times New Roman" pitchFamily="18" charset="0"/>
              </a:rPr>
              <a:t>.; </a:t>
            </a:r>
          </a:p>
          <a:p>
            <a:pPr algn="just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+ </a:t>
            </a:r>
            <a:r>
              <a:rPr lang="ru-RU" sz="2800" dirty="0" err="1" smtClean="0">
                <a:cs typeface="Times New Roman" pitchFamily="18" charset="0"/>
              </a:rPr>
              <a:t>використання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будь-</a:t>
            </a:r>
            <a:r>
              <a:rPr lang="ru-RU" sz="2800" dirty="0" err="1">
                <a:cs typeface="Times New Roman" pitchFamily="18" charset="0"/>
              </a:rPr>
              <a:t>якої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системи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оцінювання</a:t>
            </a:r>
            <a:r>
              <a:rPr lang="ru-RU" sz="2800" dirty="0">
                <a:cs typeface="Times New Roman" pitchFamily="18" charset="0"/>
              </a:rPr>
              <a:t> (</a:t>
            </a:r>
            <a:r>
              <a:rPr lang="ru-RU" sz="2800" dirty="0" err="1">
                <a:cs typeface="Times New Roman" pitchFamily="18" charset="0"/>
              </a:rPr>
              <a:t>бальна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ru-RU" sz="2800" dirty="0" err="1">
                <a:cs typeface="Times New Roman" pitchFamily="18" charset="0"/>
              </a:rPr>
              <a:t>словесна</a:t>
            </a:r>
            <a:r>
              <a:rPr lang="ru-RU" sz="2800" dirty="0">
                <a:cs typeface="Times New Roman" pitchFamily="18" charset="0"/>
              </a:rPr>
              <a:t>); </a:t>
            </a:r>
          </a:p>
          <a:p>
            <a:pPr algn="just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+ </a:t>
            </a:r>
            <a:r>
              <a:rPr lang="ru-RU" sz="2800" dirty="0" smtClean="0">
                <a:cs typeface="Times New Roman" pitchFamily="18" charset="0"/>
              </a:rPr>
              <a:t>перегляд </a:t>
            </a:r>
            <a:r>
              <a:rPr lang="ru-RU" sz="2800" dirty="0" err="1">
                <a:cs typeface="Times New Roman" pitchFamily="18" charset="0"/>
              </a:rPr>
              <a:t>відомостей</a:t>
            </a:r>
            <a:r>
              <a:rPr lang="ru-RU" sz="2800" dirty="0">
                <a:cs typeface="Times New Roman" pitchFamily="18" charset="0"/>
              </a:rPr>
              <a:t> про роботу в </a:t>
            </a:r>
            <a:r>
              <a:rPr lang="ru-RU" sz="2800" dirty="0" err="1">
                <a:cs typeface="Times New Roman" pitchFamily="18" charset="0"/>
              </a:rPr>
              <a:t>системі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студентів</a:t>
            </a:r>
            <a:r>
              <a:rPr lang="ru-RU" sz="2800" dirty="0">
                <a:cs typeface="Times New Roman" pitchFamily="18" charset="0"/>
              </a:rPr>
              <a:t> (</a:t>
            </a:r>
            <a:r>
              <a:rPr lang="ru-RU" sz="2800" dirty="0" err="1">
                <a:cs typeface="Times New Roman" pitchFamily="18" charset="0"/>
              </a:rPr>
              <a:t>активність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ru-RU" sz="2800" dirty="0" smtClean="0">
                <a:cs typeface="Times New Roman" pitchFamily="18" charset="0"/>
              </a:rPr>
              <a:t>час </a:t>
            </a:r>
            <a:r>
              <a:rPr lang="ru-RU" sz="2800" dirty="0">
                <a:cs typeface="Times New Roman" pitchFamily="18" charset="0"/>
              </a:rPr>
              <a:t>і </a:t>
            </a:r>
            <a:r>
              <a:rPr lang="ru-RU" sz="2800" dirty="0" err="1">
                <a:cs typeface="Times New Roman" pitchFamily="18" charset="0"/>
              </a:rPr>
              <a:t>зміст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навчальної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роботи</a:t>
            </a:r>
            <a:r>
              <a:rPr lang="ru-RU" sz="2800" dirty="0">
                <a:cs typeface="Times New Roman" pitchFamily="18" charset="0"/>
              </a:rPr>
              <a:t>, портфоліо); </a:t>
            </a:r>
          </a:p>
          <a:p>
            <a:pPr algn="just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86" y="1"/>
            <a:ext cx="1043713" cy="12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38200" y="71437"/>
            <a:ext cx="10515600" cy="58737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 (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можливості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7366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479" y="576172"/>
            <a:ext cx="1182704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cs typeface="Times New Roman" pitchFamily="18" charset="0"/>
              </a:rPr>
              <a:t>використовувати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систему </a:t>
            </a:r>
            <a:r>
              <a:rPr lang="ru-RU" sz="2800" dirty="0" err="1">
                <a:cs typeface="Times New Roman" pitchFamily="18" charset="0"/>
              </a:rPr>
              <a:t>можуть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користувачі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різного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освітнього </a:t>
            </a:r>
            <a:r>
              <a:rPr lang="ru-RU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рівня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ru-RU" sz="2800" dirty="0" err="1">
                <a:cs typeface="Times New Roman" pitchFamily="18" charset="0"/>
              </a:rPr>
              <a:t>різних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фізичних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можливостей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ru-RU" sz="2800" dirty="0" err="1">
                <a:cs typeface="Times New Roman" pitchFamily="18" charset="0"/>
              </a:rPr>
              <a:t>різних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культур, </a:t>
            </a:r>
            <a:r>
              <a:rPr lang="ru-RU" sz="2800" dirty="0" smtClean="0"/>
              <a:t>модуль </a:t>
            </a:r>
            <a:r>
              <a:rPr lang="ru-RU" sz="2800" dirty="0"/>
              <a:t>"</a:t>
            </a:r>
            <a:r>
              <a:rPr lang="ru-RU" sz="2800" dirty="0" err="1" smtClean="0"/>
              <a:t>версія</a:t>
            </a:r>
            <a:r>
              <a:rPr lang="ru-RU" sz="2800" dirty="0" smtClean="0"/>
              <a:t> </a:t>
            </a:r>
            <a:r>
              <a:rPr lang="ru-RU" sz="2800" dirty="0"/>
              <a:t>для </a:t>
            </a:r>
            <a:r>
              <a:rPr lang="ru-RU" sz="2800" dirty="0" err="1" smtClean="0"/>
              <a:t>слабозорих</a:t>
            </a:r>
            <a:r>
              <a:rPr lang="ru-RU" sz="2800" dirty="0" smtClean="0"/>
              <a:t>"</a:t>
            </a:r>
            <a:r>
              <a:rPr lang="ru-RU" sz="2800" dirty="0" smtClean="0">
                <a:cs typeface="Times New Roman" pitchFamily="18" charset="0"/>
              </a:rPr>
              <a:t>;</a:t>
            </a:r>
          </a:p>
          <a:p>
            <a:pPr algn="just"/>
            <a:r>
              <a:rPr lang="ru-RU" sz="2800" dirty="0" smtClean="0">
                <a:cs typeface="Times New Roman" pitchFamily="18" charset="0"/>
              </a:rPr>
              <a:t>+при </a:t>
            </a:r>
            <a:r>
              <a:rPr lang="ru-RU" sz="2800" dirty="0" err="1" smtClean="0">
                <a:cs typeface="Times New Roman" pitchFamily="18" charset="0"/>
              </a:rPr>
              <a:t>необхідності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можна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налаштувати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кольору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ru-RU" sz="2800" dirty="0" err="1">
                <a:cs typeface="Times New Roman" pitchFamily="18" charset="0"/>
              </a:rPr>
              <a:t>шрифти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ru-RU" sz="2800" dirty="0" err="1">
                <a:cs typeface="Times New Roman" pitchFamily="18" charset="0"/>
              </a:rPr>
              <a:t>розташування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об'єктів</a:t>
            </a:r>
            <a:r>
              <a:rPr lang="ru-RU" sz="2800" dirty="0">
                <a:cs typeface="Times New Roman" pitchFamily="18" charset="0"/>
              </a:rPr>
              <a:t> на </a:t>
            </a:r>
            <a:r>
              <a:rPr lang="ru-RU" sz="2800" dirty="0" err="1">
                <a:cs typeface="Times New Roman" pitchFamily="18" charset="0"/>
              </a:rPr>
              <a:t>сторінках</a:t>
            </a:r>
            <a:r>
              <a:rPr lang="ru-RU" sz="2800" dirty="0">
                <a:cs typeface="Times New Roman" pitchFamily="18" charset="0"/>
              </a:rPr>
              <a:t> сайту;</a:t>
            </a:r>
          </a:p>
          <a:p>
            <a:pPr algn="just"/>
            <a:r>
              <a:rPr lang="ru-RU" sz="2800" dirty="0" smtClean="0">
                <a:cs typeface="Times New Roman" pitchFamily="18" charset="0"/>
              </a:rPr>
              <a:t>+при </a:t>
            </a:r>
            <a:r>
              <a:rPr lang="ru-RU" sz="2800" dirty="0" err="1">
                <a:cs typeface="Times New Roman" pitchFamily="18" charset="0"/>
              </a:rPr>
              <a:t>необхідності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можна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розширити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функціональні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можливості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системи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дистанційного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навчання </a:t>
            </a:r>
            <a:r>
              <a:rPr lang="en-A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Moodle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допомогою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додаткових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модулів</a:t>
            </a:r>
            <a:r>
              <a:rPr lang="ru-RU" sz="2800" dirty="0">
                <a:cs typeface="Times New Roman" pitchFamily="18" charset="0"/>
              </a:rPr>
              <a:t>;</a:t>
            </a:r>
            <a:endParaRPr lang="ru-RU" sz="2800" dirty="0" smtClean="0">
              <a:cs typeface="Times New Roman" pitchFamily="18" charset="0"/>
            </a:endParaRPr>
          </a:p>
          <a:p>
            <a:pPr algn="just"/>
            <a:r>
              <a:rPr lang="ru-RU" sz="2800" dirty="0" smtClean="0">
                <a:cs typeface="Times New Roman" pitchFamily="18" charset="0"/>
              </a:rPr>
              <a:t> </a:t>
            </a:r>
          </a:p>
          <a:p>
            <a:pPr algn="just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+ </a:t>
            </a:r>
            <a:r>
              <a:rPr lang="ru-RU" sz="2800" b="1" i="1" dirty="0" err="1" smtClean="0">
                <a:solidFill>
                  <a:srgbClr val="C00000"/>
                </a:solidFill>
                <a:cs typeface="Times New Roman" pitchFamily="18" charset="0"/>
              </a:rPr>
              <a:t>Типи</a:t>
            </a:r>
            <a:r>
              <a:rPr lang="ru-RU" sz="2800" b="1" i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cs typeface="Times New Roman" pitchFamily="18" charset="0"/>
              </a:rPr>
              <a:t>тестових</a:t>
            </a:r>
            <a:r>
              <a:rPr lang="ru-RU" sz="28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cs typeface="Times New Roman" pitchFamily="18" charset="0"/>
              </a:rPr>
              <a:t>питань</a:t>
            </a:r>
            <a:r>
              <a:rPr lang="ru-RU" sz="2800" b="1" i="1" dirty="0">
                <a:solidFill>
                  <a:srgbClr val="C00000"/>
                </a:solidFill>
                <a:cs typeface="Times New Roman" pitchFamily="18" charset="0"/>
              </a:rPr>
              <a:t> (</a:t>
            </a:r>
            <a:r>
              <a:rPr lang="ru-RU" sz="2800" b="1" i="1" dirty="0" err="1">
                <a:solidFill>
                  <a:srgbClr val="C00000"/>
                </a:solidFill>
                <a:cs typeface="Times New Roman" pitchFamily="18" charset="0"/>
              </a:rPr>
              <a:t>завдань</a:t>
            </a:r>
            <a:r>
              <a:rPr lang="ru-RU" sz="2800" b="1" i="1" dirty="0">
                <a:solidFill>
                  <a:srgbClr val="C00000"/>
                </a:solidFill>
                <a:cs typeface="Times New Roman" pitchFamily="18" charset="0"/>
              </a:rPr>
              <a:t>):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err="1" smtClean="0">
                <a:cs typeface="Times New Roman" pitchFamily="18" charset="0"/>
              </a:rPr>
              <a:t>питання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типу «</a:t>
            </a:r>
            <a:r>
              <a:rPr lang="ru-RU" sz="2800" dirty="0" err="1">
                <a:cs typeface="Times New Roman" pitchFamily="18" charset="0"/>
              </a:rPr>
              <a:t>Обчислювальне</a:t>
            </a:r>
            <a:r>
              <a:rPr lang="ru-RU" sz="2800" dirty="0">
                <a:cs typeface="Times New Roman" pitchFamily="18" charset="0"/>
              </a:rPr>
              <a:t>», «</a:t>
            </a:r>
            <a:r>
              <a:rPr lang="ru-RU" sz="2800" dirty="0" err="1">
                <a:cs typeface="Times New Roman" pitchFamily="18" charset="0"/>
              </a:rPr>
              <a:t>Опис</a:t>
            </a:r>
            <a:r>
              <a:rPr lang="ru-RU" sz="2800" dirty="0">
                <a:cs typeface="Times New Roman" pitchFamily="18" charset="0"/>
              </a:rPr>
              <a:t>», «</a:t>
            </a:r>
            <a:r>
              <a:rPr lang="ru-RU" sz="2800" dirty="0" err="1">
                <a:cs typeface="Times New Roman" pitchFamily="18" charset="0"/>
              </a:rPr>
              <a:t>Есе</a:t>
            </a:r>
            <a:r>
              <a:rPr lang="ru-RU" sz="2800" dirty="0">
                <a:cs typeface="Times New Roman" pitchFamily="18" charset="0"/>
              </a:rPr>
              <a:t>», «</a:t>
            </a:r>
            <a:r>
              <a:rPr lang="ru-RU" sz="2800" dirty="0" err="1">
                <a:cs typeface="Times New Roman" pitchFamily="18" charset="0"/>
              </a:rPr>
              <a:t>Відповідність</a:t>
            </a:r>
            <a:r>
              <a:rPr lang="ru-RU" sz="2800" dirty="0">
                <a:cs typeface="Times New Roman" pitchFamily="18" charset="0"/>
              </a:rPr>
              <a:t>», «</a:t>
            </a:r>
            <a:r>
              <a:rPr lang="ru-RU" sz="2800" dirty="0" err="1">
                <a:cs typeface="Times New Roman" pitchFamily="18" charset="0"/>
              </a:rPr>
              <a:t>Вкладені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відповіді</a:t>
            </a:r>
            <a:r>
              <a:rPr lang="ru-RU" sz="2800" dirty="0">
                <a:cs typeface="Times New Roman" pitchFamily="18" charset="0"/>
              </a:rPr>
              <a:t>», «У </a:t>
            </a:r>
            <a:r>
              <a:rPr lang="ru-RU" sz="2800" dirty="0" err="1">
                <a:cs typeface="Times New Roman" pitchFamily="18" charset="0"/>
              </a:rPr>
              <a:t>закритій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формі</a:t>
            </a:r>
            <a:r>
              <a:rPr lang="ru-RU" sz="2800" dirty="0">
                <a:cs typeface="Times New Roman" pitchFamily="18" charset="0"/>
              </a:rPr>
              <a:t> (</a:t>
            </a:r>
            <a:r>
              <a:rPr lang="ru-RU" sz="2800" dirty="0" err="1">
                <a:cs typeface="Times New Roman" pitchFamily="18" charset="0"/>
              </a:rPr>
              <a:t>Множинний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вибір</a:t>
            </a:r>
            <a:r>
              <a:rPr lang="ru-RU" sz="2800" dirty="0">
                <a:cs typeface="Times New Roman" pitchFamily="18" charset="0"/>
              </a:rPr>
              <a:t>)», «Коротка </a:t>
            </a:r>
            <a:r>
              <a:rPr lang="ru-RU" sz="2800" dirty="0" err="1">
                <a:cs typeface="Times New Roman" pitchFamily="18" charset="0"/>
              </a:rPr>
              <a:t>відповідь</a:t>
            </a:r>
            <a:r>
              <a:rPr lang="ru-RU" sz="2800" dirty="0">
                <a:cs typeface="Times New Roman" pitchFamily="18" charset="0"/>
              </a:rPr>
              <a:t>» , «</a:t>
            </a:r>
            <a:r>
              <a:rPr lang="ru-RU" sz="2800" dirty="0" err="1">
                <a:cs typeface="Times New Roman" pitchFamily="18" charset="0"/>
              </a:rPr>
              <a:t>Числове</a:t>
            </a:r>
            <a:r>
              <a:rPr lang="ru-RU" sz="2800" dirty="0">
                <a:cs typeface="Times New Roman" pitchFamily="18" charset="0"/>
              </a:rPr>
              <a:t>», «</a:t>
            </a:r>
            <a:r>
              <a:rPr lang="ru-RU" sz="2800" dirty="0" err="1">
                <a:cs typeface="Times New Roman" pitchFamily="18" charset="0"/>
              </a:rPr>
              <a:t>Випадкове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err="1">
                <a:cs typeface="Times New Roman" pitchFamily="18" charset="0"/>
              </a:rPr>
              <a:t>питання</a:t>
            </a:r>
            <a:r>
              <a:rPr lang="ru-RU" sz="2800" dirty="0">
                <a:cs typeface="Times New Roman" pitchFamily="18" charset="0"/>
              </a:rPr>
              <a:t> на </a:t>
            </a:r>
            <a:r>
              <a:rPr lang="ru-RU" sz="2800" dirty="0" err="1">
                <a:cs typeface="Times New Roman" pitchFamily="18" charset="0"/>
              </a:rPr>
              <a:t>відповідність</a:t>
            </a:r>
            <a:r>
              <a:rPr lang="ru-RU" sz="2800" dirty="0">
                <a:cs typeface="Times New Roman" pitchFamily="18" charset="0"/>
              </a:rPr>
              <a:t>», «Так/</a:t>
            </a:r>
            <a:r>
              <a:rPr lang="ru-RU" sz="2800" dirty="0" err="1">
                <a:cs typeface="Times New Roman" pitchFamily="18" charset="0"/>
              </a:rPr>
              <a:t>Ні</a:t>
            </a:r>
            <a:r>
              <a:rPr lang="ru-RU" sz="2800" dirty="0">
                <a:cs typeface="Times New Roman" pitchFamily="18" charset="0"/>
              </a:rPr>
              <a:t>» («</a:t>
            </a:r>
            <a:r>
              <a:rPr lang="ru-RU" sz="2800" dirty="0" err="1">
                <a:cs typeface="Times New Roman" pitchFamily="18" charset="0"/>
              </a:rPr>
              <a:t>Альтернативне</a:t>
            </a:r>
            <a:r>
              <a:rPr lang="ru-RU" sz="2800" dirty="0" smtClean="0">
                <a:cs typeface="Times New Roman" pitchFamily="18" charset="0"/>
              </a:rPr>
              <a:t>»)…</a:t>
            </a:r>
          </a:p>
          <a:p>
            <a:pPr algn="just"/>
            <a:endParaRPr lang="ru-RU" sz="1200" dirty="0" smtClean="0"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800" b="1" dirty="0">
                <a:solidFill>
                  <a:srgbClr val="FF0000"/>
                </a:solidFill>
                <a:cs typeface="Times New Roman" pitchFamily="18" charset="0"/>
              </a:rPr>
              <a:t>Підтримує багато ролей</a:t>
            </a:r>
            <a:r>
              <a:rPr lang="uk-UA" sz="2800" b="1" dirty="0">
                <a:cs typeface="Times New Roman" pitchFamily="18" charset="0"/>
              </a:rPr>
              <a:t>: 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адміністратор сайту, розробник курсу, </a:t>
            </a:r>
            <a:r>
              <a:rPr lang="uk-UA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тьютор</a:t>
            </a: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викладач із можливістю редагувати курс, просто викладач</a:t>
            </a:r>
            <a:r>
              <a:rPr lang="uk-UA" sz="2800" b="1" dirty="0"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384" y="0"/>
            <a:ext cx="1478257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38200" y="71437"/>
            <a:ext cx="10515600" cy="58737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 (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можливості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671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094" y="103337"/>
            <a:ext cx="9119937" cy="1325563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Weaknesses </a:t>
            </a:r>
            <a:r>
              <a:rPr lang="en-A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слабкі сторони)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500" y="1825625"/>
            <a:ext cx="10782300" cy="435133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будь-яке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інше вільне програмне забезпечення,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Moodle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поставляється з певними обмеженнями, наприклад, не під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ключ.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Дещо повільна швидкість завантаження документів.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Іноді потрібна технічна підтримка фахівців</a:t>
            </a:r>
            <a:r>
              <a:rPr lang="uk-UA" sz="3200" dirty="0" smtClean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0"/>
            <a:ext cx="1659165" cy="15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7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25" y="1485900"/>
            <a:ext cx="11415713" cy="5214938"/>
          </a:xfrm>
        </p:spPr>
        <p:txBody>
          <a:bodyPr>
            <a:normAutofit fontScale="92500" lnSpcReduction="10000"/>
          </a:bodyPr>
          <a:lstStyle/>
          <a:p>
            <a:r>
              <a:rPr lang="uk-UA" sz="3100" dirty="0" smtClean="0"/>
              <a:t>Відносно </a:t>
            </a:r>
            <a:r>
              <a:rPr lang="uk-UA" sz="3100" b="1" dirty="0" smtClean="0"/>
              <a:t>невелика кількість інструментів </a:t>
            </a:r>
            <a:r>
              <a:rPr lang="uk-UA" sz="3100" dirty="0" smtClean="0"/>
              <a:t>для створення навчальних матеріалів</a:t>
            </a:r>
          </a:p>
          <a:p>
            <a:r>
              <a:rPr lang="ru-RU" sz="3100" b="1" dirty="0" smtClean="0"/>
              <a:t>Невелика </a:t>
            </a:r>
            <a:r>
              <a:rPr lang="ru-RU" sz="3100" b="1" dirty="0" err="1" smtClean="0"/>
              <a:t>кількість</a:t>
            </a:r>
            <a:r>
              <a:rPr lang="ru-RU" sz="3100" b="1" dirty="0" smtClean="0"/>
              <a:t> </a:t>
            </a:r>
            <a:r>
              <a:rPr lang="uk-UA" sz="3100" b="1" dirty="0" smtClean="0"/>
              <a:t>додаткових мод</a:t>
            </a:r>
            <a:r>
              <a:rPr lang="uk-UA" sz="3100" dirty="0" smtClean="0"/>
              <a:t>улів.</a:t>
            </a:r>
          </a:p>
          <a:p>
            <a:r>
              <a:rPr lang="uk-UA" sz="3100" b="1" dirty="0" smtClean="0"/>
              <a:t>Маленьке співтовариство користувачів.</a:t>
            </a:r>
          </a:p>
          <a:p>
            <a:r>
              <a:rPr lang="uk-UA" sz="3100" dirty="0" smtClean="0"/>
              <a:t>У порівнянні з </a:t>
            </a:r>
            <a:r>
              <a:rPr lang="en-US" sz="3100" dirty="0" smtClean="0"/>
              <a:t>Moodle, </a:t>
            </a:r>
            <a:r>
              <a:rPr lang="uk-UA" sz="3100" dirty="0" smtClean="0"/>
              <a:t>система </a:t>
            </a:r>
            <a:r>
              <a:rPr lang="en-US" sz="3100" dirty="0" err="1" smtClean="0"/>
              <a:t>eFront</a:t>
            </a:r>
            <a:r>
              <a:rPr lang="en-US" sz="3100" dirty="0" smtClean="0"/>
              <a:t> </a:t>
            </a:r>
            <a:r>
              <a:rPr lang="uk-UA" sz="3100" dirty="0" smtClean="0"/>
              <a:t>більше підходить для </a:t>
            </a:r>
            <a:r>
              <a:rPr lang="uk-UA" sz="3100" b="1" dirty="0" smtClean="0"/>
              <a:t>бізнес-структур або невеликих навчальних центр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</a:t>
            </a:r>
            <a:r>
              <a:rPr lang="uk-UA" sz="3100" dirty="0" smtClean="0"/>
              <a:t>, ніж для освітніх організацій. </a:t>
            </a:r>
          </a:p>
          <a:p>
            <a:r>
              <a:rPr lang="uk-UA" sz="3100" dirty="0" smtClean="0"/>
              <a:t>Система </a:t>
            </a:r>
            <a:r>
              <a:rPr lang="en-US" sz="3100" dirty="0" err="1" smtClean="0"/>
              <a:t>eFront</a:t>
            </a:r>
            <a:r>
              <a:rPr lang="en-US" sz="3100" dirty="0" smtClean="0"/>
              <a:t> </a:t>
            </a:r>
            <a:r>
              <a:rPr lang="uk-UA" sz="3100" dirty="0" smtClean="0"/>
              <a:t>більше орієнтована на </a:t>
            </a:r>
            <a:r>
              <a:rPr lang="uk-UA" sz="3100" b="1" dirty="0" smtClean="0"/>
              <a:t>суто дистанційн</a:t>
            </a:r>
            <a:r>
              <a:rPr lang="uk-UA" sz="3100" dirty="0" smtClean="0"/>
              <a:t>е, ніж змішане навчання (на відміну від </a:t>
            </a:r>
            <a:r>
              <a:rPr lang="en-US" sz="3100" dirty="0" smtClean="0"/>
              <a:t>Moodle).</a:t>
            </a:r>
          </a:p>
          <a:p>
            <a:r>
              <a:rPr lang="uk-UA" sz="3100" dirty="0" smtClean="0"/>
              <a:t>Ролі користувачів мають різні набори прав, тому адміністратор системи </a:t>
            </a:r>
            <a:r>
              <a:rPr lang="en-US" sz="3100" dirty="0" err="1" smtClean="0"/>
              <a:t>eFront</a:t>
            </a:r>
            <a:r>
              <a:rPr lang="en-US" sz="3100" dirty="0" smtClean="0"/>
              <a:t> </a:t>
            </a:r>
            <a:r>
              <a:rPr lang="uk-UA" sz="3100" b="1" dirty="0" smtClean="0"/>
              <a:t>не може паралельно </a:t>
            </a:r>
            <a:r>
              <a:rPr lang="uk-UA" sz="3100" dirty="0" smtClean="0"/>
              <a:t>виконувати функції викладача або того, хто н</a:t>
            </a:r>
            <a:r>
              <a:rPr lang="uk-UA" dirty="0" smtClean="0"/>
              <a:t>авчається (на відміну від </a:t>
            </a:r>
            <a:r>
              <a:rPr lang="en-US" dirty="0" smtClean="0"/>
              <a:t>Moodle)</a:t>
            </a:r>
            <a:r>
              <a:rPr lang="uk-UA" dirty="0" smtClean="0"/>
              <a:t>.</a:t>
            </a:r>
            <a:r>
              <a:rPr lang="en-US" b="1" dirty="0"/>
              <a:t> </a:t>
            </a:r>
            <a:endParaRPr lang="uk-UA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6495" cy="1325563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Weaknesses </a:t>
            </a:r>
            <a:r>
              <a:rPr lang="en-A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слабкі сторони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b="1" dirty="0"/>
              <a:t> </a:t>
            </a:r>
            <a:r>
              <a:rPr lang="en-US" b="1" dirty="0" err="1"/>
              <a:t>eFront</a:t>
            </a:r>
            <a:r>
              <a:rPr lang="uk-UA" dirty="0"/>
              <a:t/>
            </a:r>
            <a:br>
              <a:rPr lang="uk-UA" dirty="0"/>
            </a:b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09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8" y="0"/>
            <a:ext cx="8980740" cy="68715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1357" y="647700"/>
            <a:ext cx="2298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Порівняння можливостей </a:t>
            </a:r>
            <a:r>
              <a:rPr lang="en-US" sz="2400" b="1" dirty="0" smtClean="0">
                <a:solidFill>
                  <a:srgbClr val="FF0000"/>
                </a:solidFill>
              </a:rPr>
              <a:t>Moodle  </a:t>
            </a:r>
            <a:r>
              <a:rPr lang="uk-UA" sz="2400" b="1" dirty="0" smtClean="0">
                <a:solidFill>
                  <a:srgbClr val="FF0000"/>
                </a:solidFill>
              </a:rPr>
              <a:t>та </a:t>
            </a:r>
            <a:r>
              <a:rPr lang="en-US" sz="2400" b="1" dirty="0" err="1" smtClean="0">
                <a:solidFill>
                  <a:srgbClr val="FF0000"/>
                </a:solidFill>
              </a:rPr>
              <a:t>eFront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830" y="0"/>
            <a:ext cx="850464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74094" y="1505465"/>
            <a:ext cx="283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Порівняння можливостей </a:t>
            </a:r>
            <a:r>
              <a:rPr lang="en-US" sz="2400" b="1" dirty="0" smtClean="0">
                <a:solidFill>
                  <a:srgbClr val="FF0000"/>
                </a:solidFill>
              </a:rPr>
              <a:t>Moodle  </a:t>
            </a:r>
            <a:r>
              <a:rPr lang="uk-UA" sz="2400" b="1" dirty="0" smtClean="0">
                <a:solidFill>
                  <a:srgbClr val="FF0000"/>
                </a:solidFill>
              </a:rPr>
              <a:t>та </a:t>
            </a:r>
            <a:r>
              <a:rPr lang="en-US" sz="2400" b="1" dirty="0" err="1" smtClean="0">
                <a:solidFill>
                  <a:srgbClr val="FF0000"/>
                </a:solidFill>
              </a:rPr>
              <a:t>eFront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(2017 </a:t>
            </a:r>
            <a:r>
              <a:rPr lang="uk-UA" sz="2400" b="1" dirty="0" smtClean="0">
                <a:solidFill>
                  <a:srgbClr val="FF0000"/>
                </a:solidFill>
              </a:rPr>
              <a:t>р.) </a:t>
            </a:r>
            <a:r>
              <a:rPr lang="en-US" sz="2400" b="1" dirty="0" smtClean="0">
                <a:solidFill>
                  <a:srgbClr val="FF0000"/>
                </a:solidFill>
              </a:rPr>
              <a:t>[1]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537" y="416913"/>
            <a:ext cx="11718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Порівняння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управління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навчальним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контентом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3" y="977900"/>
            <a:ext cx="9189850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16593" y="4582494"/>
            <a:ext cx="32754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err="1">
                <a:solidFill>
                  <a:srgbClr val="FF0000"/>
                </a:solidFill>
              </a:rPr>
              <a:t>використання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мовних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пакетів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дозволяє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здійснити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локалізацію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системи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дистанційного</a:t>
            </a:r>
            <a:r>
              <a:rPr lang="ru-RU" i="1" dirty="0">
                <a:solidFill>
                  <a:srgbClr val="FF0000"/>
                </a:solidFill>
              </a:rPr>
              <a:t> навчання </a:t>
            </a:r>
            <a:r>
              <a:rPr lang="en-AU" i="1" dirty="0">
                <a:solidFill>
                  <a:srgbClr val="FF0000"/>
                </a:solidFill>
              </a:rPr>
              <a:t>Moodle </a:t>
            </a:r>
            <a:r>
              <a:rPr lang="ru-RU" i="1" dirty="0">
                <a:solidFill>
                  <a:srgbClr val="FF0000"/>
                </a:solidFill>
              </a:rPr>
              <a:t>для будь-</a:t>
            </a:r>
            <a:r>
              <a:rPr lang="ru-RU" i="1" dirty="0" err="1">
                <a:solidFill>
                  <a:srgbClr val="FF0000"/>
                </a:solidFill>
              </a:rPr>
              <a:t>якої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країни</a:t>
            </a:r>
            <a:r>
              <a:rPr lang="ru-RU" i="1" dirty="0">
                <a:solidFill>
                  <a:srgbClr val="FF0000"/>
                </a:solidFill>
              </a:rPr>
              <a:t> і будь-</a:t>
            </a:r>
            <a:r>
              <a:rPr lang="ru-RU" i="1" dirty="0" err="1">
                <a:solidFill>
                  <a:srgbClr val="FF0000"/>
                </a:solidFill>
              </a:rPr>
              <a:t>якої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мови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9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4670" y="4331482"/>
            <a:ext cx="83444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Упродовж березня 2018 року – лютий 2019 року на сайті Віртуальної кафедри андрагогіки проводиться </a:t>
            </a:r>
            <a:r>
              <a:rPr lang="uk-UA" sz="2000" dirty="0">
                <a:solidFill>
                  <a:srgbClr val="FF0000"/>
                </a:solidFill>
              </a:rPr>
              <a:t>перманентний </a:t>
            </a:r>
            <a:r>
              <a:rPr lang="uk-UA" sz="2000" b="1" dirty="0">
                <a:solidFill>
                  <a:srgbClr val="FF0000"/>
                </a:solidFill>
              </a:rPr>
              <a:t>кафедральний моніторинг якості освіти</a:t>
            </a:r>
            <a:r>
              <a:rPr lang="uk-UA" sz="2000" dirty="0">
                <a:solidFill>
                  <a:srgbClr val="FF0000"/>
                </a:solidFill>
              </a:rPr>
              <a:t>, </a:t>
            </a:r>
            <a:r>
              <a:rPr lang="uk-UA" sz="2000" dirty="0"/>
              <a:t>що дає можливість </a:t>
            </a:r>
            <a:r>
              <a:rPr lang="uk-UA" sz="2000" i="1" dirty="0"/>
              <a:t>здійснювати аналіз, діагностику, прогнозування й проектування освітніх процесів, взаємодію його суб’єктів, коригувати </a:t>
            </a:r>
            <a:r>
              <a:rPr lang="uk-UA" sz="2000" i="1" dirty="0" smtClean="0"/>
              <a:t>небажані </a:t>
            </a:r>
            <a:r>
              <a:rPr lang="uk-UA" sz="2000" i="1" dirty="0"/>
              <a:t>диспропорції на основі аналізу зібраної інформації і прогнозування подальшого розвитку досліджуваних процесі</a:t>
            </a:r>
            <a:r>
              <a:rPr lang="uk-UA" sz="2000" dirty="0"/>
              <a:t>в.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13005" y="188640"/>
            <a:ext cx="9839646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пов’язана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результатами навчання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знаннями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уміннями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навичками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способами мислення,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поглядами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цінностями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особистими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якостями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набутими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слухачами в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навчання на курсах ПК за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моделями і формами.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30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973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403" y="159748"/>
            <a:ext cx="11071544" cy="22159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630555" algn="l"/>
              </a:tabLst>
            </a:pP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 науково-педагогічних працівників кафедри ФОД пройшли підвищення кваліфікації як </a:t>
            </a:r>
            <a:r>
              <a:rPr lang="uk-UA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викладачі-тьютори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(організатори) дистанційного навчання закладів ППО на платформі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Moodle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</a:p>
          <a:p>
            <a:pPr algn="just">
              <a:lnSpc>
                <a:spcPct val="115000"/>
              </a:lnSpc>
              <a:tabLst>
                <a:tab pos="630555" algn="l"/>
              </a:tabLst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(проф. В.В. Сидоренко, проф.</a:t>
            </a: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Л.Ф.Панченко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ст.викл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 О.О. Самойленко, доц. В.В. Левченко,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ст.викл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О.О. Мірошниченко,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ст.викл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Т.С. 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Кравчинська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7516" y="3538918"/>
            <a:ext cx="11303430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630555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якісного забезпечення  освітнього процесу за дистанційною формою навчання на платформі</a:t>
            </a:r>
            <a:r>
              <a:rPr lang="en-US" b="1" dirty="0" smtClean="0">
                <a:cs typeface="Arial" charset="0"/>
              </a:rPr>
              <a:t> Moodle</a:t>
            </a:r>
            <a:r>
              <a:rPr lang="uk-UA" b="1" dirty="0" smtClean="0">
                <a:cs typeface="Arial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проведено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низку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методологічних, науково-практичних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семінарів на засіданнях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кафедри, зокрема в 2018 році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Персональний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веб-ресурс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викладача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січень,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лютий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вересень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2018 року)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(Самойленко О.О.).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Проектування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створення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електронних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освітніх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ресурсів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травень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2018 року)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(Самойленко О.О.).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«Електронна освіта дорослих у контексті цивілізаційних викликів» 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(Жуковська С.А.)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Доповнена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реальність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її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освіті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дорослих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(Панченко Л.Ф.)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184" y="5263978"/>
            <a:ext cx="2071816" cy="159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44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/>
          </p:cNvSpPr>
          <p:nvPr/>
        </p:nvSpPr>
        <p:spPr bwMode="gray">
          <a:xfrm flipH="1">
            <a:off x="1219200" y="838200"/>
            <a:ext cx="4707467" cy="2495550"/>
          </a:xfrm>
          <a:custGeom>
            <a:avLst/>
            <a:gdLst>
              <a:gd name="T0" fmla="*/ 2147483647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2147483647 h 1008"/>
              <a:gd name="T6" fmla="*/ 2147483647 w 1299"/>
              <a:gd name="T7" fmla="*/ 0 h 1008"/>
              <a:gd name="T8" fmla="*/ 2147483647 w 1299"/>
              <a:gd name="T9" fmla="*/ 0 h 1008"/>
              <a:gd name="T10" fmla="*/ 0 w 1299"/>
              <a:gd name="T11" fmla="*/ 2147483647 h 1008"/>
              <a:gd name="T12" fmla="*/ 2147483647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3" name="Freeform 3"/>
          <p:cNvSpPr>
            <a:spLocks/>
          </p:cNvSpPr>
          <p:nvPr/>
        </p:nvSpPr>
        <p:spPr bwMode="ltGray">
          <a:xfrm>
            <a:off x="6149354" y="838201"/>
            <a:ext cx="4721844" cy="2519855"/>
          </a:xfrm>
          <a:custGeom>
            <a:avLst/>
            <a:gdLst>
              <a:gd name="T0" fmla="*/ 2147483647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2147483647 h 1008"/>
              <a:gd name="T6" fmla="*/ 2147483647 w 1299"/>
              <a:gd name="T7" fmla="*/ 0 h 1008"/>
              <a:gd name="T8" fmla="*/ 2147483647 w 1299"/>
              <a:gd name="T9" fmla="*/ 0 h 1008"/>
              <a:gd name="T10" fmla="*/ 0 w 1299"/>
              <a:gd name="T11" fmla="*/ 2147483647 h 1008"/>
              <a:gd name="T12" fmla="*/ 2147483647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15364" name="Freeform 4"/>
          <p:cNvSpPr>
            <a:spLocks/>
          </p:cNvSpPr>
          <p:nvPr/>
        </p:nvSpPr>
        <p:spPr bwMode="ltGray">
          <a:xfrm>
            <a:off x="1219200" y="3462338"/>
            <a:ext cx="4707467" cy="2405062"/>
          </a:xfrm>
          <a:custGeom>
            <a:avLst/>
            <a:gdLst>
              <a:gd name="T0" fmla="*/ 2147483647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2147483647 h 1008"/>
              <a:gd name="T6" fmla="*/ 2147483647 w 1299"/>
              <a:gd name="T7" fmla="*/ 0 h 1008"/>
              <a:gd name="T8" fmla="*/ 2147483647 w 1299"/>
              <a:gd name="T9" fmla="*/ 0 h 1008"/>
              <a:gd name="T10" fmla="*/ 0 w 1299"/>
              <a:gd name="T11" fmla="*/ 2147483647 h 1008"/>
              <a:gd name="T12" fmla="*/ 2147483647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5" name="Freeform 5"/>
          <p:cNvSpPr>
            <a:spLocks/>
          </p:cNvSpPr>
          <p:nvPr/>
        </p:nvSpPr>
        <p:spPr bwMode="gray">
          <a:xfrm flipH="1">
            <a:off x="6085415" y="3462338"/>
            <a:ext cx="4785783" cy="2405062"/>
          </a:xfrm>
          <a:custGeom>
            <a:avLst/>
            <a:gdLst>
              <a:gd name="T0" fmla="*/ 2147483647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2147483647 h 1008"/>
              <a:gd name="T6" fmla="*/ 2147483647 w 1299"/>
              <a:gd name="T7" fmla="*/ 0 h 1008"/>
              <a:gd name="T8" fmla="*/ 2147483647 w 1299"/>
              <a:gd name="T9" fmla="*/ 0 h 1008"/>
              <a:gd name="T10" fmla="*/ 0 w 1299"/>
              <a:gd name="T11" fmla="*/ 2147483647 h 1008"/>
              <a:gd name="T12" fmla="*/ 2147483647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gray">
          <a:xfrm>
            <a:off x="1625600" y="971551"/>
            <a:ext cx="3962400" cy="175432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Платформа відповідає сучасним вимогам 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замовників освітніх послуг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uk-UA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сучасний дизайн, мобільна версія, мобільний додаток у </a:t>
            </a:r>
            <a:r>
              <a:rPr lang="uk-UA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  <a:r>
              <a:rPr lang="uk-UA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r>
              <a:rPr lang="uk-UA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uk-UA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</a:t>
            </a:r>
            <a:r>
              <a:rPr lang="uk-UA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</a:t>
            </a:r>
            <a:r>
              <a:rPr lang="uk-UA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uk-UA" sz="1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1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лайдер</a:t>
            </a:r>
            <a:r>
              <a:rPr lang="uk-UA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новин</a:t>
            </a:r>
            <a:r>
              <a:rPr lang="uk-UA" sz="1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ru-RU" sz="1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black">
          <a:xfrm>
            <a:off x="6807199" y="1233160"/>
            <a:ext cx="3555999" cy="10310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захищена від </a:t>
            </a:r>
            <a:r>
              <a:rPr lang="uk-UA" sz="2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парсингу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даних та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ddos-атак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</a:t>
            </a:r>
            <a:r>
              <a:rPr lang="en-US" alt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Distributed </a:t>
            </a:r>
            <a:r>
              <a:rPr lang="en-US" altLang="ru-RU" sz="1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Denial of </a:t>
            </a:r>
            <a:r>
              <a:rPr lang="en-US" alt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Service</a:t>
            </a:r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</a:t>
            </a:r>
            <a:endParaRPr lang="en-US" altLang="ru-RU" sz="1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black">
          <a:xfrm>
            <a:off x="1930400" y="3781694"/>
            <a:ext cx="3800475" cy="10156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власний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</a:t>
            </a:r>
            <a:r>
              <a:rPr lang="uk-UA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-канал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через який транслюються всі заходи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кафедри ФОД</a:t>
            </a:r>
            <a:endParaRPr lang="en-US" alt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gray">
          <a:xfrm>
            <a:off x="6220883" y="3658584"/>
            <a:ext cx="4142316" cy="147732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 між сервером та користувачем передаються у зашифрованому вигляді завдяки сертифікатам безпеки SSL,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підвищує рівень безпеки даних 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користувача</a:t>
            </a:r>
            <a:endParaRPr lang="en-US" alt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>
            <a:off x="4938184" y="28194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71" name="Rectangle 13"/>
          <p:cNvSpPr>
            <a:spLocks noChangeArrowheads="1"/>
          </p:cNvSpPr>
          <p:nvPr/>
        </p:nvSpPr>
        <p:spPr bwMode="auto">
          <a:xfrm>
            <a:off x="6405034" y="28194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264" y="0"/>
            <a:ext cx="2380735" cy="123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6" descr="Описание: Virtual Department of Andrag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2" y="2667000"/>
            <a:ext cx="1949449" cy="113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C:\Users\Кирилл Викторович\Desktop\ВКА_НАПНУ\Ф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" y="5301050"/>
            <a:ext cx="2825124" cy="157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Кирилл Викторович\Desktop\ВКА_НАПНУ\Ф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270" y="5301049"/>
            <a:ext cx="2553730" cy="1481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9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" y="1"/>
            <a:ext cx="7498724" cy="6515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7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1"/>
            <a:ext cx="975360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 системі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формальної післядипломної освіти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(від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англ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formal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education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 – 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uk-U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освітньому процесі курсів підвищення кваліфікації за різними моделями і формами навчання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(спеціалізація, стажування, перепідготовка) у закладах післядипломної  педагогічної  освіти, </a:t>
            </a:r>
            <a:r>
              <a:rPr lang="uk-U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на всіх етапах міжкурсового періоду, а також у системі науково-методичної роботи з  педагогічними працівниками на місцевому рівні (у системі науково-методичної роботи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районних</a:t>
            </a:r>
            <a:r>
              <a:rPr lang="uk-U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(міських) методичних кабінетів (центрів), об’єднаних територіальних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громадах тощо)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"/>
            <a:ext cx="2438400" cy="174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524316"/>
            <a:ext cx="65024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1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8175" y="34188"/>
            <a:ext cx="5494351" cy="17184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200" b="1" i="1" dirty="0"/>
              <a:t>Персональні веб-ресурси викладачів кафедри</a:t>
            </a:r>
            <a:endParaRPr lang="ru-RU" sz="32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6" y="166978"/>
            <a:ext cx="6545824" cy="6421906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4098" name="Picture 2" descr="ÐÐ°ÑÑÐ¸Ð½ÐºÐ¸ Ð¿Ð¾ Ð·Ð°Ð¿ÑÐ¾ÑÑ Ð²Ð¸ÐºÐ»Ð°Ð´Ð°Ñ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171" y="4670593"/>
            <a:ext cx="4139536" cy="199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15946" y="1820039"/>
            <a:ext cx="6538009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У ВКА (</a:t>
            </a:r>
            <a:r>
              <a:rPr lang="uk-UA" b="1" u="sng" dirty="0" err="1">
                <a:hlinkClick r:id="rId4"/>
              </a:rPr>
              <a:t>andragog.vka</a:t>
            </a:r>
            <a:r>
              <a:rPr lang="uk-UA" b="1" u="sng" dirty="0">
                <a:hlinkClick r:id="rId4"/>
              </a:rPr>
              <a:t>@</a:t>
            </a:r>
            <a:r>
              <a:rPr lang="uk-UA" b="1" u="sng" dirty="0" err="1">
                <a:hlinkClick r:id="rId4"/>
              </a:rPr>
              <a:t>gmail.com</a:t>
            </a:r>
            <a:r>
              <a:rPr lang="uk-UA" b="1" dirty="0"/>
              <a:t>) відкрито </a:t>
            </a:r>
            <a:r>
              <a:rPr lang="uk-UA" b="1" dirty="0">
                <a:solidFill>
                  <a:schemeClr val="accent5"/>
                </a:solidFill>
              </a:rPr>
              <a:t>персональні веб-ресурси викладачів кафедри</a:t>
            </a:r>
            <a:r>
              <a:rPr lang="uk-UA" b="1" dirty="0"/>
              <a:t>, створено окремі курси для кожної категорії слухачів. </a:t>
            </a:r>
            <a:endParaRPr lang="uk-UA" b="1" dirty="0" smtClean="0"/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році освітнє середовище на ВКА було відкрито для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 груп слухачів КПК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закріплених за кафедрою ФОД, зокрема </a:t>
            </a:r>
            <a:r>
              <a:rPr lang="uk-UA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двохетапні</a:t>
            </a: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(дистанційно-очні) – 8 груп, </a:t>
            </a:r>
            <a:r>
              <a:rPr lang="uk-UA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триетапні</a:t>
            </a:r>
            <a:r>
              <a:rPr lang="uk-U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(очно-дистанційні) – 41 група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2019 році – 51 група 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слухачів  КПК за різними формами і моделями навчання</a:t>
            </a:r>
          </a:p>
          <a:p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47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5715000"/>
            <a:ext cx="1132108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ДИСТАНЦІЙНИЙ КУРС 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інтерактивний комплекс науково-методичних матеріалів та освітніх послуг, створених у віртуальному навчальному середовищі для організації ДН на основі ІКТ-технологій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gray">
          <a:xfrm>
            <a:off x="239350" y="3886200"/>
            <a:ext cx="3936437" cy="1847056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3C4085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gray">
          <a:xfrm>
            <a:off x="4618190" y="3010483"/>
            <a:ext cx="306278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57C4D3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ДИСТАНЦІЙНИЙ </a:t>
            </a:r>
          </a:p>
          <a:p>
            <a:pPr algn="ctr" eaLnBrk="1" hangingPunct="1">
              <a:spcBef>
                <a:spcPct val="50000"/>
              </a:spcBef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ЕТАП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gray">
          <a:xfrm>
            <a:off x="431372" y="4314826"/>
            <a:ext cx="3461179" cy="141843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Text Box 18"/>
          <p:cNvSpPr txBox="1">
            <a:spLocks noChangeArrowheads="1"/>
          </p:cNvSpPr>
          <p:nvPr/>
        </p:nvSpPr>
        <p:spPr bwMode="white">
          <a:xfrm>
            <a:off x="431374" y="3910013"/>
            <a:ext cx="34611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ДОДАТКОВІ НАВЧАЛЬНІ ЗАСОБИ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gray">
          <a:xfrm>
            <a:off x="239351" y="4426210"/>
            <a:ext cx="39364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ВІДЕО-МАТЕРІАЛИ</a:t>
            </a:r>
          </a:p>
          <a:p>
            <a:pPr algn="ctr"/>
            <a:r>
              <a:rPr lang="uk-UA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ПРЕЗЕНТАЦІЙНІ МАТЕРІАЛИ ДО ЗМ – ПОГЛИБЛЕННЯ ПІЗНАВАЛЬНИХ МОЖЛИВОСТЕЙ ДИСТАНЦІЙНОГО КУРСУ 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gray">
          <a:xfrm>
            <a:off x="239350" y="1524000"/>
            <a:ext cx="3936437" cy="2073275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6656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gray">
          <a:xfrm>
            <a:off x="431372" y="2395538"/>
            <a:ext cx="3461179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Text Box 9"/>
          <p:cNvSpPr txBox="1">
            <a:spLocks noChangeArrowheads="1"/>
          </p:cNvSpPr>
          <p:nvPr/>
        </p:nvSpPr>
        <p:spPr bwMode="gray">
          <a:xfrm>
            <a:off x="239350" y="2425708"/>
            <a:ext cx="39364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 МОДУЛЯМИ ОПП</a:t>
            </a:r>
          </a:p>
          <a:p>
            <a:pPr algn="ctr"/>
            <a:r>
              <a:rPr lang="uk-UA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ТЕОРЕТИЧНИЙ СКЛАДНИК ЗМ</a:t>
            </a:r>
          </a:p>
          <a:p>
            <a:pPr algn="ctr"/>
            <a:r>
              <a:rPr lang="uk-UA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МЕТОДИЧНІ РЕКОМЕНДАЦІЇ ДЛЯ СЛУХАЧІВ/ВИКЛАДАЧІВ</a:t>
            </a:r>
          </a:p>
          <a:p>
            <a:pPr algn="ctr"/>
            <a:r>
              <a:rPr lang="uk-UA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Систему діагностики </a:t>
            </a:r>
            <a:r>
              <a:rPr lang="uk-UA" sz="1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ЗУНів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gray">
          <a:xfrm>
            <a:off x="8089901" y="1124745"/>
            <a:ext cx="3766740" cy="4686460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106975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gray">
          <a:xfrm>
            <a:off x="8161867" y="1523998"/>
            <a:ext cx="3502752" cy="420925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white">
          <a:xfrm>
            <a:off x="8291715" y="1065061"/>
            <a:ext cx="32333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СТРУКТУРА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187" name="Text Box 9"/>
          <p:cNvSpPr txBox="1">
            <a:spLocks noChangeArrowheads="1"/>
          </p:cNvSpPr>
          <p:nvPr/>
        </p:nvSpPr>
        <p:spPr bwMode="gray">
          <a:xfrm>
            <a:off x="8360624" y="1600200"/>
            <a:ext cx="3303995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ІНФОРМАЦІЙНА СТОРІНКА КУРСУ </a:t>
            </a:r>
          </a:p>
          <a:p>
            <a:pPr algn="ctr"/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(ПРЕЗЕНТАЦІЯ КУРСУ)</a:t>
            </a:r>
          </a:p>
          <a:p>
            <a:pPr algn="ctr"/>
            <a:endParaRPr lang="uk-UA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/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ВЕБ-СТОРІНКА ТЬЮТОРА</a:t>
            </a:r>
          </a:p>
          <a:p>
            <a:pPr algn="ctr"/>
            <a:endParaRPr lang="uk-UA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/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НОВИНИ КУРСУ</a:t>
            </a:r>
          </a:p>
          <a:p>
            <a:pPr algn="ctr"/>
            <a:endParaRPr lang="uk-UA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/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ПРОГРАМА КУРСУ</a:t>
            </a:r>
          </a:p>
          <a:p>
            <a:pPr algn="ctr"/>
            <a:endParaRPr lang="uk-UA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/>
            <a:r>
              <a:rPr lang="uk-U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ГОЛОВНА СТОРІНКА ЗМ</a:t>
            </a:r>
          </a:p>
          <a:p>
            <a:pPr algn="ctr"/>
            <a:r>
              <a:rPr lang="uk-UA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Тижневий цикл – слухач працює 1 год. на добу</a:t>
            </a:r>
          </a:p>
        </p:txBody>
      </p:sp>
      <p:grpSp>
        <p:nvGrpSpPr>
          <p:cNvPr id="7188" name="Group 20"/>
          <p:cNvGrpSpPr>
            <a:grpSpLocks/>
          </p:cNvGrpSpPr>
          <p:nvPr/>
        </p:nvGrpSpPr>
        <p:grpSpPr bwMode="auto">
          <a:xfrm>
            <a:off x="4127500" y="1553797"/>
            <a:ext cx="3759200" cy="3383329"/>
            <a:chOff x="1968" y="1488"/>
            <a:chExt cx="1776" cy="1766"/>
          </a:xfrm>
        </p:grpSpPr>
        <p:sp>
          <p:nvSpPr>
            <p:cNvPr id="293909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3910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3911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3912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4233" y="18864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white">
          <a:xfrm>
            <a:off x="431373" y="1526726"/>
            <a:ext cx="346117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СТУКТУРОВАНІ ЕЛЕКТРОННІ ІНТЕРАКТИВНІ НАВЧАЛЬНІ  </a:t>
            </a:r>
            <a:r>
              <a:rPr lang="uk-UA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НАВЧАЛЬНІ</a:t>
            </a:r>
            <a:r>
              <a:rPr lang="uk-UA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МАТЕРІАЛИ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549" y="116634"/>
            <a:ext cx="7588632" cy="4320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3339" y="-22672"/>
            <a:ext cx="7721600" cy="40957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972539" y="0"/>
            <a:ext cx="6219461" cy="256490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-4646" y="3909758"/>
            <a:ext cx="6484689" cy="286131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5451907" y="2924944"/>
            <a:ext cx="6720747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48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9349" y="188640"/>
            <a:ext cx="11809312" cy="666936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8736" y="188641"/>
            <a:ext cx="320694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36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11713301" cy="1728192"/>
          </a:xfrm>
        </p:spPr>
        <p:txBody>
          <a:bodyPr>
            <a:noAutofit/>
          </a:bodyPr>
          <a:lstStyle/>
          <a:p>
            <a:pPr algn="l"/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ІНСТРУКЦІЯ СЛУХАЧА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КУРСІВ</a:t>
            </a:r>
            <a:b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ДИСТАНЦІЙНО-ОЧНОЮ </a:t>
            </a:r>
            <a:b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ФОРМОЮ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КВАЛІФІКАЦІЇ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1424" y="1916832"/>
            <a:ext cx="1075319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ШАНОВНІ </a:t>
            </a:r>
            <a:r>
              <a:rPr lang="uk-UA" b="1" dirty="0"/>
              <a:t>УЧАСНИКИ ОСВІТНЬОГО ПРОЦЕСУ!</a:t>
            </a:r>
            <a:endParaRPr lang="ru-RU" dirty="0"/>
          </a:p>
          <a:p>
            <a:r>
              <a:rPr lang="uk-UA" b="1" dirty="0"/>
              <a:t>Ви проходите підвищення кваліфікації за </a:t>
            </a:r>
            <a:r>
              <a:rPr lang="uk-UA" b="1" dirty="0" err="1"/>
              <a:t>двохетапною</a:t>
            </a:r>
            <a:r>
              <a:rPr lang="uk-UA" b="1" dirty="0"/>
              <a:t> очно-дистанційною моделлю навчання.</a:t>
            </a:r>
            <a:endParaRPr lang="ru-RU" dirty="0"/>
          </a:p>
          <a:p>
            <a:r>
              <a:rPr lang="uk-UA" b="1" dirty="0"/>
              <a:t>І етап – дистанційний (28.03-14.10) буде відбуватися на платформі </a:t>
            </a:r>
            <a:r>
              <a:rPr lang="en-US" b="1" dirty="0"/>
              <a:t>Moodle</a:t>
            </a:r>
            <a:r>
              <a:rPr lang="uk-UA" b="1" dirty="0"/>
              <a:t>.</a:t>
            </a:r>
            <a:endParaRPr lang="ru-RU" dirty="0"/>
          </a:p>
          <a:p>
            <a:r>
              <a:rPr lang="uk-UA" b="1" dirty="0"/>
              <a:t>Для того, щоб зареєструватися на сайті дистанційного навчання, треба виконати такі кроки:</a:t>
            </a:r>
            <a:endParaRPr lang="ru-RU" dirty="0"/>
          </a:p>
          <a:p>
            <a:pPr lvl="0"/>
            <a:r>
              <a:rPr lang="uk-UA" dirty="0"/>
              <a:t>Зайти на сайт «</a:t>
            </a:r>
            <a:r>
              <a:rPr lang="uk-UA" b="1" dirty="0"/>
              <a:t>ВІДКРИТА ОСВІТА В УКРАЇНІ</a:t>
            </a:r>
            <a:r>
              <a:rPr lang="uk-UA" dirty="0"/>
              <a:t>»:  </a:t>
            </a:r>
            <a:r>
              <a:rPr lang="uk-UA" u="sng" dirty="0">
                <a:hlinkClick r:id="rId2"/>
              </a:rPr>
              <a:t>https://ppo.mk.ua/</a:t>
            </a:r>
            <a:endParaRPr lang="ru-RU" dirty="0"/>
          </a:p>
          <a:p>
            <a:pPr lvl="0"/>
            <a:r>
              <a:rPr lang="uk-UA" dirty="0"/>
              <a:t>Обліковий запис на навчальному сайті повинен відповідати таким вимогам:</a:t>
            </a:r>
            <a:endParaRPr lang="ru-RU" dirty="0"/>
          </a:p>
          <a:p>
            <a:pPr lvl="0"/>
            <a:r>
              <a:rPr lang="uk-UA" dirty="0"/>
              <a:t>Прізвище та ім'я лише українською мовою уведені у відповідні поля при реєстрації.</a:t>
            </a:r>
            <a:endParaRPr lang="ru-RU" dirty="0"/>
          </a:p>
          <a:p>
            <a:pPr lvl="0"/>
            <a:r>
              <a:rPr lang="uk-UA" dirty="0"/>
              <a:t>Електронна пошта має бути лише на сервісі </a:t>
            </a:r>
            <a:r>
              <a:rPr lang="uk-UA" dirty="0" err="1"/>
              <a:t>outlook.com</a:t>
            </a:r>
            <a:r>
              <a:rPr lang="uk-UA" dirty="0"/>
              <a:t> </a:t>
            </a:r>
            <a:r>
              <a:rPr lang="uk-UA" dirty="0" smtClean="0"/>
              <a:t>і</a:t>
            </a:r>
          </a:p>
          <a:p>
            <a:pPr lvl="0"/>
            <a:r>
              <a:rPr lang="uk-UA" dirty="0" smtClean="0"/>
              <a:t> </a:t>
            </a:r>
            <a:r>
              <a:rPr lang="uk-UA" dirty="0"/>
              <a:t>містити прізвище власника.</a:t>
            </a:r>
            <a:endParaRPr lang="ru-RU" dirty="0"/>
          </a:p>
          <a:p>
            <a:pPr lvl="0"/>
            <a:r>
              <a:rPr lang="uk-UA" dirty="0"/>
              <a:t>Зображення профілю – особистий портрет користувача (фото на документи).</a:t>
            </a:r>
            <a:endParaRPr lang="ru-RU" dirty="0"/>
          </a:p>
          <a:p>
            <a:pPr lvl="0"/>
            <a:r>
              <a:rPr lang="uk-UA" b="1" dirty="0"/>
              <a:t>Після реєстрації зайти </a:t>
            </a:r>
            <a:r>
              <a:rPr lang="uk-UA" b="1" dirty="0" err="1"/>
              <a:t>покроково</a:t>
            </a:r>
            <a:r>
              <a:rPr lang="uk-UA" b="1" dirty="0"/>
              <a:t> в такі розділи:</a:t>
            </a:r>
            <a:endParaRPr lang="ru-RU" dirty="0"/>
          </a:p>
          <a:p>
            <a:r>
              <a:rPr lang="uk-UA" b="1" dirty="0"/>
              <a:t>КАТЕГОРІЯ КУРСІВ</a:t>
            </a:r>
            <a:endParaRPr lang="ru-RU" dirty="0"/>
          </a:p>
          <a:p>
            <a:r>
              <a:rPr lang="uk-UA" b="1" dirty="0"/>
              <a:t>«КАФЕДРА ФІЛОСОФІЇ І ОСВІТИ ДОРОСЛИХ»</a:t>
            </a:r>
            <a:endParaRPr lang="ru-RU" dirty="0"/>
          </a:p>
          <a:p>
            <a:r>
              <a:rPr lang="uk-UA" b="1" dirty="0"/>
              <a:t>         Персональний </a:t>
            </a:r>
            <a:r>
              <a:rPr lang="uk-UA" b="1" dirty="0" err="1"/>
              <a:t>веб-ресурс</a:t>
            </a:r>
            <a:r>
              <a:rPr lang="uk-UA" b="1" dirty="0"/>
              <a:t> Сидоренко Вікторії Вікторівни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8304245" y="1"/>
            <a:ext cx="3778003" cy="194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75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7382" y="0"/>
            <a:ext cx="11137237" cy="3284984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086"/>
            <a:ext cx="12192000" cy="703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16" y="-172086"/>
            <a:ext cx="12193355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uk-UA" sz="1600" b="1" dirty="0">
                <a:solidFill>
                  <a:schemeClr val="bg2">
                    <a:lumMod val="25000"/>
                  </a:schemeClr>
                </a:solidFill>
              </a:rPr>
              <a:t>. Можливості </a:t>
            </a:r>
            <a:r>
              <a:rPr lang="uk-UA" sz="1600" b="1" dirty="0">
                <a:solidFill>
                  <a:srgbClr val="FF0000"/>
                </a:solidFill>
              </a:rPr>
              <a:t>проведення повноцінного анкетування за допомогою інструментів </a:t>
            </a:r>
            <a:r>
              <a:rPr lang="en-US" sz="1600" b="1" dirty="0">
                <a:solidFill>
                  <a:srgbClr val="FF0000"/>
                </a:solidFill>
              </a:rPr>
              <a:t>Moodle </a:t>
            </a:r>
            <a:r>
              <a:rPr lang="uk-UA" sz="1600" b="1" dirty="0">
                <a:solidFill>
                  <a:srgbClr val="FF0000"/>
                </a:solidFill>
              </a:rPr>
              <a:t>залишаються обмеженими </a:t>
            </a:r>
            <a:r>
              <a:rPr lang="uk-UA" sz="1600" b="1" dirty="0">
                <a:solidFill>
                  <a:schemeClr val="bg2">
                    <a:lumMod val="25000"/>
                  </a:schemeClr>
                </a:solidFill>
              </a:rPr>
              <a:t>(вид діяльності «Вибір» передбачає можливість одне запитання).</a:t>
            </a:r>
          </a:p>
          <a:p>
            <a:r>
              <a:rPr lang="uk-UA" sz="1600" b="1" dirty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uk-UA" sz="1600" b="1" dirty="0">
                <a:solidFill>
                  <a:srgbClr val="FF0000"/>
                </a:solidFill>
              </a:rPr>
              <a:t>Використання файлів великого розміру (відео, звукові файли, великі </a:t>
            </a:r>
            <a:r>
              <a:rPr lang="en-US" sz="1600" b="1" dirty="0" err="1">
                <a:solidFill>
                  <a:srgbClr val="FF0000"/>
                </a:solidFill>
              </a:rPr>
              <a:t>pdf</a:t>
            </a:r>
            <a:r>
              <a:rPr lang="uk-UA" sz="1600" b="1" dirty="0" err="1">
                <a:solidFill>
                  <a:srgbClr val="FF0000"/>
                </a:solidFill>
              </a:rPr>
              <a:t>-документи</a:t>
            </a:r>
            <a:r>
              <a:rPr lang="uk-UA" sz="1600" b="1" dirty="0">
                <a:solidFill>
                  <a:srgbClr val="FF0000"/>
                </a:solidFill>
              </a:rPr>
              <a:t>, презентації </a:t>
            </a:r>
            <a:r>
              <a:rPr lang="en-US" sz="1600" b="1" dirty="0">
                <a:solidFill>
                  <a:srgbClr val="FF0000"/>
                </a:solidFill>
              </a:rPr>
              <a:t>Power Point</a:t>
            </a:r>
            <a:r>
              <a:rPr lang="uk-UA" sz="1600" b="1" dirty="0">
                <a:solidFill>
                  <a:srgbClr val="FF0000"/>
                </a:solidFill>
              </a:rPr>
              <a:t>) в ресурсах дистанційного курсу іноді ускладнюється обмеженнями, які закладені  при налаштуванні сервера</a:t>
            </a:r>
          </a:p>
        </p:txBody>
      </p:sp>
      <p:pic>
        <p:nvPicPr>
          <p:cNvPr id="8" name="Picture 9" descr="1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99" y="3328677"/>
            <a:ext cx="3168352" cy="1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990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30419"/>
              </p:ext>
            </p:extLst>
          </p:nvPr>
        </p:nvGraphicFramePr>
        <p:xfrm>
          <a:off x="335360" y="908720"/>
          <a:ext cx="11713302" cy="52066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21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81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875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1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ТЕРМІН ВИКОНАННЯ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НАЗВА ЗМІСТОВОГО МОДУЛЯ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ФОРМА РОБОТИ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</a:rPr>
                        <a:t>ВИКЛАДАЧ-КОНСУЛЬТАНТ</a:t>
                      </a:r>
                      <a:endParaRPr lang="ru-RU" sz="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28.03-31.03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ЗМ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Організація самостійної роботи керівних кадрів у середовищі </a:t>
                      </a:r>
                      <a:r>
                        <a:rPr lang="ru-RU" sz="1400" dirty="0" err="1">
                          <a:effectLst/>
                        </a:rPr>
                        <a:t>дистанційно</a:t>
                      </a:r>
                      <a:r>
                        <a:rPr lang="uk-UA" sz="1400" dirty="0" err="1">
                          <a:effectLst/>
                        </a:rPr>
                        <a:t>го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навчання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Інструктивно-методичне заняття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ФОД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проф. В.В. Сидоренко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064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Модуль І. СОЦІОГУМАНІТАРНИЙ МОДУЛЬ.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Філософія освіти та нормативно-правові механізми модернізації її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4243">
                <a:tc>
                  <a:txBody>
                    <a:bodyPr/>
                    <a:lstStyle/>
                    <a:p>
                      <a:pPr indent="-26035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01.04-10.04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ЗМ 1.1. 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Модернізація сучасної освіти як пріоритет державної освітньої політики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Самостійна робота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(4 год.)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Кафедра державної служби 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та менеджменту освіти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проф. Н.Г. Діденко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590">
                <a:tc>
                  <a:txBody>
                    <a:bodyPr/>
                    <a:lstStyle/>
                    <a:p>
                      <a:pPr indent="-26035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11.04-17.04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ЗМ 1.2. 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Методологія інноваційного розвитку освіти в Україні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Самостійна робота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(4 год.)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ФОД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доц. М.В. </a:t>
                      </a:r>
                      <a:r>
                        <a:rPr lang="uk-UA" sz="1400" dirty="0" err="1">
                          <a:effectLst/>
                        </a:rPr>
                        <a:t>Ілляхова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2650">
                <a:tc>
                  <a:txBody>
                    <a:bodyPr/>
                    <a:lstStyle/>
                    <a:p>
                      <a:pPr indent="-26035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18.04-24.04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ЗМ 1.3. Спецкурс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Філософія вітчизняної освіти крізь призму Теорії поколінь: протиріччя та перспективи розвитку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Спецкурс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(4 год.)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ФОД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доц. А.Б. Єрмоленко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4610">
                <a:tc>
                  <a:txBody>
                    <a:bodyPr/>
                    <a:lstStyle/>
                    <a:p>
                      <a:pPr indent="-26035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25.04-30.04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ЗМ 1.4. 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Післядипломна педагогічна освіта в країнах ЄС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Самостійна робота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(2 год.)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Кафедра державної служби 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та менеджменту освіти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доц. С.І. </a:t>
                      </a:r>
                      <a:r>
                        <a:rPr lang="uk-UA" sz="1400" dirty="0" err="1">
                          <a:effectLst/>
                        </a:rPr>
                        <a:t>Синенко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4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01.05-08.05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ЗМ 1.5.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Трудове право і трудове законодавство в Україні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Самостійна робота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(4 год.)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Кафедра університетської освіти і права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проф. К.А. Бабенко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1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09.05-15.05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ЗМ 1.6. 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Поліфункціональність</a:t>
                      </a:r>
                      <a:r>
                        <a:rPr lang="uk-UA" sz="1400" dirty="0">
                          <a:effectLst/>
                        </a:rPr>
                        <a:t> інтеграції </a:t>
                      </a:r>
                      <a:r>
                        <a:rPr lang="uk-UA" sz="1400" dirty="0" err="1">
                          <a:effectLst/>
                        </a:rPr>
                        <a:t>здоров’язбереження</a:t>
                      </a:r>
                      <a:r>
                        <a:rPr lang="uk-UA" sz="1400" dirty="0">
                          <a:effectLst/>
                        </a:rPr>
                        <a:t> у формуванні особистості педагогічного працівника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Самостійна робота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(6 год.)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ФОД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доц. Л.Г. Горяна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311" marR="49311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07435" y="116632"/>
            <a:ext cx="10193599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ГРАФІК ВИКОНАННЯ ЗАВДАНЬ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ДИСТАНЦІЙНО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ЕТАП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І ПІДВИЩЕННЯ КВАЛІФІКАЦІЇ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КАТЕГОРІЯ: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завідувачі (викладачі) кафедр закладів ППО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53205" y="-243408"/>
            <a:ext cx="17348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36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ФОРУМ. ВИПУСКНА РОБОТА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7377" y="1124744"/>
            <a:ext cx="7920567" cy="352615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4079776" y="3140968"/>
            <a:ext cx="7920567" cy="371703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67" y="1124744"/>
            <a:ext cx="307234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408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4475" y="0"/>
            <a:ext cx="11343051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 ДИСТАНЦІЙНИХ МОДУЛІВ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9719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600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784"/>
            <a:ext cx="12336693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2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1659"/>
            <a:ext cx="12048661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12192000" cy="722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908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898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116632"/>
            <a:ext cx="10945216" cy="6480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РЕФЛЕКСІЙНА АНКЕТА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1. </a:t>
            </a:r>
            <a:r>
              <a:rPr lang="uk-UA" dirty="0" smtClean="0"/>
              <a:t>Які </a:t>
            </a:r>
            <a:r>
              <a:rPr lang="uk-UA" dirty="0"/>
              <a:t>нові знання, уміння, компетенції Ви отримали, поглибили, удосконалили?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2. </a:t>
            </a:r>
            <a:r>
              <a:rPr lang="uk-UA" dirty="0" smtClean="0"/>
              <a:t>В </a:t>
            </a:r>
            <a:r>
              <a:rPr lang="uk-UA" dirty="0"/>
              <a:t>якій сфері професійно-педагогічної діяльності Ви зможете їх використовувати?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3. </a:t>
            </a:r>
            <a:r>
              <a:rPr lang="uk-UA" dirty="0" smtClean="0"/>
              <a:t>З </a:t>
            </a:r>
            <a:r>
              <a:rPr lang="uk-UA" dirty="0"/>
              <a:t>якими труднощами зіткнулися під час опрацювання матеріалів модуля?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5445224"/>
            <a:ext cx="153617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933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34" y="0"/>
            <a:ext cx="11808884" cy="1417638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uk-UA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uk-UA" sz="2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ільше </a:t>
            </a:r>
            <a:r>
              <a:rPr lang="uk-UA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ніхто не платить людині за те, що вона знає (адже </a:t>
            </a:r>
            <a:r>
              <a:rPr lang="ru-RU" sz="2000" b="1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  <a:r>
              <a:rPr lang="uk-UA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знає усе) – а платять лише за те, що вона може зробити зі своїм знанням, </a:t>
            </a:r>
            <a:r>
              <a:rPr lang="uk-UA" sz="2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 </a:t>
            </a:r>
            <a:r>
              <a:rPr lang="uk-UA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її </a:t>
            </a:r>
            <a:r>
              <a:rPr lang="uk-UA" sz="2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компетентність  </a:t>
            </a:r>
            <a:br>
              <a:rPr lang="uk-UA" sz="2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dirty="0" smtClean="0"/>
              <a:t>голова </a:t>
            </a:r>
            <a:r>
              <a:rPr lang="uk-UA" sz="1800" dirty="0"/>
              <a:t>Директорату з освіти і навичок </a:t>
            </a:r>
            <a:r>
              <a:rPr lang="uk-UA" sz="1800" dirty="0" smtClean="0"/>
              <a:t>(</a:t>
            </a:r>
            <a:r>
              <a:rPr lang="ru-RU" sz="1800" dirty="0" smtClean="0"/>
              <a:t>PISA</a:t>
            </a:r>
            <a:r>
              <a:rPr lang="uk-UA" sz="1800" dirty="0"/>
              <a:t>) А.</a:t>
            </a:r>
            <a:r>
              <a:rPr lang="ru-RU" sz="1800" dirty="0"/>
              <a:t> </a:t>
            </a:r>
            <a:r>
              <a:rPr lang="uk-UA" sz="1800" dirty="0" err="1" smtClean="0"/>
              <a:t>Шлейхер</a:t>
            </a:r>
            <a:endParaRPr lang="en-US" alt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gray">
          <a:xfrm>
            <a:off x="4779433" y="3257550"/>
            <a:ext cx="2540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57C4D3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1600" b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100" name="AutoShape 8"/>
          <p:cNvSpPr>
            <a:spLocks noChangeArrowheads="1"/>
          </p:cNvSpPr>
          <p:nvPr/>
        </p:nvSpPr>
        <p:spPr bwMode="gray">
          <a:xfrm>
            <a:off x="590551" y="1524000"/>
            <a:ext cx="3409949" cy="258445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56656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gray">
          <a:xfrm>
            <a:off x="592667" y="1952625"/>
            <a:ext cx="3299884" cy="2222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endParaRPr lang="en-US" alt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0" name="Text Box 18"/>
          <p:cNvSpPr txBox="1">
            <a:spLocks noChangeArrowheads="1"/>
          </p:cNvSpPr>
          <p:nvPr/>
        </p:nvSpPr>
        <p:spPr bwMode="white">
          <a:xfrm>
            <a:off x="9457268" y="1547814"/>
            <a:ext cx="766233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uk-UA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alt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127500" y="2133601"/>
            <a:ext cx="3759200" cy="2803525"/>
            <a:chOff x="1968" y="1488"/>
            <a:chExt cx="1776" cy="1766"/>
          </a:xfrm>
        </p:grpSpPr>
        <p:sp>
          <p:nvSpPr>
            <p:cNvPr id="293909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3910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3911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3912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25" name="AutoShape 12"/>
          <p:cNvSpPr>
            <a:spLocks noChangeArrowheads="1"/>
          </p:cNvSpPr>
          <p:nvPr/>
        </p:nvSpPr>
        <p:spPr bwMode="gray">
          <a:xfrm>
            <a:off x="3582918" y="5221288"/>
            <a:ext cx="5777445" cy="1600200"/>
          </a:xfrm>
          <a:prstGeom prst="roundRect">
            <a:avLst>
              <a:gd name="adj" fmla="val 1269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114" name="AutoShape 13"/>
          <p:cNvSpPr>
            <a:spLocks noChangeArrowheads="1"/>
          </p:cNvSpPr>
          <p:nvPr/>
        </p:nvSpPr>
        <p:spPr bwMode="gray">
          <a:xfrm>
            <a:off x="3582918" y="5662614"/>
            <a:ext cx="5874349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відкриває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додаткові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розвитку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ключових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компетентностей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замовників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послуг</a:t>
            </a:r>
            <a:endParaRPr lang="ru-RU" alt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55840" y="2527726"/>
            <a:ext cx="2784309" cy="1837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>
                <a:solidFill>
                  <a:schemeClr val="tx1"/>
                </a:solidFill>
              </a:rPr>
              <a:t>дає можливість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6" name="AutoShape 16"/>
          <p:cNvSpPr>
            <a:spLocks noChangeArrowheads="1"/>
          </p:cNvSpPr>
          <p:nvPr/>
        </p:nvSpPr>
        <p:spPr bwMode="gray">
          <a:xfrm>
            <a:off x="8108951" y="1603376"/>
            <a:ext cx="3390900" cy="2378075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106975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6152" name="AutoShape 13"/>
          <p:cNvSpPr>
            <a:spLocks noChangeArrowheads="1"/>
          </p:cNvSpPr>
          <p:nvPr/>
        </p:nvSpPr>
        <p:spPr bwMode="gray">
          <a:xfrm>
            <a:off x="8098367" y="1752600"/>
            <a:ext cx="3329517" cy="21669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sz="1800" b="1" dirty="0" err="1"/>
              <a:t>забезпечити</a:t>
            </a:r>
            <a:r>
              <a:rPr lang="ru-RU" sz="1800" b="1" dirty="0"/>
              <a:t> </a:t>
            </a:r>
            <a:endParaRPr lang="ru-RU" sz="1800" b="1" dirty="0" smtClean="0"/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800" b="1" dirty="0" err="1" smtClean="0"/>
              <a:t>формування</a:t>
            </a:r>
            <a:r>
              <a:rPr lang="ru-RU" sz="1800" b="1" dirty="0" smtClean="0"/>
              <a:t> </a:t>
            </a:r>
            <a:r>
              <a:rPr lang="ru-RU" sz="1800" b="1" dirty="0"/>
              <a:t>і </a:t>
            </a:r>
            <a:endParaRPr lang="ru-RU" sz="1800" b="1" dirty="0" smtClean="0"/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800" b="1" dirty="0" err="1" smtClean="0"/>
              <a:t>використання</a:t>
            </a:r>
            <a:r>
              <a:rPr lang="ru-RU" sz="1800" b="1" dirty="0" smtClean="0"/>
              <a:t>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800" b="1" dirty="0" err="1" smtClean="0"/>
              <a:t>відкритого</a:t>
            </a:r>
            <a:r>
              <a:rPr lang="ru-RU" sz="1800" b="1" dirty="0" smtClean="0"/>
              <a:t> </a:t>
            </a:r>
            <a:r>
              <a:rPr lang="ru-RU" sz="1800" b="1" dirty="0"/>
              <a:t>освітнього </a:t>
            </a:r>
            <a:endParaRPr lang="ru-RU" sz="1800" b="1" dirty="0" smtClean="0"/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800" b="1" dirty="0" smtClean="0"/>
              <a:t>простору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800" b="1" dirty="0" err="1" smtClean="0"/>
              <a:t>всіх</a:t>
            </a:r>
            <a:r>
              <a:rPr lang="ru-RU" sz="1800" b="1" dirty="0" smtClean="0"/>
              <a:t> </a:t>
            </a:r>
            <a:r>
              <a:rPr lang="ru-RU" sz="1800" b="1" dirty="0" err="1"/>
              <a:t>споживачів</a:t>
            </a:r>
            <a:r>
              <a:rPr lang="ru-RU" sz="1800" b="1" dirty="0"/>
              <a:t> </a:t>
            </a:r>
            <a:endParaRPr lang="ru-RU" sz="1800" b="1" dirty="0" smtClean="0"/>
          </a:p>
          <a:p>
            <a:pPr algn="ctr">
              <a:spcBef>
                <a:spcPct val="0"/>
              </a:spcBef>
              <a:buNone/>
              <a:defRPr/>
            </a:pPr>
            <a:r>
              <a:rPr lang="ru-RU" sz="1800" b="1" dirty="0" err="1" smtClean="0"/>
              <a:t>інформації</a:t>
            </a:r>
            <a:endParaRPr lang="ru-RU" alt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1" y="2527726"/>
            <a:ext cx="24125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/>
              <a:t>суттєво</a:t>
            </a:r>
            <a:r>
              <a:rPr lang="ru-RU" sz="2000" b="1" dirty="0"/>
              <a:t> </a:t>
            </a:r>
            <a:r>
              <a:rPr lang="ru-RU" sz="2000" b="1" dirty="0" err="1"/>
              <a:t>розширити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dirty="0" err="1" smtClean="0"/>
              <a:t>освітнє</a:t>
            </a:r>
            <a:r>
              <a:rPr lang="ru-RU" sz="2000" b="1" dirty="0" smtClean="0"/>
              <a:t> </a:t>
            </a:r>
            <a:r>
              <a:rPr lang="ru-RU" sz="2000" b="1" dirty="0" err="1"/>
              <a:t>середовище</a:t>
            </a:r>
            <a:endParaRPr lang="ru-RU" sz="2000" b="1" dirty="0"/>
          </a:p>
        </p:txBody>
      </p:sp>
      <p:pic>
        <p:nvPicPr>
          <p:cNvPr id="27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4" y="3781267"/>
            <a:ext cx="319726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016" y="3742460"/>
            <a:ext cx="3456384" cy="145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3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ublic\Pictures\Образование и Презентации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724" y="1022684"/>
            <a:ext cx="4992553" cy="583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3" y="0"/>
            <a:ext cx="11260832" cy="125272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БАЖАЄМО ПЛІДНОЇ СПІВПРАЦІ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4" descr="F:\фото\2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1455821"/>
            <a:ext cx="3440687" cy="540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575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Посилання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[1] isnikkrnu.kdu.edu.ua/</a:t>
            </a:r>
            <a:r>
              <a:rPr lang="en-US" dirty="0" err="1" smtClean="0"/>
              <a:t>statti</a:t>
            </a:r>
            <a:r>
              <a:rPr lang="en-US" dirty="0" smtClean="0"/>
              <a:t>/2017_2_48-53_2-17-1.pdf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12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4" y="3419480"/>
            <a:ext cx="25392" cy="190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4" y="3571880"/>
            <a:ext cx="25392" cy="190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704" y="3724279"/>
            <a:ext cx="25392" cy="190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0577384" cy="5124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105" y="2564904"/>
            <a:ext cx="9505164" cy="4146848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1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43320"/>
            <a:ext cx="4670854" cy="311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568" y="-1"/>
            <a:ext cx="2924432" cy="649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89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76" y="758407"/>
            <a:ext cx="11619047" cy="5638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5889" y="281354"/>
            <a:ext cx="3995225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Порівняння </a:t>
            </a:r>
            <a:r>
              <a:rPr lang="en-US" sz="2800" dirty="0" smtClean="0"/>
              <a:t>Moodle  </a:t>
            </a:r>
            <a:r>
              <a:rPr lang="en-US" sz="2800" dirty="0" err="1" smtClean="0"/>
              <a:t>efront</a:t>
            </a:r>
            <a:r>
              <a:rPr lang="en-US" sz="2800" dirty="0" smtClean="0"/>
              <a:t> </a:t>
            </a:r>
            <a:r>
              <a:rPr lang="uk-UA" sz="2800" dirty="0" smtClean="0"/>
              <a:t> в книжках </a:t>
            </a:r>
            <a:r>
              <a:rPr lang="en-US" sz="2800" dirty="0" smtClean="0"/>
              <a:t>Google</a:t>
            </a:r>
            <a:endParaRPr lang="uk-U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791114" y="1955409"/>
            <a:ext cx="1997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Moodle</a:t>
            </a:r>
            <a:endParaRPr lang="uk-UA" sz="4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39416" y="5224904"/>
            <a:ext cx="2180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eFront</a:t>
            </a:r>
            <a:endParaRPr lang="uk-U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4" y="773723"/>
            <a:ext cx="11790512" cy="5516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0628" y="98474"/>
            <a:ext cx="443280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Порівняння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Moodle 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eFront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пошукових запитах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5986463"/>
            <a:ext cx="1757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eFront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29738" y="3843338"/>
            <a:ext cx="2128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Moodle</a:t>
            </a:r>
            <a:endParaRPr lang="uk-UA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83" y="1209822"/>
            <a:ext cx="11497375" cy="5432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2832" y="228600"/>
            <a:ext cx="5305926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 базова версія безкоштовна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46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Призначення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263" y="1825625"/>
            <a:ext cx="10872537" cy="435133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MOODLE</a:t>
            </a:r>
            <a:r>
              <a:rPr lang="en-US" dirty="0" smtClean="0"/>
              <a:t> (</a:t>
            </a:r>
            <a:r>
              <a:rPr lang="uk-UA" dirty="0" smtClean="0"/>
              <a:t> </a:t>
            </a:r>
            <a:r>
              <a:rPr lang="en-US" i="1" dirty="0" smtClean="0"/>
              <a:t>Modular Object-Oriented Dynamic Learning Environment — </a:t>
            </a:r>
            <a:r>
              <a:rPr lang="uk-UA" dirty="0" smtClean="0"/>
              <a:t>модульне об'єктно-орієнтоване динамічне навчальне середовище) —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освітня платформа, призначена для об'єднання педагогів, адміністраторів і учнів (студентів, дорослих учнів) в одну надійну, безпечну й інтегровану систему для створення персоналізованого освітнього середовища.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en-A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MOODLE </a:t>
            </a:r>
            <a:r>
              <a:rPr lang="en-AU" dirty="0"/>
              <a:t>   (www.moodle.org)  </a:t>
            </a:r>
            <a:r>
              <a:rPr lang="uk-UA" dirty="0"/>
              <a:t>є  платформою,  дистрибутив  якої розповсюджується </a:t>
            </a:r>
            <a:r>
              <a:rPr lang="uk-UA" dirty="0" smtClean="0"/>
              <a:t> </a:t>
            </a:r>
            <a:r>
              <a:rPr lang="uk-UA" dirty="0"/>
              <a:t>безкоштовно за принципами ліцензії </a:t>
            </a:r>
            <a:r>
              <a:rPr lang="en-AU" dirty="0"/>
              <a:t>Open Source.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0978" y="6045732"/>
            <a:ext cx="8574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концепції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MOODLE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австралієць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 </a:t>
            </a:r>
            <a:r>
              <a:rPr lang="en-A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Dougiamas</a:t>
            </a:r>
            <a:r>
              <a:rPr lang="en-A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832" y="29078"/>
            <a:ext cx="2241126" cy="14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7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3410465" y="1729946"/>
            <a:ext cx="8946291" cy="51280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67200" y="128515"/>
            <a:ext cx="77682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SWOT-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</a:t>
            </a:r>
            <a:endParaRPr lang="ru-RU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LMS</a:t>
            </a:r>
            <a:r>
              <a:rPr lang="uk-UA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7200" b="1" dirty="0">
                <a:solidFill>
                  <a:srgbClr val="FF0000"/>
                </a:solidFill>
                <a:cs typeface="Arial" charset="0"/>
              </a:rPr>
              <a:t>MOODLE</a:t>
            </a:r>
            <a:r>
              <a:rPr lang="uk-UA" sz="6000" b="1" dirty="0">
                <a:solidFill>
                  <a:srgbClr val="FF0000"/>
                </a:solidFill>
                <a:cs typeface="Arial" charset="0"/>
              </a:rPr>
              <a:t/>
            </a:r>
            <a:br>
              <a:rPr lang="uk-UA" sz="6000" b="1" dirty="0">
                <a:solidFill>
                  <a:srgbClr val="FF0000"/>
                </a:solidFill>
                <a:cs typeface="Arial" charset="0"/>
              </a:rPr>
            </a:b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820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236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1500</Words>
  <Application>Microsoft Office PowerPoint</Application>
  <PresentationFormat>Произвольный</PresentationFormat>
  <Paragraphs>219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  ЗАБЕЗПЕЧЕННЯ ЯКОСТІ ОСВІТНЬОГО ПРОЦЕСУ КУРСІВ ПІДВИЩЕННЯ КВАЛІФІКАЦІЇ ЗА ДИСТАНЦІЙНОЮ ФОРМОЮ НАВЧАННЯ  на LMS  MOODLE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Призначення</vt:lpstr>
      <vt:lpstr>Презентация PowerPoint</vt:lpstr>
      <vt:lpstr>Strengths (сильні сторони)</vt:lpstr>
      <vt:lpstr>Презентация PowerPoint</vt:lpstr>
      <vt:lpstr>Презентация PowerPoint</vt:lpstr>
      <vt:lpstr>Презентация PowerPoint</vt:lpstr>
      <vt:lpstr>Презентация PowerPoint</vt:lpstr>
      <vt:lpstr>Weaknesses (слабкі сторони)</vt:lpstr>
      <vt:lpstr>Weaknesses (слабкі сторони) eFront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Персональні веб-ресурси викладачів кафедри</vt:lpstr>
      <vt:lpstr>ДИСТАНЦІЙНИЙ КУРС -  інтерактивний комплекс науково-методичних матеріалів та освітніх послуг, створених у віртуальному навчальному середовищі для організації ДН на основі ІКТ-технологій</vt:lpstr>
      <vt:lpstr>Презентация PowerPoint</vt:lpstr>
      <vt:lpstr>Презентация PowerPoint</vt:lpstr>
      <vt:lpstr>ІНСТРУКЦІЯ СЛУХАЧА КУРСІВ ЗА ДИСТАНЦІЙНО-ОЧНОЮ  ФОРМОЮ ПІДВИЩЕННЯ  КВАЛІФІКАЦІЇ</vt:lpstr>
      <vt:lpstr>Презентация PowerPoint</vt:lpstr>
      <vt:lpstr>ГРАФІК ВИКОНАННЯ ЗАВДАНЬ НА ДИСТАНЦІЙНОМУ ЕТАПІ ПІДВИЩЕННЯ КВАЛІФІКАЦІЇ                              КАТЕГОРІЯ:  завідувачі (викладачі) кафедр закладів ППО </vt:lpstr>
      <vt:lpstr>ФОРУМ. ВИПУСКНА РОБОТА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РЕФЛЕКСІЙНА АНКЕТА 1. Які нові знання, уміння, компетенції Ви отримали, поглибили, удосконалили? 2. В якій сфері професійно-педагогічної діяльності Ви зможете їх використовувати? 3. З якими труднощами зіткнулися під час опрацювання матеріалів модуля? </vt:lpstr>
      <vt:lpstr>Більше ніхто не платить людині за те, що вона знає (адже Google знає усе) – а платять лише за те, що вона може зробити зі своїм знанням,  тобто за її компетентність   голова Директорату з освіти і навичок (PISA) А. Шлейхер</vt:lpstr>
      <vt:lpstr>БАЖАЄМО ПЛІДНОЇ СПІВПРАЦІ</vt:lpstr>
      <vt:lpstr>Посилання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Luba</dc:creator>
  <cp:lastModifiedBy>Admin</cp:lastModifiedBy>
  <cp:revision>41</cp:revision>
  <dcterms:created xsi:type="dcterms:W3CDTF">2019-04-19T17:43:10Z</dcterms:created>
  <dcterms:modified xsi:type="dcterms:W3CDTF">2019-06-16T08:24:58Z</dcterms:modified>
</cp:coreProperties>
</file>