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450" r:id="rId2"/>
    <p:sldId id="400" r:id="rId3"/>
    <p:sldId id="429" r:id="rId4"/>
    <p:sldId id="444" r:id="rId5"/>
    <p:sldId id="440" r:id="rId6"/>
    <p:sldId id="441" r:id="rId7"/>
    <p:sldId id="443" r:id="rId8"/>
    <p:sldId id="445" r:id="rId9"/>
    <p:sldId id="446" r:id="rId10"/>
    <p:sldId id="431" r:id="rId11"/>
    <p:sldId id="432" r:id="rId12"/>
    <p:sldId id="447" r:id="rId13"/>
    <p:sldId id="433" r:id="rId14"/>
    <p:sldId id="434" r:id="rId15"/>
    <p:sldId id="451" r:id="rId16"/>
    <p:sldId id="452" r:id="rId17"/>
    <p:sldId id="435" r:id="rId18"/>
    <p:sldId id="453" r:id="rId19"/>
    <p:sldId id="448" r:id="rId20"/>
    <p:sldId id="436" r:id="rId21"/>
    <p:sldId id="449" r:id="rId22"/>
    <p:sldId id="419" r:id="rId23"/>
    <p:sldId id="413" r:id="rId24"/>
    <p:sldId id="402" r:id="rId25"/>
    <p:sldId id="442" r:id="rId26"/>
    <p:sldId id="42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28A47"/>
    <a:srgbClr val="00B415"/>
    <a:srgbClr val="ADDB7B"/>
    <a:srgbClr val="FFC000"/>
    <a:srgbClr val="66FF33"/>
    <a:srgbClr val="00B0F0"/>
    <a:srgbClr val="009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868" autoAdjust="0"/>
    <p:restoredTop sz="94660"/>
  </p:normalViewPr>
  <p:slideViewPr>
    <p:cSldViewPr>
      <p:cViewPr varScale="1">
        <p:scale>
          <a:sx n="74" d="100"/>
          <a:sy n="74" d="100"/>
        </p:scale>
        <p:origin x="-7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2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charset="0"/>
              <a:buNone/>
            </a:pPr>
            <a:fld id="{865B6835-1D9E-489E-9BBA-EB0B535A025A}" type="slidenum">
              <a:rPr lang="en-US" altLang="ru-RU" smtClean="0">
                <a:latin typeface="Arial" charset="0"/>
              </a:rPr>
              <a:pPr eaLnBrk="1" hangingPunct="1">
                <a:buFont typeface="Arial" charset="0"/>
                <a:buNone/>
              </a:pPr>
              <a:t>12</a:t>
            </a:fld>
            <a:endParaRPr lang="en-US" altLang="ru-RU" smtClean="0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ru-RU" smtClean="0">
                <a:latin typeface="Arial" charset="0"/>
              </a:rPr>
              <a:t>Content Layouts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andragog.vka@gmail.co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popplet.com/app/" TargetMode="External"/><Relationship Id="rId5" Type="http://schemas.openxmlformats.org/officeDocument/2006/relationships/hyperlink" Target="https://www.google.com/intl/uk_ua/forms/about/" TargetMode="Externa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ppo.mk.ua/" TargetMode="External"/><Relationship Id="rId7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mailto:andragog@gmail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46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gray">
          <a:xfrm>
            <a:off x="3467099" y="2711450"/>
            <a:ext cx="5426075" cy="1028700"/>
          </a:xfrm>
          <a:prstGeom prst="roundRect">
            <a:avLst>
              <a:gd name="adj" fmla="val 11505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gray">
          <a:xfrm>
            <a:off x="3963745" y="3887304"/>
            <a:ext cx="4929429" cy="995363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folHlink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uk-UA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гнучка система здобуття знань, </a:t>
            </a:r>
            <a:endParaRPr lang="uk-UA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None/>
            </a:pPr>
            <a:r>
              <a:rPr lang="uk-UA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доступна </a:t>
            </a:r>
            <a:r>
              <a:rPr lang="uk-UA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всім, </a:t>
            </a:r>
            <a:r>
              <a:rPr lang="uk-UA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хто </a:t>
            </a:r>
            <a:r>
              <a:rPr lang="uk-UA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бажає, </a:t>
            </a:r>
            <a:endParaRPr lang="uk-UA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None/>
            </a:pPr>
            <a:r>
              <a:rPr lang="uk-UA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без </a:t>
            </a:r>
            <a:r>
              <a:rPr lang="uk-UA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освітнього цензу та регламе</a:t>
            </a:r>
            <a:r>
              <a:rPr lang="uk-UA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нтації</a:t>
            </a:r>
            <a:endParaRPr lang="ru-RU" altLang="ru-RU" sz="18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gray">
          <a:xfrm>
            <a:off x="3432175" y="4997451"/>
            <a:ext cx="5243513" cy="1366104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gray">
          <a:xfrm>
            <a:off x="4162424" y="2781898"/>
            <a:ext cx="47307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defRPr/>
            </a:pPr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безмежні можливості широкого охоплення всіх категорій слухачів із виходом на представників неформальної освіти, ключових </a:t>
            </a:r>
            <a:r>
              <a:rPr lang="uk-UA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стейкхолдерів</a:t>
            </a:r>
            <a:endParaRPr lang="ru-RU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gray">
          <a:xfrm>
            <a:off x="4059238" y="5199890"/>
            <a:ext cx="46164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uk-UA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ільне </a:t>
            </a:r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функціонування </a:t>
            </a:r>
            <a:r>
              <a:rPr lang="uk-UA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ЕОР </a:t>
            </a:r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поза державними кордонами (Віртуальна кафедра андрагогіки)</a:t>
            </a:r>
            <a:r>
              <a:rPr lang="uk-UA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6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3320" name="AutoShape 9"/>
          <p:cNvSpPr>
            <a:spLocks noChangeArrowheads="1"/>
          </p:cNvSpPr>
          <p:nvPr/>
        </p:nvSpPr>
        <p:spPr bwMode="gray">
          <a:xfrm>
            <a:off x="3578225" y="3073400"/>
            <a:ext cx="482600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13321" name="AutoShape 10"/>
          <p:cNvSpPr>
            <a:spLocks noChangeArrowheads="1"/>
          </p:cNvSpPr>
          <p:nvPr/>
        </p:nvSpPr>
        <p:spPr bwMode="gray">
          <a:xfrm>
            <a:off x="3590924" y="4165600"/>
            <a:ext cx="571499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13322" name="AutoShape 11"/>
          <p:cNvSpPr>
            <a:spLocks noChangeArrowheads="1"/>
          </p:cNvSpPr>
          <p:nvPr/>
        </p:nvSpPr>
        <p:spPr bwMode="gray">
          <a:xfrm>
            <a:off x="3576638" y="5308600"/>
            <a:ext cx="482600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301068" name="Rectangle 12"/>
          <p:cNvSpPr>
            <a:spLocks noChangeArrowheads="1"/>
          </p:cNvSpPr>
          <p:nvPr/>
        </p:nvSpPr>
        <p:spPr bwMode="gray">
          <a:xfrm>
            <a:off x="179389" y="95250"/>
            <a:ext cx="8209036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ВКА ПОБУДОВАНА З УРАХУВАННЯМ ЗАСАДНИЧИХ ПРИНЦИПІВ ВІДКРИТОЇ ОСВІТИ: </a:t>
            </a:r>
            <a:endParaRPr lang="ru-RU" sz="28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13324" name="Group 13"/>
          <p:cNvGrpSpPr>
            <a:grpSpLocks/>
          </p:cNvGrpSpPr>
          <p:nvPr/>
        </p:nvGrpSpPr>
        <p:grpSpPr bwMode="auto">
          <a:xfrm>
            <a:off x="611188" y="4721225"/>
            <a:ext cx="2979737" cy="1876425"/>
            <a:chOff x="471" y="272"/>
            <a:chExt cx="1161" cy="1539"/>
          </a:xfrm>
        </p:grpSpPr>
        <p:sp>
          <p:nvSpPr>
            <p:cNvPr id="13336" name="Oval 14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01071" name="AutoShape 15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13325" name="Group 16"/>
          <p:cNvGrpSpPr>
            <a:grpSpLocks/>
          </p:cNvGrpSpPr>
          <p:nvPr/>
        </p:nvGrpSpPr>
        <p:grpSpPr bwMode="auto">
          <a:xfrm>
            <a:off x="539750" y="3629025"/>
            <a:ext cx="3051175" cy="1365250"/>
            <a:chOff x="471" y="272"/>
            <a:chExt cx="1161" cy="1539"/>
          </a:xfrm>
        </p:grpSpPr>
        <p:sp>
          <p:nvSpPr>
            <p:cNvPr id="13334" name="Oval 17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01074" name="AutoShape 18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>
                    <a:alpha val="50000"/>
                  </a:schemeClr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13326" name="Group 19"/>
          <p:cNvGrpSpPr>
            <a:grpSpLocks/>
          </p:cNvGrpSpPr>
          <p:nvPr/>
        </p:nvGrpSpPr>
        <p:grpSpPr bwMode="auto">
          <a:xfrm>
            <a:off x="539750" y="2276475"/>
            <a:ext cx="3051175" cy="1622425"/>
            <a:chOff x="471" y="272"/>
            <a:chExt cx="1161" cy="1539"/>
          </a:xfrm>
        </p:grpSpPr>
        <p:sp>
          <p:nvSpPr>
            <p:cNvPr id="13332" name="Oval 20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01077" name="AutoShape 21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13328" name="Text Box 23"/>
          <p:cNvSpPr txBox="1">
            <a:spLocks noChangeArrowheads="1"/>
          </p:cNvSpPr>
          <p:nvPr/>
        </p:nvSpPr>
        <p:spPr bwMode="white">
          <a:xfrm>
            <a:off x="615950" y="4083050"/>
            <a:ext cx="2890838" cy="64633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uk-UA" sz="1800" i="1" dirty="0" smtClean="0">
                <a:solidFill>
                  <a:schemeClr val="bg1"/>
                </a:solidFill>
              </a:rPr>
              <a:t>АДАПТИВНІСТЬ ТА ГНУЧКІСТЬ</a:t>
            </a:r>
            <a:r>
              <a:rPr lang="uk-UA" altLang="ru-RU" sz="18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9" name="Text Box 24"/>
          <p:cNvSpPr txBox="1">
            <a:spLocks noChangeArrowheads="1"/>
          </p:cNvSpPr>
          <p:nvPr/>
        </p:nvSpPr>
        <p:spPr bwMode="white">
          <a:xfrm>
            <a:off x="1377950" y="5181600"/>
            <a:ext cx="2128838" cy="4619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ru-RU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3330" name="Прямоугольник 1"/>
          <p:cNvSpPr>
            <a:spLocks noChangeArrowheads="1"/>
          </p:cNvSpPr>
          <p:nvPr/>
        </p:nvSpPr>
        <p:spPr bwMode="auto">
          <a:xfrm>
            <a:off x="615950" y="5441950"/>
            <a:ext cx="3092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uk-UA" sz="1600" i="1" dirty="0" smtClean="0">
                <a:solidFill>
                  <a:schemeClr val="bg1"/>
                </a:solidFill>
              </a:rPr>
              <a:t>ІНТЕРНАЦІОНАЛЬНІСТЬ І ГЛОБАЛІЗАЦІЯ</a:t>
            </a:r>
            <a:endParaRPr lang="ru-RU" alt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7338" y="2920397"/>
            <a:ext cx="32664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МАСОВІСТЬ І ДОСТУПНІСТЬ</a:t>
            </a:r>
            <a:r>
              <a:rPr lang="uk-UA" sz="2000" dirty="0" smtClean="0"/>
              <a:t>.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745" y="737618"/>
            <a:ext cx="1323429" cy="175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3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gray">
          <a:xfrm>
            <a:off x="3467099" y="2711450"/>
            <a:ext cx="5426075" cy="1028700"/>
          </a:xfrm>
          <a:prstGeom prst="roundRect">
            <a:avLst>
              <a:gd name="adj" fmla="val 1150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None/>
            </a:pPr>
            <a:r>
              <a:rPr lang="uk-UA" sz="1800" dirty="0"/>
              <a:t>можливість  спілкуватися, </a:t>
            </a:r>
            <a:endParaRPr lang="uk-UA" sz="1800" dirty="0" smtClean="0"/>
          </a:p>
          <a:p>
            <a:pPr algn="r">
              <a:spcBef>
                <a:spcPct val="0"/>
              </a:spcBef>
              <a:buClrTx/>
              <a:buNone/>
            </a:pPr>
            <a:r>
              <a:rPr lang="uk-UA" sz="1800" dirty="0" smtClean="0"/>
              <a:t>взаємодіяти </a:t>
            </a:r>
            <a:r>
              <a:rPr lang="uk-UA" sz="1800" dirty="0"/>
              <a:t>в режимі </a:t>
            </a:r>
            <a:endParaRPr lang="uk-UA" sz="1800" dirty="0" smtClean="0"/>
          </a:p>
          <a:p>
            <a:pPr algn="r">
              <a:spcBef>
                <a:spcPct val="0"/>
              </a:spcBef>
              <a:buClrTx/>
              <a:buNone/>
            </a:pPr>
            <a:r>
              <a:rPr lang="uk-UA" sz="1800" dirty="0" smtClean="0"/>
              <a:t>off-line </a:t>
            </a:r>
            <a:r>
              <a:rPr lang="uk-UA" sz="1800" dirty="0"/>
              <a:t>(e-</a:t>
            </a:r>
            <a:r>
              <a:rPr lang="uk-UA" sz="1800" dirty="0" err="1"/>
              <a:t>mail</a:t>
            </a:r>
            <a:r>
              <a:rPr lang="uk-UA" sz="1800" dirty="0"/>
              <a:t>) і on-line (ICQ, </a:t>
            </a:r>
            <a:r>
              <a:rPr lang="uk-UA" sz="1800" dirty="0" err="1"/>
              <a:t>Skype</a:t>
            </a:r>
            <a:r>
              <a:rPr lang="uk-UA" sz="1800" dirty="0"/>
              <a:t>)</a:t>
            </a:r>
            <a:endParaRPr lang="ru-RU" altLang="ru-RU" sz="1800" b="0" dirty="0">
              <a:latin typeface="Arial" panose="020B0604020202020204" pitchFamily="34" charset="0"/>
            </a:endParaRPr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gray">
          <a:xfrm>
            <a:off x="3963745" y="3887304"/>
            <a:ext cx="4929429" cy="995363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folHlink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None/>
            </a:pPr>
            <a:r>
              <a:rPr lang="uk-UA" sz="1800" dirty="0"/>
              <a:t>м</a:t>
            </a:r>
            <a:r>
              <a:rPr lang="uk-UA" sz="1800" dirty="0" smtClean="0"/>
              <a:t>одульний </a:t>
            </a:r>
            <a:r>
              <a:rPr lang="uk-UA" sz="1800" dirty="0"/>
              <a:t>принцип </a:t>
            </a:r>
            <a:endParaRPr lang="uk-UA" sz="1800" dirty="0" smtClean="0"/>
          </a:p>
          <a:p>
            <a:pPr algn="r">
              <a:spcBef>
                <a:spcPct val="0"/>
              </a:spcBef>
              <a:buClrTx/>
              <a:buNone/>
            </a:pPr>
            <a:r>
              <a:rPr lang="uk-UA" sz="1800" dirty="0" smtClean="0"/>
              <a:t>конструювання </a:t>
            </a:r>
            <a:r>
              <a:rPr lang="uk-UA" sz="1800" dirty="0"/>
              <a:t>змісту </a:t>
            </a:r>
            <a:endParaRPr lang="uk-UA" sz="1800" dirty="0" smtClean="0"/>
          </a:p>
          <a:p>
            <a:pPr algn="r">
              <a:spcBef>
                <a:spcPct val="0"/>
              </a:spcBef>
              <a:buClrTx/>
              <a:buNone/>
            </a:pPr>
            <a:r>
              <a:rPr lang="uk-UA" sz="1800" dirty="0" smtClean="0"/>
              <a:t>й </a:t>
            </a:r>
            <a:r>
              <a:rPr lang="uk-UA" sz="1800" dirty="0"/>
              <a:t>організації освітнього процесу </a:t>
            </a:r>
            <a:endParaRPr lang="ru-RU" altLang="ru-RU" sz="18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gray">
          <a:xfrm>
            <a:off x="3432175" y="4997451"/>
            <a:ext cx="5711825" cy="1366104"/>
          </a:xfrm>
          <a:prstGeom prst="roundRect">
            <a:avLst>
              <a:gd name="adj" fmla="val 11505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None/>
            </a:pPr>
            <a:r>
              <a:rPr lang="ru-RU" sz="1800" dirty="0" err="1"/>
              <a:t>Освітній</a:t>
            </a:r>
            <a:r>
              <a:rPr lang="ru-RU" sz="1800" dirty="0"/>
              <a:t> результат </a:t>
            </a:r>
            <a:r>
              <a:rPr lang="ru-RU" sz="1800" dirty="0" err="1"/>
              <a:t>досягається</a:t>
            </a:r>
            <a:r>
              <a:rPr lang="ru-RU" sz="1800" dirty="0"/>
              <a:t> </a:t>
            </a:r>
            <a:endParaRPr lang="ru-RU" sz="1800" dirty="0" smtClean="0"/>
          </a:p>
          <a:p>
            <a:pPr algn="r">
              <a:spcBef>
                <a:spcPct val="0"/>
              </a:spcBef>
              <a:buClrTx/>
              <a:buNone/>
            </a:pPr>
            <a:r>
              <a:rPr lang="ru-RU" sz="1800" dirty="0" smtClean="0"/>
              <a:t>з </a:t>
            </a:r>
            <a:r>
              <a:rPr lang="ru-RU" sz="1800" dirty="0" err="1"/>
              <a:t>меншими</a:t>
            </a:r>
            <a:r>
              <a:rPr lang="ru-RU" sz="1800" dirty="0"/>
              <a:t>, </a:t>
            </a:r>
            <a:r>
              <a:rPr lang="ru-RU" sz="1800" dirty="0" err="1" smtClean="0"/>
              <a:t>порівняно</a:t>
            </a:r>
            <a:r>
              <a:rPr lang="ru-RU" sz="1800" dirty="0" smtClean="0"/>
              <a:t> </a:t>
            </a:r>
            <a:r>
              <a:rPr lang="ru-RU" sz="1800" dirty="0"/>
              <a:t>з </a:t>
            </a:r>
            <a:r>
              <a:rPr lang="ru-RU" sz="1800" dirty="0" err="1"/>
              <a:t>традиційним</a:t>
            </a:r>
            <a:r>
              <a:rPr lang="ru-RU" sz="1800" dirty="0"/>
              <a:t> </a:t>
            </a:r>
            <a:endParaRPr lang="ru-RU" sz="1800" dirty="0" smtClean="0"/>
          </a:p>
          <a:p>
            <a:pPr algn="r">
              <a:spcBef>
                <a:spcPct val="0"/>
              </a:spcBef>
              <a:buClrTx/>
              <a:buNone/>
            </a:pPr>
            <a:r>
              <a:rPr lang="ru-RU" sz="1800" dirty="0" err="1" smtClean="0"/>
              <a:t>навчанням</a:t>
            </a:r>
            <a:r>
              <a:rPr lang="ru-RU" sz="1800" dirty="0"/>
              <a:t>, затратами часу, </a:t>
            </a:r>
            <a:r>
              <a:rPr lang="ru-RU" sz="1800" dirty="0" err="1"/>
              <a:t>коштів</a:t>
            </a:r>
            <a:endParaRPr lang="ru-RU" altLang="ru-RU" sz="1800" b="0" dirty="0">
              <a:latin typeface="Arial" panose="020B0604020202020204" pitchFamily="34" charset="0"/>
            </a:endParaRPr>
          </a:p>
        </p:txBody>
      </p:sp>
      <p:sp>
        <p:nvSpPr>
          <p:cNvPr id="13320" name="AutoShape 9"/>
          <p:cNvSpPr>
            <a:spLocks noChangeArrowheads="1"/>
          </p:cNvSpPr>
          <p:nvPr/>
        </p:nvSpPr>
        <p:spPr bwMode="gray">
          <a:xfrm>
            <a:off x="3578225" y="3073400"/>
            <a:ext cx="482600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13321" name="AutoShape 10"/>
          <p:cNvSpPr>
            <a:spLocks noChangeArrowheads="1"/>
          </p:cNvSpPr>
          <p:nvPr/>
        </p:nvSpPr>
        <p:spPr bwMode="gray">
          <a:xfrm>
            <a:off x="3590924" y="4165600"/>
            <a:ext cx="571499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13322" name="AutoShape 11"/>
          <p:cNvSpPr>
            <a:spLocks noChangeArrowheads="1"/>
          </p:cNvSpPr>
          <p:nvPr/>
        </p:nvSpPr>
        <p:spPr bwMode="gray">
          <a:xfrm>
            <a:off x="3576638" y="5308600"/>
            <a:ext cx="482600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301068" name="Rectangle 12"/>
          <p:cNvSpPr>
            <a:spLocks noChangeArrowheads="1"/>
          </p:cNvSpPr>
          <p:nvPr/>
        </p:nvSpPr>
        <p:spPr bwMode="gray">
          <a:xfrm>
            <a:off x="170789" y="81298"/>
            <a:ext cx="8209036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ВКА ПОБУДОВАНА З УРАХУВАННЯМ ЗАСАДНИЧИХ ПРИНЦИПІВ ВІДКРИТОЇ ОСВІТИ: </a:t>
            </a:r>
            <a:endParaRPr lang="ru-RU" sz="28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13324" name="Group 13"/>
          <p:cNvGrpSpPr>
            <a:grpSpLocks/>
          </p:cNvGrpSpPr>
          <p:nvPr/>
        </p:nvGrpSpPr>
        <p:grpSpPr bwMode="auto">
          <a:xfrm>
            <a:off x="611188" y="4721225"/>
            <a:ext cx="2979737" cy="1876425"/>
            <a:chOff x="471" y="272"/>
            <a:chExt cx="1161" cy="1539"/>
          </a:xfrm>
        </p:grpSpPr>
        <p:sp>
          <p:nvSpPr>
            <p:cNvPr id="13336" name="Oval 14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01071" name="AutoShape 15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13325" name="Group 16"/>
          <p:cNvGrpSpPr>
            <a:grpSpLocks/>
          </p:cNvGrpSpPr>
          <p:nvPr/>
        </p:nvGrpSpPr>
        <p:grpSpPr bwMode="auto">
          <a:xfrm>
            <a:off x="539750" y="3629025"/>
            <a:ext cx="3051175" cy="1365250"/>
            <a:chOff x="471" y="272"/>
            <a:chExt cx="1161" cy="1539"/>
          </a:xfrm>
        </p:grpSpPr>
        <p:sp>
          <p:nvSpPr>
            <p:cNvPr id="13334" name="Oval 17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01074" name="AutoShape 18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>
                    <a:alpha val="50000"/>
                  </a:schemeClr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13326" name="Group 19"/>
          <p:cNvGrpSpPr>
            <a:grpSpLocks/>
          </p:cNvGrpSpPr>
          <p:nvPr/>
        </p:nvGrpSpPr>
        <p:grpSpPr bwMode="auto">
          <a:xfrm>
            <a:off x="539750" y="2276475"/>
            <a:ext cx="3051175" cy="1622425"/>
            <a:chOff x="471" y="272"/>
            <a:chExt cx="1161" cy="1539"/>
          </a:xfrm>
        </p:grpSpPr>
        <p:sp>
          <p:nvSpPr>
            <p:cNvPr id="13332" name="Oval 20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01077" name="AutoShape 21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13329" name="Text Box 24"/>
          <p:cNvSpPr txBox="1">
            <a:spLocks noChangeArrowheads="1"/>
          </p:cNvSpPr>
          <p:nvPr/>
        </p:nvSpPr>
        <p:spPr bwMode="white">
          <a:xfrm>
            <a:off x="1377950" y="5181600"/>
            <a:ext cx="2128838" cy="4619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ru-RU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93996" y="3025745"/>
            <a:ext cx="20540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 smtClean="0">
                <a:solidFill>
                  <a:schemeClr val="bg1"/>
                </a:solidFill>
              </a:rPr>
              <a:t>ВІДКРИТІСТЬ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8322" y="4009186"/>
            <a:ext cx="32781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МОДУЛЬНА СТРУКТУРОВАНІСТЬ ТА АСИНХРОННІСТЬ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6320" y="5499100"/>
            <a:ext cx="23715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ЕКОНОМІЧНА </a:t>
            </a:r>
          </a:p>
          <a:p>
            <a:pPr algn="ctr"/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ЕФЕКТИВНІСТЬ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838200"/>
            <a:ext cx="1296144" cy="187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4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4" y="108632"/>
            <a:ext cx="4791075" cy="762906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 участі у ВКА</a:t>
            </a:r>
            <a:endParaRPr lang="en-US" alt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gray">
          <a:xfrm>
            <a:off x="5359400" y="2684463"/>
            <a:ext cx="3190875" cy="3457575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  <p:sp>
        <p:nvSpPr>
          <p:cNvPr id="288772" name="AutoShape 4"/>
          <p:cNvSpPr>
            <a:spLocks noChangeArrowheads="1"/>
          </p:cNvSpPr>
          <p:nvPr/>
        </p:nvSpPr>
        <p:spPr bwMode="ltGray">
          <a:xfrm>
            <a:off x="5422900" y="2749550"/>
            <a:ext cx="3038475" cy="3286125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pitchFamily="34" charset="0"/>
              <a:buNone/>
              <a:defRPr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надає можливість </a:t>
            </a:r>
          </a:p>
          <a:p>
            <a:pPr>
              <a:buFont typeface="Arial" pitchFamily="34" charset="0"/>
              <a:buNone/>
              <a:defRPr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не-членів </a:t>
            </a:r>
          </a:p>
          <a:p>
            <a:pPr>
              <a:buFont typeface="Arial" pitchFamily="34" charset="0"/>
              <a:buNone/>
              <a:defRPr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віртуального </a:t>
            </a:r>
          </a:p>
          <a:p>
            <a:pPr>
              <a:buFont typeface="Arial" pitchFamily="34" charset="0"/>
              <a:buNone/>
              <a:defRPr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співтовариства </a:t>
            </a:r>
          </a:p>
          <a:p>
            <a:pPr>
              <a:buFont typeface="Arial" pitchFamily="34" charset="0"/>
              <a:buNone/>
              <a:defRPr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взяти участь </a:t>
            </a:r>
          </a:p>
          <a:p>
            <a:pPr>
              <a:buFont typeface="Arial" pitchFamily="34" charset="0"/>
              <a:buNone/>
              <a:defRPr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діяльності ВКА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396875" y="1219200"/>
            <a:ext cx="3549650" cy="1368425"/>
            <a:chOff x="752" y="1413"/>
            <a:chExt cx="1321" cy="294"/>
          </a:xfrm>
        </p:grpSpPr>
        <p:sp>
          <p:nvSpPr>
            <p:cNvPr id="288774" name="AutoShape 6"/>
            <p:cNvSpPr>
              <a:spLocks noChangeArrowheads="1"/>
            </p:cNvSpPr>
            <p:nvPr/>
          </p:nvSpPr>
          <p:spPr bwMode="gray">
            <a:xfrm>
              <a:off x="752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659A1E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Font typeface="Arial" pitchFamily="34" charset="0"/>
                <a:buNone/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88775" name="AutoShape 7"/>
            <p:cNvSpPr>
              <a:spLocks noChangeArrowheads="1"/>
            </p:cNvSpPr>
            <p:nvPr/>
          </p:nvSpPr>
          <p:spPr bwMode="gray">
            <a:xfrm flipH="1">
              <a:off x="200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Arial" pitchFamily="34" charset="0"/>
                <a:buNone/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88776" name="AutoShape 8"/>
            <p:cNvSpPr>
              <a:spLocks noChangeArrowheads="1"/>
            </p:cNvSpPr>
            <p:nvPr/>
          </p:nvSpPr>
          <p:spPr bwMode="gray">
            <a:xfrm>
              <a:off x="766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Arial" pitchFamily="34" charset="0"/>
                <a:buNone/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14342" name="Group 9"/>
          <p:cNvGrpSpPr>
            <a:grpSpLocks/>
          </p:cNvGrpSpPr>
          <p:nvPr/>
        </p:nvGrpSpPr>
        <p:grpSpPr bwMode="auto">
          <a:xfrm>
            <a:off x="5334000" y="1069975"/>
            <a:ext cx="3216275" cy="1517650"/>
            <a:chOff x="3623" y="1413"/>
            <a:chExt cx="1321" cy="294"/>
          </a:xfrm>
          <a:solidFill>
            <a:schemeClr val="bg1"/>
          </a:solidFill>
        </p:grpSpPr>
        <p:sp>
          <p:nvSpPr>
            <p:cNvPr id="288778" name="AutoShape 10"/>
            <p:cNvSpPr>
              <a:spLocks noChangeArrowheads="1"/>
            </p:cNvSpPr>
            <p:nvPr/>
          </p:nvSpPr>
          <p:spPr bwMode="gray">
            <a:xfrm>
              <a:off x="3623" y="1413"/>
              <a:ext cx="1321" cy="294"/>
            </a:xfrm>
            <a:prstGeom prst="roundRect">
              <a:avLst>
                <a:gd name="adj" fmla="val 50000"/>
              </a:avLst>
            </a:prstGeom>
            <a:grpFill/>
            <a:ln w="12700">
              <a:solidFill>
                <a:schemeClr val="accent1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buFont typeface="Arial" pitchFamily="34" charset="0"/>
                <a:buNone/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88779" name="AutoShape 11"/>
            <p:cNvSpPr>
              <a:spLocks noChangeArrowheads="1"/>
            </p:cNvSpPr>
            <p:nvPr/>
          </p:nvSpPr>
          <p:spPr bwMode="gray">
            <a:xfrm flipH="1">
              <a:off x="4878" y="1457"/>
              <a:ext cx="59" cy="204"/>
            </a:xfrm>
            <a:prstGeom prst="moon">
              <a:avLst>
                <a:gd name="adj" fmla="val 22032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Arial" pitchFamily="34" charset="0"/>
                <a:buNone/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88780" name="AutoShape 12"/>
            <p:cNvSpPr>
              <a:spLocks noChangeArrowheads="1"/>
            </p:cNvSpPr>
            <p:nvPr/>
          </p:nvSpPr>
          <p:spPr bwMode="gray">
            <a:xfrm>
              <a:off x="3637" y="1457"/>
              <a:ext cx="59" cy="204"/>
            </a:xfrm>
            <a:prstGeom prst="moon">
              <a:avLst>
                <a:gd name="adj" fmla="val 22032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Arial" pitchFamily="34" charset="0"/>
                <a:buNone/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14343" name="AutoShape 13"/>
          <p:cNvSpPr>
            <a:spLocks noChangeArrowheads="1"/>
          </p:cNvSpPr>
          <p:nvPr/>
        </p:nvSpPr>
        <p:spPr bwMode="gray">
          <a:xfrm>
            <a:off x="513764" y="3056731"/>
            <a:ext cx="3432762" cy="2713037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  <p:sp>
        <p:nvSpPr>
          <p:cNvPr id="6152" name="Text Box 18"/>
          <p:cNvSpPr txBox="1">
            <a:spLocks noChangeArrowheads="1"/>
          </p:cNvSpPr>
          <p:nvPr/>
        </p:nvSpPr>
        <p:spPr bwMode="white">
          <a:xfrm>
            <a:off x="592138" y="1069975"/>
            <a:ext cx="3178175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uk-UA" sz="2000" b="1" i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легітимна периферійна участь</a:t>
            </a:r>
            <a:r>
              <a:rPr lang="uk-UA" sz="2000" b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dirty="0" smtClean="0"/>
              <a:t>(LPP – </a:t>
            </a:r>
            <a:r>
              <a:rPr lang="uk-UA" sz="2000" b="1" dirty="0" err="1" smtClean="0"/>
              <a:t>legitimate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peripheral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participation</a:t>
            </a:r>
            <a:r>
              <a:rPr lang="uk-UA" sz="2400" b="1" dirty="0" smtClean="0"/>
              <a:t>)</a:t>
            </a:r>
            <a:endParaRPr lang="en-US" altLang="ru-RU" sz="2400" b="1" dirty="0" smtClean="0">
              <a:solidFill>
                <a:srgbClr val="F8F8F8"/>
              </a:solidFill>
              <a:cs typeface="Arial" pitchFamily="34" charset="0"/>
            </a:endParaRPr>
          </a:p>
        </p:txBody>
      </p:sp>
      <p:sp>
        <p:nvSpPr>
          <p:cNvPr id="6153" name="Text Box 18"/>
          <p:cNvSpPr txBox="1">
            <a:spLocks noChangeArrowheads="1"/>
          </p:cNvSpPr>
          <p:nvPr/>
        </p:nvSpPr>
        <p:spPr bwMode="white">
          <a:xfrm>
            <a:off x="5511800" y="1462088"/>
            <a:ext cx="2876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6">
                    <a:lumMod val="10000"/>
                  </a:schemeClr>
                </a:solidFill>
              </a:rPr>
              <a:t>модифікована форма участі</a:t>
            </a:r>
            <a:endParaRPr lang="en-US" altLang="ru-RU" sz="2400" b="1" dirty="0" smtClean="0">
              <a:solidFill>
                <a:schemeClr val="accent6">
                  <a:lumMod val="10000"/>
                </a:schemeClr>
              </a:solidFill>
              <a:cs typeface="Arial" pitchFamily="34" charset="0"/>
            </a:endParaRPr>
          </a:p>
        </p:txBody>
      </p:sp>
      <p:sp>
        <p:nvSpPr>
          <p:cNvPr id="288784" name="AutoShape 16"/>
          <p:cNvSpPr>
            <a:spLocks noChangeArrowheads="1"/>
          </p:cNvSpPr>
          <p:nvPr/>
        </p:nvSpPr>
        <p:spPr bwMode="blackGray">
          <a:xfrm rot="-10793605" flipH="1" flipV="1">
            <a:off x="3770313" y="3230563"/>
            <a:ext cx="1446212" cy="755650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pitchFamily="34" charset="0"/>
              <a:buNone/>
              <a:defRPr/>
            </a:pPr>
            <a:endParaRPr lang="ru-RU">
              <a:latin typeface="Arial" charset="0"/>
            </a:endParaRPr>
          </a:p>
        </p:txBody>
      </p:sp>
      <p:sp>
        <p:nvSpPr>
          <p:cNvPr id="6162" name="AutoShape 28"/>
          <p:cNvSpPr>
            <a:spLocks noChangeArrowheads="1"/>
          </p:cNvSpPr>
          <p:nvPr/>
        </p:nvSpPr>
        <p:spPr bwMode="gray">
          <a:xfrm>
            <a:off x="847725" y="2700338"/>
            <a:ext cx="3098800" cy="3382962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  <a:alpha val="50195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uk-UA" b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визначається на основі </a:t>
            </a: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uk-UA" b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укладених </a:t>
            </a: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uk-UA" b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Угод про наукову</a:t>
            </a: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uk-UA" b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співпрацю кафедри філософії </a:t>
            </a: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uk-UA" b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освіти дорослих </a:t>
            </a: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uk-UA" b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іншими </a:t>
            </a: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uk-UA" b="1" dirty="0" err="1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структурантами</a:t>
            </a:r>
            <a:r>
              <a:rPr lang="uk-UA" b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віртуального </a:t>
            </a: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uk-UA" b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освітнього кластеру</a:t>
            </a:r>
            <a:endParaRPr lang="ru-RU" altLang="ru-RU" b="1" dirty="0" smtClean="0"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8799" name="Rectangle 31"/>
          <p:cNvSpPr>
            <a:spLocks noChangeArrowheads="1"/>
          </p:cNvSpPr>
          <p:nvPr/>
        </p:nvSpPr>
        <p:spPr bwMode="gray">
          <a:xfrm>
            <a:off x="946150" y="2984500"/>
            <a:ext cx="31591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88802" name="AutoShape 34"/>
          <p:cNvSpPr>
            <a:spLocks noChangeArrowheads="1"/>
          </p:cNvSpPr>
          <p:nvPr/>
        </p:nvSpPr>
        <p:spPr bwMode="blackGray">
          <a:xfrm rot="10793605" flipV="1">
            <a:off x="3738563" y="3835400"/>
            <a:ext cx="1447800" cy="755650"/>
          </a:xfrm>
          <a:prstGeom prst="rightArrow">
            <a:avLst>
              <a:gd name="adj1" fmla="val 46509"/>
              <a:gd name="adj2" fmla="val 42098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pitchFamily="34" charset="0"/>
              <a:buNone/>
              <a:defRPr/>
            </a:pPr>
            <a:endParaRPr lang="ru-RU">
              <a:latin typeface="Arial" charset="0"/>
            </a:endParaRPr>
          </a:p>
        </p:txBody>
      </p:sp>
      <p:pic>
        <p:nvPicPr>
          <p:cNvPr id="14350" name="Picture 9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90" y="0"/>
            <a:ext cx="290271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Прямоугольник 1"/>
          <p:cNvSpPr>
            <a:spLocks noChangeArrowheads="1"/>
          </p:cNvSpPr>
          <p:nvPr/>
        </p:nvSpPr>
        <p:spPr bwMode="auto">
          <a:xfrm>
            <a:off x="7680325" y="6278563"/>
            <a:ext cx="1165225" cy="57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88762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2"/>
          <p:cNvSpPr>
            <a:spLocks/>
          </p:cNvSpPr>
          <p:nvPr/>
        </p:nvSpPr>
        <p:spPr bwMode="gray">
          <a:xfrm flipH="1">
            <a:off x="914400" y="838200"/>
            <a:ext cx="3530600" cy="2495550"/>
          </a:xfrm>
          <a:custGeom>
            <a:avLst/>
            <a:gdLst>
              <a:gd name="T0" fmla="*/ 2147483647 w 1299"/>
              <a:gd name="T1" fmla="*/ 2147483647 h 1008"/>
              <a:gd name="T2" fmla="*/ 2147483647 w 1299"/>
              <a:gd name="T3" fmla="*/ 2147483647 h 1008"/>
              <a:gd name="T4" fmla="*/ 2147483647 w 1299"/>
              <a:gd name="T5" fmla="*/ 2147483647 h 1008"/>
              <a:gd name="T6" fmla="*/ 2147483647 w 1299"/>
              <a:gd name="T7" fmla="*/ 0 h 1008"/>
              <a:gd name="T8" fmla="*/ 2147483647 w 1299"/>
              <a:gd name="T9" fmla="*/ 0 h 1008"/>
              <a:gd name="T10" fmla="*/ 0 w 1299"/>
              <a:gd name="T11" fmla="*/ 2147483647 h 1008"/>
              <a:gd name="T12" fmla="*/ 2147483647 w 1299"/>
              <a:gd name="T13" fmla="*/ 2147483647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3" name="Freeform 3"/>
          <p:cNvSpPr>
            <a:spLocks/>
          </p:cNvSpPr>
          <p:nvPr/>
        </p:nvSpPr>
        <p:spPr bwMode="ltGray">
          <a:xfrm>
            <a:off x="4612015" y="838200"/>
            <a:ext cx="3541383" cy="2519855"/>
          </a:xfrm>
          <a:custGeom>
            <a:avLst/>
            <a:gdLst>
              <a:gd name="T0" fmla="*/ 2147483647 w 1299"/>
              <a:gd name="T1" fmla="*/ 2147483647 h 1008"/>
              <a:gd name="T2" fmla="*/ 2147483647 w 1299"/>
              <a:gd name="T3" fmla="*/ 2147483647 h 1008"/>
              <a:gd name="T4" fmla="*/ 2147483647 w 1299"/>
              <a:gd name="T5" fmla="*/ 2147483647 h 1008"/>
              <a:gd name="T6" fmla="*/ 2147483647 w 1299"/>
              <a:gd name="T7" fmla="*/ 0 h 1008"/>
              <a:gd name="T8" fmla="*/ 2147483647 w 1299"/>
              <a:gd name="T9" fmla="*/ 0 h 1008"/>
              <a:gd name="T10" fmla="*/ 0 w 1299"/>
              <a:gd name="T11" fmla="*/ 2147483647 h 1008"/>
              <a:gd name="T12" fmla="*/ 2147483647 w 1299"/>
              <a:gd name="T13" fmla="*/ 2147483647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/>
          <a:lstStyle/>
          <a:p>
            <a:endParaRPr lang="ru-RU"/>
          </a:p>
        </p:txBody>
      </p:sp>
      <p:sp>
        <p:nvSpPr>
          <p:cNvPr id="15364" name="Freeform 4"/>
          <p:cNvSpPr>
            <a:spLocks/>
          </p:cNvSpPr>
          <p:nvPr/>
        </p:nvSpPr>
        <p:spPr bwMode="ltGray">
          <a:xfrm>
            <a:off x="914400" y="3462338"/>
            <a:ext cx="3530600" cy="2405062"/>
          </a:xfrm>
          <a:custGeom>
            <a:avLst/>
            <a:gdLst>
              <a:gd name="T0" fmla="*/ 2147483647 w 1299"/>
              <a:gd name="T1" fmla="*/ 2147483647 h 1008"/>
              <a:gd name="T2" fmla="*/ 2147483647 w 1299"/>
              <a:gd name="T3" fmla="*/ 2147483647 h 1008"/>
              <a:gd name="T4" fmla="*/ 2147483647 w 1299"/>
              <a:gd name="T5" fmla="*/ 2147483647 h 1008"/>
              <a:gd name="T6" fmla="*/ 2147483647 w 1299"/>
              <a:gd name="T7" fmla="*/ 0 h 1008"/>
              <a:gd name="T8" fmla="*/ 2147483647 w 1299"/>
              <a:gd name="T9" fmla="*/ 0 h 1008"/>
              <a:gd name="T10" fmla="*/ 0 w 1299"/>
              <a:gd name="T11" fmla="*/ 2147483647 h 1008"/>
              <a:gd name="T12" fmla="*/ 2147483647 w 1299"/>
              <a:gd name="T13" fmla="*/ 2147483647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65" name="Freeform 5"/>
          <p:cNvSpPr>
            <a:spLocks/>
          </p:cNvSpPr>
          <p:nvPr/>
        </p:nvSpPr>
        <p:spPr bwMode="gray">
          <a:xfrm flipH="1">
            <a:off x="4564061" y="3462338"/>
            <a:ext cx="3589337" cy="2405062"/>
          </a:xfrm>
          <a:custGeom>
            <a:avLst/>
            <a:gdLst>
              <a:gd name="T0" fmla="*/ 2147483647 w 1299"/>
              <a:gd name="T1" fmla="*/ 2147483647 h 1008"/>
              <a:gd name="T2" fmla="*/ 2147483647 w 1299"/>
              <a:gd name="T3" fmla="*/ 2147483647 h 1008"/>
              <a:gd name="T4" fmla="*/ 2147483647 w 1299"/>
              <a:gd name="T5" fmla="*/ 2147483647 h 1008"/>
              <a:gd name="T6" fmla="*/ 2147483647 w 1299"/>
              <a:gd name="T7" fmla="*/ 0 h 1008"/>
              <a:gd name="T8" fmla="*/ 2147483647 w 1299"/>
              <a:gd name="T9" fmla="*/ 0 h 1008"/>
              <a:gd name="T10" fmla="*/ 0 w 1299"/>
              <a:gd name="T11" fmla="*/ 2147483647 h 1008"/>
              <a:gd name="T12" fmla="*/ 2147483647 w 1299"/>
              <a:gd name="T13" fmla="*/ 2147483647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gray">
          <a:xfrm>
            <a:off x="1219200" y="971550"/>
            <a:ext cx="2971800" cy="20313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uk-UA" sz="1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Платформа відповідає сучасним вимогам </a:t>
            </a:r>
            <a:r>
              <a:rPr lang="uk-UA" sz="1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замовників освітніх послуг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сучасний дизайн, мобільна версія, мобільний додаток у </a:t>
            </a:r>
            <a:r>
              <a:rPr lang="uk-UA" sz="1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  <a:r>
              <a:rPr lang="uk-UA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r>
              <a:rPr lang="uk-UA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uk-UA" sz="1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</a:t>
            </a:r>
            <a:r>
              <a:rPr lang="uk-UA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Store</a:t>
            </a:r>
            <a:r>
              <a:rPr lang="uk-UA" sz="1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uk-UA" sz="1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uk-UA" sz="1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лайдер</a:t>
            </a:r>
            <a:r>
              <a:rPr lang="uk-UA" sz="1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новин</a:t>
            </a:r>
            <a:r>
              <a:rPr lang="uk-UA" sz="1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ru-RU" sz="1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black">
          <a:xfrm>
            <a:off x="5105399" y="1233160"/>
            <a:ext cx="2666999" cy="155427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захищена від </a:t>
            </a:r>
            <a:r>
              <a:rPr lang="uk-UA" sz="20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парсингу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даних та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ddos-атак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</a:t>
            </a:r>
            <a:r>
              <a:rPr lang="en-US" alt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Distributed </a:t>
            </a:r>
            <a:r>
              <a:rPr lang="en-US" altLang="ru-RU" sz="1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Denial of </a:t>
            </a:r>
            <a:r>
              <a:rPr lang="en-US" alt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Service</a:t>
            </a: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)</a:t>
            </a:r>
            <a:endParaRPr lang="en-US" altLang="ru-RU" sz="1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black">
          <a:xfrm>
            <a:off x="1447800" y="3781693"/>
            <a:ext cx="2850356" cy="132343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власний </a:t>
            </a:r>
            <a:r>
              <a:rPr lang="ru-RU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Youtube</a:t>
            </a:r>
            <a:r>
              <a:rPr lang="uk-UA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-канал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через який транслюються всі заходи 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кафедри ФОД</a:t>
            </a:r>
            <a:endParaRPr lang="en-US" alt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9" name="Text Box 11"/>
          <p:cNvSpPr txBox="1">
            <a:spLocks noChangeArrowheads="1"/>
          </p:cNvSpPr>
          <p:nvPr/>
        </p:nvSpPr>
        <p:spPr bwMode="gray">
          <a:xfrm>
            <a:off x="4665662" y="3658583"/>
            <a:ext cx="3106737" cy="20313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uk-UA" sz="1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Дані між сервером та користувачем передаються у зашифрованому вигляді завдяки сертифікатам безпеки SSL, </a:t>
            </a:r>
            <a:r>
              <a:rPr lang="uk-U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підвищує рівень безпеки даних 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користувача</a:t>
            </a:r>
            <a:endParaRPr lang="en-US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370" name="Rectangle 12"/>
          <p:cNvSpPr>
            <a:spLocks noChangeArrowheads="1"/>
          </p:cNvSpPr>
          <p:nvPr/>
        </p:nvSpPr>
        <p:spPr bwMode="auto">
          <a:xfrm>
            <a:off x="3703638" y="2819400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FF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71" name="Rectangle 13"/>
          <p:cNvSpPr>
            <a:spLocks noChangeArrowheads="1"/>
          </p:cNvSpPr>
          <p:nvPr/>
        </p:nvSpPr>
        <p:spPr bwMode="auto">
          <a:xfrm>
            <a:off x="4803775" y="2819400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FF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2098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 descr="Описание: Virtual Department of Andrag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2667000"/>
            <a:ext cx="1462087" cy="113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C:\Users\Кирилл Викторович\Desktop\ВКА_НАПНУ\Ф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" y="5689907"/>
            <a:ext cx="2118843" cy="118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Кирилл Викторович\Desktop\ВКА_НАПНУ\Ф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973" y="5787128"/>
            <a:ext cx="2267425" cy="99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9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" y="1"/>
            <a:ext cx="5624043" cy="6515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81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00" y="0"/>
            <a:ext cx="7315200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у системі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формальної післядипломної освіти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(від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англ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formal</a:t>
            </a:r>
            <a:r>
              <a:rPr lang="uk-UA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education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) – 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uk-UA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освітньому процесі курсів підвищення кваліфікації за різними моделями і формами навчання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(спеціалізація, стажування, перепідготовка) у закладах післядипломної  педагогічної  освіти, </a:t>
            </a:r>
            <a:r>
              <a:rPr lang="uk-UA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на всіх етапах міжкурсового періоду, а також у системі науково-методичної роботи з  педагогічними працівниками на місцевому рівні (у системі науково-методичної роботи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районних</a:t>
            </a:r>
            <a:r>
              <a:rPr lang="uk-UA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(міських) методичних кабінетів (центрів), об’єднаних територіальних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громадах тощо)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0"/>
            <a:ext cx="1828800" cy="174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24315"/>
            <a:ext cx="48768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59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3631" y="34188"/>
            <a:ext cx="4120763" cy="17184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3200" b="1" i="1" dirty="0"/>
              <a:t>Персональні веб-ресурси викладачів кафедри</a:t>
            </a:r>
            <a:endParaRPr lang="ru-RU" sz="32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7" y="166978"/>
            <a:ext cx="4909368" cy="6421906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4098" name="Picture 2" descr="ÐÐ°ÑÑÐ¸Ð½ÐºÐ¸ Ð¿Ð¾ Ð·Ð°Ð¿ÑÐ¾ÑÑ Ð²Ð¸ÐºÐ»Ð°Ð´Ð°Ñ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70592"/>
            <a:ext cx="3104652" cy="199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59" y="1820039"/>
            <a:ext cx="4903507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b="1" dirty="0"/>
              <a:t>У ВКА (</a:t>
            </a:r>
            <a:r>
              <a:rPr lang="uk-UA" b="1" u="sng" dirty="0" err="1">
                <a:hlinkClick r:id="rId4"/>
              </a:rPr>
              <a:t>andragog.vka</a:t>
            </a:r>
            <a:r>
              <a:rPr lang="uk-UA" b="1" u="sng" dirty="0">
                <a:hlinkClick r:id="rId4"/>
              </a:rPr>
              <a:t>@</a:t>
            </a:r>
            <a:r>
              <a:rPr lang="uk-UA" b="1" u="sng" dirty="0" err="1">
                <a:hlinkClick r:id="rId4"/>
              </a:rPr>
              <a:t>gmail.com</a:t>
            </a:r>
            <a:r>
              <a:rPr lang="uk-UA" b="1" dirty="0"/>
              <a:t>) відкрито </a:t>
            </a:r>
            <a:r>
              <a:rPr lang="uk-UA" b="1" dirty="0">
                <a:solidFill>
                  <a:schemeClr val="accent5"/>
                </a:solidFill>
              </a:rPr>
              <a:t>персональні веб-ресурси викладачів кафедри</a:t>
            </a:r>
            <a:r>
              <a:rPr lang="uk-UA" b="1" dirty="0"/>
              <a:t>, створено окремі курси для кожної категорії слухачів. </a:t>
            </a:r>
            <a:endParaRPr lang="uk-UA" b="1" dirty="0" smtClean="0"/>
          </a:p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році освітнє середовище на ВКА було відкрито для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 груп слухачів КПК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закріплених за кафедрою ФОД, зокрема </a:t>
            </a:r>
            <a:r>
              <a:rPr lang="uk-UA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двохетапні</a:t>
            </a:r>
            <a:r>
              <a:rPr lang="uk-U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(дистанційно-очні) – 8 груп, </a:t>
            </a:r>
            <a:r>
              <a:rPr lang="uk-UA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триетапні</a:t>
            </a:r>
            <a:r>
              <a:rPr lang="uk-U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(очно-дистанційні) – 41 група</a:t>
            </a:r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2019 році – 51 група 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слухачів  КПК за різними формами і моделями навчання</a:t>
            </a:r>
          </a:p>
          <a:p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72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178040" cy="145075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uk-UA" b="1" i="1" dirty="0"/>
              <a:t>Окремі курси для кожної з категорій </a:t>
            </a:r>
            <a:r>
              <a:rPr lang="uk-UA" b="1" i="1" dirty="0" smtClean="0"/>
              <a:t>слухачів КПК</a:t>
            </a:r>
            <a:endParaRPr lang="ru-RU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73" y="1661823"/>
            <a:ext cx="5812850" cy="4245996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6146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84" y="3430988"/>
            <a:ext cx="3571875" cy="28575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54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5336" y="0"/>
            <a:ext cx="6878271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неформальної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англ.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non-formal education) – </a:t>
            </a:r>
            <a:r>
              <a:rPr lang="ru-RU" sz="2800" b="1" i="1" dirty="0" err="1"/>
              <a:t>під</a:t>
            </a:r>
            <a:r>
              <a:rPr lang="ru-RU" sz="2800" b="1" i="1" dirty="0"/>
              <a:t> час  </a:t>
            </a:r>
            <a:r>
              <a:rPr lang="ru-RU" sz="2800" b="1" i="1" dirty="0" err="1"/>
              <a:t>проведення</a:t>
            </a:r>
            <a:r>
              <a:rPr lang="ru-RU" sz="2800" b="1" i="1" dirty="0"/>
              <a:t> </a:t>
            </a:r>
            <a:r>
              <a:rPr lang="ru-RU" sz="2800" b="1" i="1" dirty="0" err="1"/>
              <a:t>різноманітних</a:t>
            </a:r>
            <a:r>
              <a:rPr lang="ru-RU" sz="2800" b="1" i="1" dirty="0"/>
              <a:t> форм </a:t>
            </a:r>
            <a:r>
              <a:rPr lang="ru-RU" sz="2800" b="1" i="1" dirty="0" err="1"/>
              <a:t>роботи</a:t>
            </a:r>
            <a:r>
              <a:rPr lang="ru-RU" sz="2800" b="1" i="1" dirty="0"/>
              <a:t>, </a:t>
            </a:r>
            <a:r>
              <a:rPr lang="ru-RU" sz="2800" b="1" i="1" dirty="0" err="1"/>
              <a:t>що</a:t>
            </a:r>
            <a:r>
              <a:rPr lang="ru-RU" sz="2800" b="1" i="1" dirty="0"/>
              <a:t> </a:t>
            </a:r>
            <a:r>
              <a:rPr lang="ru-RU" sz="2800" b="1" i="1" dirty="0" err="1"/>
              <a:t>здійснюється</a:t>
            </a:r>
            <a:r>
              <a:rPr lang="ru-RU" sz="2800" b="1" i="1" dirty="0"/>
              <a:t> в </a:t>
            </a:r>
            <a:r>
              <a:rPr lang="ru-RU" sz="2800" b="1" i="1" dirty="0" err="1"/>
              <a:t>контексті</a:t>
            </a:r>
            <a:r>
              <a:rPr lang="ru-RU" sz="2800" b="1" i="1" dirty="0"/>
              <a:t> </a:t>
            </a:r>
            <a:r>
              <a:rPr lang="ru-RU" sz="2800" b="1" i="1" dirty="0" err="1"/>
              <a:t>навчально-просвітницьких</a:t>
            </a:r>
            <a:r>
              <a:rPr lang="ru-RU" sz="2800" b="1" i="1" dirty="0"/>
              <a:t> </a:t>
            </a:r>
            <a:r>
              <a:rPr lang="ru-RU" sz="2800" b="1" i="1" dirty="0" err="1"/>
              <a:t>ініціатив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/>
              <a:t>(</a:t>
            </a:r>
            <a:r>
              <a:rPr lang="ru-RU" sz="2800" dirty="0" err="1"/>
              <a:t>зокрема</a:t>
            </a:r>
            <a:r>
              <a:rPr lang="ru-RU" sz="2800" dirty="0"/>
              <a:t> </a:t>
            </a:r>
            <a:r>
              <a:rPr lang="ru-RU" sz="2800" dirty="0" err="1"/>
              <a:t>громадськими</a:t>
            </a:r>
            <a:r>
              <a:rPr lang="ru-RU" sz="2800" dirty="0"/>
              <a:t> </a:t>
            </a:r>
            <a:r>
              <a:rPr lang="ru-RU" sz="2800" dirty="0" err="1"/>
              <a:t>організаціями</a:t>
            </a:r>
            <a:r>
              <a:rPr lang="ru-RU" sz="2800" dirty="0"/>
              <a:t>, </a:t>
            </a:r>
            <a:r>
              <a:rPr lang="ru-RU" sz="2800" dirty="0" err="1"/>
              <a:t>просвітницькими</a:t>
            </a:r>
            <a:r>
              <a:rPr lang="ru-RU" sz="2800" dirty="0"/>
              <a:t> центрами, фондами, </a:t>
            </a:r>
            <a:r>
              <a:rPr lang="ru-RU" sz="2800" dirty="0" err="1"/>
              <a:t>іншими</a:t>
            </a:r>
            <a:r>
              <a:rPr lang="ru-RU" sz="2800" dirty="0"/>
              <a:t> </a:t>
            </a:r>
            <a:r>
              <a:rPr lang="ru-RU" sz="2800" dirty="0" err="1"/>
              <a:t>суб’єктами</a:t>
            </a:r>
            <a:r>
              <a:rPr lang="ru-RU" sz="2800" dirty="0"/>
              <a:t>, а </a:t>
            </a:r>
            <a:r>
              <a:rPr lang="ru-RU" sz="2800" dirty="0" err="1"/>
              <a:t>також</a:t>
            </a:r>
            <a:r>
              <a:rPr lang="ru-RU" sz="2800" dirty="0"/>
              <a:t> </a:t>
            </a:r>
            <a:r>
              <a:rPr lang="ru-RU" sz="2800" dirty="0" err="1"/>
              <a:t>під</a:t>
            </a:r>
            <a:r>
              <a:rPr lang="ru-RU" sz="2800" dirty="0"/>
              <a:t> час </a:t>
            </a:r>
            <a:r>
              <a:rPr lang="ru-RU" sz="2800" dirty="0" err="1"/>
              <a:t>індивідуальних</a:t>
            </a:r>
            <a:r>
              <a:rPr lang="ru-RU" sz="2800" dirty="0"/>
              <a:t> занять </a:t>
            </a:r>
            <a:r>
              <a:rPr lang="ru-RU" sz="2800" dirty="0" err="1"/>
              <a:t>під</a:t>
            </a:r>
            <a:r>
              <a:rPr lang="ru-RU" sz="2800" dirty="0"/>
              <a:t> </a:t>
            </a:r>
            <a:r>
              <a:rPr lang="ru-RU" sz="2800" dirty="0" err="1"/>
              <a:t>керівництвом</a:t>
            </a:r>
            <a:r>
              <a:rPr lang="ru-RU" sz="2800" dirty="0"/>
              <a:t> </a:t>
            </a:r>
            <a:r>
              <a:rPr lang="ru-RU" sz="2800" dirty="0" err="1"/>
              <a:t>андрагогів</a:t>
            </a:r>
            <a:r>
              <a:rPr lang="ru-RU" sz="2800" dirty="0"/>
              <a:t>, </a:t>
            </a:r>
            <a:r>
              <a:rPr lang="ru-RU" sz="2800" dirty="0" err="1"/>
              <a:t>коучів</a:t>
            </a:r>
            <a:r>
              <a:rPr lang="ru-RU" sz="2800" dirty="0"/>
              <a:t>, </a:t>
            </a:r>
            <a:r>
              <a:rPr lang="ru-RU" sz="2800" dirty="0" err="1"/>
              <a:t>супервізорів</a:t>
            </a:r>
            <a:r>
              <a:rPr lang="ru-RU" sz="2800" dirty="0"/>
              <a:t> та </a:t>
            </a:r>
            <a:r>
              <a:rPr lang="ru-RU" sz="2800" dirty="0" err="1"/>
              <a:t>ін</a:t>
            </a:r>
            <a:r>
              <a:rPr lang="ru-RU" sz="2800" dirty="0"/>
              <a:t>.) і </a:t>
            </a:r>
            <a:r>
              <a:rPr lang="ru-RU" sz="2800" dirty="0" err="1"/>
              <a:t>спрямовується</a:t>
            </a:r>
            <a:r>
              <a:rPr lang="ru-RU" sz="2800" dirty="0"/>
              <a:t> на </a:t>
            </a:r>
            <a:r>
              <a:rPr lang="ru-RU" sz="2800" dirty="0" err="1"/>
              <a:t>розвиток</a:t>
            </a:r>
            <a:r>
              <a:rPr lang="ru-RU" sz="2800" dirty="0"/>
              <a:t> </a:t>
            </a:r>
            <a:r>
              <a:rPr lang="ru-RU" sz="2800" dirty="0" err="1"/>
              <a:t>додаткових</a:t>
            </a:r>
            <a:r>
              <a:rPr lang="ru-RU" sz="2800" dirty="0"/>
              <a:t> </a:t>
            </a:r>
            <a:r>
              <a:rPr lang="ru-RU" sz="2800" dirty="0" err="1"/>
              <a:t>умінь</a:t>
            </a:r>
            <a:r>
              <a:rPr lang="ru-RU" sz="2800" dirty="0"/>
              <a:t> і </a:t>
            </a:r>
            <a:r>
              <a:rPr lang="ru-RU" sz="2800" dirty="0" err="1"/>
              <a:t>навичок</a:t>
            </a:r>
            <a:r>
              <a:rPr lang="ru-RU" sz="2800" dirty="0"/>
              <a:t>, </a:t>
            </a:r>
            <a:r>
              <a:rPr lang="ru-RU" sz="2800" dirty="0" err="1"/>
              <a:t>набуття</a:t>
            </a:r>
            <a:r>
              <a:rPr lang="ru-RU" sz="2800" dirty="0"/>
              <a:t> </a:t>
            </a:r>
            <a:r>
              <a:rPr lang="ru-RU" sz="2800" dirty="0" err="1" smtClean="0"/>
              <a:t>компетенцій</a:t>
            </a:r>
            <a:endParaRPr lang="ru-RU" sz="2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7" y="4512908"/>
            <a:ext cx="2115539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Documents and Settings\Admin\Рабочий стол\вк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533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02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1600200"/>
            <a:ext cx="7848600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uk-UA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інформальній</a:t>
            </a: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освіті 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– у процесі </a:t>
            </a:r>
            <a:r>
              <a:rPr lang="uk-UA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самоорганізованої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освіти, самоосвіти педагогів, а також замовників освітніх послуг і ключових </a:t>
            </a:r>
            <a:r>
              <a:rPr lang="uk-UA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стейкхолдерів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задля перетворення освітнього потенціалу суспільства знань у дієві чинники власного саморозвитку впродовж життя, набуття нових компететностей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2110203" cy="142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Documents and Settings\Admin\Рабочий стол\вк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6740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50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uk-UA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 організації роботи</a:t>
            </a:r>
            <a:endParaRPr lang="en-US" alt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Oval 3"/>
          <p:cNvSpPr>
            <a:spLocks noChangeArrowheads="1"/>
          </p:cNvSpPr>
          <p:nvPr/>
        </p:nvSpPr>
        <p:spPr bwMode="gray">
          <a:xfrm>
            <a:off x="2532063" y="1870075"/>
            <a:ext cx="3743325" cy="3743325"/>
          </a:xfrm>
          <a:prstGeom prst="ellipse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gray">
          <a:xfrm>
            <a:off x="3025775" y="2349500"/>
            <a:ext cx="2749550" cy="2746375"/>
          </a:xfrm>
          <a:prstGeom prst="ellipse">
            <a:avLst/>
          </a:prstGeom>
          <a:gradFill rotWithShape="1">
            <a:gsLst>
              <a:gs pos="0">
                <a:srgbClr val="A1A1A1"/>
              </a:gs>
              <a:gs pos="50000">
                <a:srgbClr val="FFFFFF"/>
              </a:gs>
              <a:gs pos="100000">
                <a:srgbClr val="A1A1A1"/>
              </a:gs>
            </a:gsLst>
            <a:lin ang="2700000" scaled="1"/>
          </a:gra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  <p:sp>
        <p:nvSpPr>
          <p:cNvPr id="299013" name="Text Box 5"/>
          <p:cNvSpPr txBox="1">
            <a:spLocks noChangeArrowheads="1"/>
          </p:cNvSpPr>
          <p:nvPr/>
        </p:nvSpPr>
        <p:spPr bwMode="gray">
          <a:xfrm>
            <a:off x="3200400" y="3043238"/>
            <a:ext cx="25749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ФОРМИ</a:t>
            </a:r>
          </a:p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ОРГАНІЗАЦІЇ РОБОТИ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gray">
          <a:xfrm>
            <a:off x="609600" y="1511300"/>
            <a:ext cx="31242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buFont typeface="Arial" pitchFamily="34" charset="0"/>
              <a:buNone/>
              <a:defRPr/>
            </a:pPr>
            <a:r>
              <a:rPr lang="uk-UA" sz="2000" b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тренінги, круглі столи, семінари, Інтерне-конференції, банк знань</a:t>
            </a:r>
            <a:endParaRPr lang="en-US" altLang="ru-RU" sz="2000" b="1" dirty="0" smtClean="0"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gray">
          <a:xfrm>
            <a:off x="411163" y="4787900"/>
            <a:ext cx="2789237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buFont typeface="Arial" pitchFamily="34" charset="0"/>
              <a:buNone/>
              <a:defRPr/>
            </a:pPr>
            <a:r>
              <a:rPr lang="uk-UA" sz="2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оn-line</a:t>
            </a:r>
            <a:r>
              <a:rPr lang="uk-UA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студії, веб-лабораторії, </a:t>
            </a:r>
            <a:r>
              <a:rPr lang="uk-UA" sz="2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</a:t>
            </a:r>
            <a:r>
              <a:rPr lang="uk-UA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-колегіуми, педагогічні </a:t>
            </a:r>
            <a:r>
              <a:rPr lang="uk-UA" sz="2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web-квести</a:t>
            </a:r>
            <a:r>
              <a:rPr lang="uk-UA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веб-екскурсії </a:t>
            </a:r>
            <a:endParaRPr lang="en-US" altLang="ru-RU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gray">
          <a:xfrm>
            <a:off x="6275388" y="3025775"/>
            <a:ext cx="286861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buFont typeface="Arial" pitchFamily="34" charset="0"/>
              <a:buNone/>
              <a:defRPr/>
            </a:pPr>
            <a:r>
              <a:rPr lang="uk-UA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вебінари</a:t>
            </a:r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чати, </a:t>
            </a:r>
            <a:r>
              <a:rPr lang="uk-UA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відеомости</a:t>
            </a:r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відеоконференції</a:t>
            </a:r>
            <a:endParaRPr lang="en-US" alt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3643313" y="1395413"/>
            <a:ext cx="1736725" cy="1447800"/>
            <a:chOff x="708" y="2203"/>
            <a:chExt cx="751" cy="741"/>
          </a:xfrm>
        </p:grpSpPr>
        <p:sp>
          <p:nvSpPr>
            <p:cNvPr id="299018" name="Oval 10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Arial" pitchFamily="34" charset="0"/>
                <a:buNone/>
                <a:defRPr/>
              </a:pPr>
              <a:endParaRPr lang="ru-RU">
                <a:latin typeface="Arial" charset="0"/>
              </a:endParaRPr>
            </a:p>
          </p:txBody>
        </p:sp>
        <p:pic>
          <p:nvPicPr>
            <p:cNvPr id="15385" name="Picture 11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0" name="Rectangle 12"/>
          <p:cNvSpPr>
            <a:spLocks noChangeArrowheads="1"/>
          </p:cNvSpPr>
          <p:nvPr/>
        </p:nvSpPr>
        <p:spPr bwMode="gray">
          <a:xfrm>
            <a:off x="3671888" y="1828800"/>
            <a:ext cx="170815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uk-UA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внутрішньоорганізаційні</a:t>
            </a:r>
            <a:endParaRPr lang="en-US" alt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15371" name="Group 13"/>
          <p:cNvGrpSpPr>
            <a:grpSpLocks/>
          </p:cNvGrpSpPr>
          <p:nvPr/>
        </p:nvGrpSpPr>
        <p:grpSpPr bwMode="auto">
          <a:xfrm>
            <a:off x="2343150" y="3810000"/>
            <a:ext cx="1466850" cy="1447800"/>
            <a:chOff x="708" y="2203"/>
            <a:chExt cx="751" cy="741"/>
          </a:xfrm>
        </p:grpSpPr>
        <p:sp>
          <p:nvSpPr>
            <p:cNvPr id="299022" name="Oval 14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Arial" pitchFamily="34" charset="0"/>
                <a:buNone/>
                <a:defRPr/>
              </a:pPr>
              <a:endParaRPr lang="ru-RU">
                <a:latin typeface="Arial" charset="0"/>
              </a:endParaRPr>
            </a:p>
          </p:txBody>
        </p:sp>
        <p:pic>
          <p:nvPicPr>
            <p:cNvPr id="15383" name="Picture 15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72" name="Rectangle 16"/>
          <p:cNvSpPr>
            <a:spLocks noChangeArrowheads="1"/>
          </p:cNvSpPr>
          <p:nvPr/>
        </p:nvSpPr>
        <p:spPr bwMode="gray">
          <a:xfrm>
            <a:off x="2359025" y="4227513"/>
            <a:ext cx="14509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ru-RU" sz="2000" b="1">
                <a:solidFill>
                  <a:srgbClr val="F8F8F8"/>
                </a:solidFill>
                <a:latin typeface="Arial" charset="0"/>
                <a:cs typeface="Arial" charset="0"/>
              </a:rPr>
              <a:t> </a:t>
            </a:r>
          </a:p>
        </p:txBody>
      </p:sp>
      <p:grpSp>
        <p:nvGrpSpPr>
          <p:cNvPr id="15373" name="Group 17"/>
          <p:cNvGrpSpPr>
            <a:grpSpLocks/>
          </p:cNvGrpSpPr>
          <p:nvPr/>
        </p:nvGrpSpPr>
        <p:grpSpPr bwMode="auto">
          <a:xfrm>
            <a:off x="4953000" y="3860800"/>
            <a:ext cx="1466850" cy="1447800"/>
            <a:chOff x="708" y="2203"/>
            <a:chExt cx="751" cy="741"/>
          </a:xfrm>
        </p:grpSpPr>
        <p:sp>
          <p:nvSpPr>
            <p:cNvPr id="299026" name="Oval 18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Arial" pitchFamily="34" charset="0"/>
                <a:buNone/>
                <a:defRPr/>
              </a:pPr>
              <a:endParaRPr lang="ru-RU">
                <a:latin typeface="Arial" charset="0"/>
              </a:endParaRPr>
            </a:p>
          </p:txBody>
        </p:sp>
        <p:pic>
          <p:nvPicPr>
            <p:cNvPr id="15381" name="Picture 19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4" name="Rectangle 20"/>
          <p:cNvSpPr>
            <a:spLocks noChangeArrowheads="1"/>
          </p:cNvSpPr>
          <p:nvPr/>
        </p:nvSpPr>
        <p:spPr bwMode="gray">
          <a:xfrm>
            <a:off x="5029200" y="4318000"/>
            <a:ext cx="1295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змішані</a:t>
            </a:r>
            <a:endParaRPr lang="en-US" alt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06663" y="4194175"/>
            <a:ext cx="1227137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uk-U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міжоргані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None/>
              <a:defRPr/>
            </a:pPr>
            <a:r>
              <a:rPr lang="uk-U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заційні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76" name="Picture 9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" y="0"/>
            <a:ext cx="4623515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2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78" y="1625940"/>
            <a:ext cx="1690474" cy="109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4" descr="Картинки по запросу человечки для презентации скачать бесплатн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511300"/>
            <a:ext cx="52705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1585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200" y="9659"/>
            <a:ext cx="906780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Formal education will make you a living. </a:t>
            </a:r>
            <a:endParaRPr lang="uk-UA" sz="5400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Self-education 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make you a fortune.</a:t>
            </a:r>
            <a:endParaRPr lang="ru-RU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  <a:p>
            <a:pPr algn="r"/>
            <a:r>
              <a:rPr lang="ru-RU" dirty="0" smtClean="0"/>
              <a:t>Формальна </a:t>
            </a:r>
            <a:r>
              <a:rPr lang="ru-RU" dirty="0" err="1"/>
              <a:t>освіта</a:t>
            </a:r>
            <a:r>
              <a:rPr lang="ru-RU" dirty="0"/>
              <a:t> </a:t>
            </a:r>
            <a:r>
              <a:rPr lang="ru-RU" dirty="0" err="1"/>
              <a:t>допоможе</a:t>
            </a:r>
            <a:r>
              <a:rPr lang="ru-RU" dirty="0"/>
              <a:t> вам </a:t>
            </a:r>
            <a:r>
              <a:rPr lang="ru-RU" dirty="0" err="1"/>
              <a:t>вижити</a:t>
            </a:r>
            <a:r>
              <a:rPr lang="ru-RU" dirty="0"/>
              <a:t>. </a:t>
            </a:r>
            <a:endParaRPr lang="ru-RU" dirty="0" smtClean="0"/>
          </a:p>
          <a:p>
            <a:pPr algn="r"/>
            <a:r>
              <a:rPr lang="ru-RU" dirty="0" err="1" smtClean="0"/>
              <a:t>Самоосвіта</a:t>
            </a:r>
            <a:r>
              <a:rPr lang="ru-RU" dirty="0" smtClean="0"/>
              <a:t> </a:t>
            </a:r>
            <a:r>
              <a:rPr lang="ru-RU" dirty="0" err="1"/>
              <a:t>приведе</a:t>
            </a:r>
            <a:r>
              <a:rPr lang="ru-RU" dirty="0"/>
              <a:t> вас до </a:t>
            </a:r>
            <a:r>
              <a:rPr lang="ru-RU" dirty="0" err="1" smtClean="0"/>
              <a:t>успіху</a:t>
            </a:r>
            <a:r>
              <a:rPr lang="ru-RU" dirty="0" smtClean="0"/>
              <a:t>.</a:t>
            </a:r>
            <a:endParaRPr lang="ru-RU" sz="2400" b="1" dirty="0" smtClean="0"/>
          </a:p>
          <a:p>
            <a:pPr algn="r"/>
            <a:r>
              <a:rPr lang="ru-RU" sz="3600" b="1" dirty="0" smtClean="0"/>
              <a:t>Джим </a:t>
            </a:r>
            <a:r>
              <a:rPr lang="ru-RU" sz="3600" b="1" dirty="0" err="1"/>
              <a:t>Рон</a:t>
            </a:r>
            <a:endParaRPr lang="ru-RU" sz="3600" dirty="0"/>
          </a:p>
          <a:p>
            <a:r>
              <a:rPr lang="ru-RU" dirty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1000" y="5775701"/>
            <a:ext cx="51816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Професійне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зростання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людей —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найвище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покликання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лідерства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Харві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С.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Файєрстоун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9" name="Picture 5" descr="C:\Documents and Settings\Admin\Рабочий стол\99px_ru_animacii_1326_devushka_lejit_v_komnate_vokrug_letaut_knigi_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7" y="3352800"/>
            <a:ext cx="4231783" cy="235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Documents and Settings\Admin\Рабочий стол\99px_ru_animacii_6992_iz_knigi_pojavljaetsja_cvet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67" y="5029200"/>
            <a:ext cx="2695575" cy="174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79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167640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uk-UA" b="1" i="1" dirty="0">
                <a:solidFill>
                  <a:schemeClr val="tx1"/>
                </a:solidFill>
              </a:rPr>
              <a:t>Рубрики віртуальної кафедри педагогіки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951"/>
            <a:ext cx="4320480" cy="2949154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572000" y="1556792"/>
            <a:ext cx="4320480" cy="230832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Діє 14 постійно діючих рубрик ВКА: </a:t>
            </a: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Квесторія</a:t>
            </a: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«Педагогічний маркетинг», «Психологія андрагогіки», «Цифровий </a:t>
            </a:r>
            <a:r>
              <a:rPr lang="uk-UA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сторітеллінг</a:t>
            </a: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</a:t>
            </a:r>
            <a:r>
              <a:rPr lang="uk-UA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Медіаосвітня</a:t>
            </a: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студія», «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</a:t>
            </a:r>
            <a:r>
              <a:rPr lang="uk-UA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-клуб</a:t>
            </a: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андрагогів», «Професійний розвиток педагога НУШ», «Е-бібліотека», «Міжнародне стажування»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тощо.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5116"/>
            <a:ext cx="4067944" cy="287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65116"/>
            <a:ext cx="5256584" cy="299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388" y="3030644"/>
            <a:ext cx="4193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веб-ресурси: </a:t>
            </a:r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мотиваційні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відеопривітання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дошки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Е-</a:t>
            </a:r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дошки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Е-</a:t>
            </a:r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журнали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відео-скрайбінги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2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тестові</a:t>
            </a:r>
            <a:r>
              <a:rPr lang="ru-RU" sz="1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анкети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анкети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учасників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різних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заходів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en-GB" sz="1200" b="1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Google 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формах; </a:t>
            </a:r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інтелектуальні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GB" sz="1200" b="1" i="1" u="sng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popplet</a:t>
            </a:r>
            <a:r>
              <a:rPr lang="ru-RU" sz="1200" b="1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.</a:t>
            </a:r>
            <a:r>
              <a:rPr lang="en-GB" sz="1200" b="1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com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8920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Кирилл Викторович\Desktop\ВКА_НАПНУ\Ф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5867399" cy="335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C:\Users\Кирилл Викторович\Desktop\ВКА_НАПНУ\Ф1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6477000" cy="35753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562600" y="838200"/>
            <a:ext cx="3429001" cy="1219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Рубрика «</a:t>
            </a:r>
            <a:r>
              <a:rPr lang="ru-RU" sz="24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</a:t>
            </a:r>
            <a:r>
              <a:rPr lang="uk-UA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4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йний</a:t>
            </a:r>
            <a:r>
              <a:rPr lang="ru-RU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</a:t>
            </a:r>
            <a:r>
              <a:rPr lang="ru-RU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педагога НУШ»</a:t>
            </a:r>
            <a:endParaRPr lang="ru-RU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493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8101"/>
            <a:ext cx="9144000" cy="73152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886199"/>
            <a:ext cx="4114800" cy="28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96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478" y="3419479"/>
            <a:ext cx="19044" cy="190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8" y="3571879"/>
            <a:ext cx="19044" cy="190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278" y="3724279"/>
            <a:ext cx="19044" cy="19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36710" cy="5124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86" y="2562024"/>
            <a:ext cx="8232629" cy="41468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2878" y="2256770"/>
            <a:ext cx="4572000" cy="2862322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педагогічний</a:t>
            </a:r>
            <a:r>
              <a:rPr lang="uk-UA" dirty="0"/>
              <a:t> (одержання цілісного уявлення про замовників освітніх послуг, зокрема про їхні професійні запити, потреби) </a:t>
            </a:r>
          </a:p>
          <a:p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професіографічний </a:t>
            </a: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моніторинг</a:t>
            </a:r>
            <a:r>
              <a:rPr lang="uk-UA" dirty="0"/>
              <a:t> (один із складників забезпечення якості освітнього процесу, раціональне використання засобів і їх відповідність заданим цілям, ефективність використання технологій, виявляти тенденції їх </a:t>
            </a:r>
            <a:r>
              <a:rPr lang="uk-UA" dirty="0" smtClean="0"/>
              <a:t>зміни)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14800" y="5145651"/>
            <a:ext cx="4982115" cy="156966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Анкета «Вивчення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освітніх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запитів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потреб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замовників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освітніх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послуг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У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рубриці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ВКА «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Креативні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практики» у межах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проведення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констатувального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етапу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експерименту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розроблено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анкети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1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діагностики</a:t>
            </a:r>
            <a:r>
              <a:rPr lang="ru-RU" sz="1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розвитку </a:t>
            </a:r>
            <a:r>
              <a:rPr lang="ru-RU" sz="1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професійної</a:t>
            </a:r>
            <a:r>
              <a:rPr lang="ru-RU" sz="1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креативності</a:t>
            </a:r>
            <a:r>
              <a:rPr lang="ru-RU" sz="1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науково</a:t>
            </a:r>
            <a:r>
              <a:rPr lang="ru-RU" sz="1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-педагогічних </a:t>
            </a:r>
            <a:r>
              <a:rPr lang="ru-RU" sz="1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працівників</a:t>
            </a:r>
            <a:r>
              <a:rPr lang="ru-RU" sz="1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доц. М.В. 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Ілляхова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У </a:t>
            </a:r>
            <a:r>
              <a:rPr lang="ru-RU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рубриці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Медіаосвітня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студія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- анкета «</a:t>
            </a:r>
            <a:r>
              <a:rPr lang="ru-RU" sz="1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</a:t>
            </a:r>
            <a:r>
              <a:rPr lang="ru-RU" sz="1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фахової</a:t>
            </a:r>
            <a:r>
              <a:rPr lang="ru-RU" sz="1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медіакомпетентності</a:t>
            </a:r>
            <a:r>
              <a:rPr lang="ru-RU" sz="1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вчителів</a:t>
            </a:r>
            <a:r>
              <a:rPr lang="ru-RU" sz="1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іноземних</a:t>
            </a:r>
            <a:r>
              <a:rPr lang="ru-RU" sz="1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</a:t>
            </a:r>
            <a:r>
              <a:rPr lang="ru-RU" sz="1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умовах </a:t>
            </a:r>
            <a:r>
              <a:rPr lang="ru-RU" sz="1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формальної</a:t>
            </a:r>
            <a:r>
              <a:rPr lang="ru-RU" sz="1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неформальної</a:t>
            </a:r>
            <a:r>
              <a:rPr lang="ru-RU" sz="1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</a:t>
            </a:r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1200" dirty="0"/>
              <a:t>(</a:t>
            </a:r>
            <a:r>
              <a:rPr lang="ru-RU" sz="1200" dirty="0" err="1"/>
              <a:t>асп</a:t>
            </a:r>
            <a:r>
              <a:rPr lang="ru-RU" sz="1200" dirty="0"/>
              <a:t>. </a:t>
            </a:r>
            <a:r>
              <a:rPr lang="ru-RU" sz="1200" dirty="0" err="1"/>
              <a:t>А.Пономаревський</a:t>
            </a:r>
            <a:r>
              <a:rPr lang="ru-RU" sz="1200" dirty="0"/>
              <a:t>)</a:t>
            </a:r>
            <a:r>
              <a:rPr lang="ru-RU" sz="1200" i="1" dirty="0"/>
              <a:t>.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12292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944358"/>
            <a:ext cx="8445624" cy="903829"/>
          </a:xfrm>
          <a:solidFill>
            <a:schemeClr val="bg1"/>
          </a:solidFill>
        </p:spPr>
        <p:txBody>
          <a:bodyPr/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Дипломом І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 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Віртуальна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кафедра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андрагогіки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післядипломної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ДВНЗ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менеджменту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3" y="3914121"/>
            <a:ext cx="3720227" cy="2048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729" y="1556791"/>
            <a:ext cx="5273638" cy="4387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" y="1661046"/>
            <a:ext cx="3769516" cy="20608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" y="188984"/>
            <a:ext cx="912436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444444"/>
                </a:solidFill>
                <a:latin typeface="Arial" panose="020B0604020202020204" pitchFamily="34" charset="0"/>
              </a:rPr>
              <a:t>23 </a:t>
            </a:r>
            <a:r>
              <a:rPr lang="ru-RU" b="1" dirty="0" err="1">
                <a:solidFill>
                  <a:srgbClr val="444444"/>
                </a:solidFill>
                <a:latin typeface="Arial" panose="020B0604020202020204" pitchFamily="34" charset="0"/>
              </a:rPr>
              <a:t>березня</a:t>
            </a:r>
            <a:r>
              <a:rPr lang="ru-RU" b="1" dirty="0">
                <a:solidFill>
                  <a:srgbClr val="444444"/>
                </a:solidFill>
                <a:latin typeface="Arial" panose="020B0604020202020204" pitchFamily="34" charset="0"/>
              </a:rPr>
              <a:t> 2018 року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 на </a:t>
            </a:r>
            <a:r>
              <a:rPr lang="ru-RU" dirty="0" err="1">
                <a:solidFill>
                  <a:srgbClr val="444444"/>
                </a:solidFill>
                <a:latin typeface="Arial" panose="020B0604020202020204" pitchFamily="34" charset="0"/>
              </a:rPr>
              <a:t>загальних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Arial" panose="020B0604020202020204" pitchFamily="34" charset="0"/>
              </a:rPr>
              <a:t>зборах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Arial" panose="020B0604020202020204" pitchFamily="34" charset="0"/>
              </a:rPr>
              <a:t>Національної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Arial" panose="020B0604020202020204" pitchFamily="34" charset="0"/>
              </a:rPr>
              <a:t>академії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Arial" panose="020B0604020202020204" pitchFamily="34" charset="0"/>
              </a:rPr>
              <a:t>педагогічних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 наук </a:t>
            </a:r>
            <a:r>
              <a:rPr lang="ru-RU" dirty="0" err="1">
                <a:solidFill>
                  <a:srgbClr val="444444"/>
                </a:solidFill>
                <a:latin typeface="Arial" panose="020B0604020202020204" pitchFamily="34" charset="0"/>
              </a:rPr>
              <a:t>України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Arial" panose="020B0604020202020204" pitchFamily="34" charset="0"/>
              </a:rPr>
              <a:t>відбулося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Arial" panose="020B0604020202020204" pitchFamily="34" charset="0"/>
              </a:rPr>
              <a:t>нагородження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Arial" panose="020B0604020202020204" pitchFamily="34" charset="0"/>
              </a:rPr>
              <a:t>переможців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 </a:t>
            </a:r>
            <a:r>
              <a:rPr lang="ru-RU" b="1" dirty="0" smtClean="0">
                <a:solidFill>
                  <a:srgbClr val="444444"/>
                </a:solidFill>
                <a:latin typeface="Arial" panose="020B0604020202020204" pitchFamily="34" charset="0"/>
              </a:rPr>
              <a:t>у </a:t>
            </a:r>
            <a:r>
              <a:rPr lang="ru-RU" b="1" dirty="0" err="1" smtClean="0">
                <a:solidFill>
                  <a:srgbClr val="444444"/>
                </a:solidFill>
                <a:latin typeface="Arial" panose="020B0604020202020204" pitchFamily="34" charset="0"/>
              </a:rPr>
              <a:t>конкурсі</a:t>
            </a:r>
            <a:r>
              <a:rPr lang="ru-RU" b="1" dirty="0">
                <a:solidFill>
                  <a:srgbClr val="444444"/>
                </a:solidFill>
                <a:latin typeface="Arial" panose="020B0604020202020204" pitchFamily="34" charset="0"/>
              </a:rPr>
              <a:t>  </a:t>
            </a:r>
            <a:r>
              <a:rPr lang="ru-RU" b="1" dirty="0" err="1">
                <a:solidFill>
                  <a:srgbClr val="444444"/>
                </a:solidFill>
                <a:latin typeface="Arial" panose="020B0604020202020204" pitchFamily="34" charset="0"/>
              </a:rPr>
              <a:t>кращих</a:t>
            </a:r>
            <a:r>
              <a:rPr lang="ru-RU" b="1" dirty="0">
                <a:solidFill>
                  <a:srgbClr val="444444"/>
                </a:solidFill>
                <a:latin typeface="Arial" panose="020B0604020202020204" pitchFamily="34" charset="0"/>
              </a:rPr>
              <a:t>  </a:t>
            </a:r>
            <a:r>
              <a:rPr lang="ru-RU" b="1" dirty="0" err="1">
                <a:solidFill>
                  <a:srgbClr val="444444"/>
                </a:solidFill>
                <a:latin typeface="Arial" panose="020B0604020202020204" pitchFamily="34" charset="0"/>
              </a:rPr>
              <a:t>наукових</a:t>
            </a:r>
            <a:r>
              <a:rPr lang="ru-RU" b="1" dirty="0">
                <a:solidFill>
                  <a:srgbClr val="444444"/>
                </a:solidFill>
                <a:latin typeface="Arial" panose="020B0604020202020204" pitchFamily="34" charset="0"/>
              </a:rPr>
              <a:t>  </a:t>
            </a:r>
            <a:r>
              <a:rPr lang="ru-RU" b="1" dirty="0" err="1">
                <a:solidFill>
                  <a:srgbClr val="444444"/>
                </a:solidFill>
                <a:latin typeface="Arial" panose="020B0604020202020204" pitchFamily="34" charset="0"/>
              </a:rPr>
              <a:t>робіт</a:t>
            </a:r>
            <a:r>
              <a:rPr lang="ru-RU" b="1" dirty="0">
                <a:solidFill>
                  <a:srgbClr val="444444"/>
                </a:solidFill>
                <a:latin typeface="Arial" panose="020B0604020202020204" pitchFamily="34" charset="0"/>
              </a:rPr>
              <a:t>  за  2017  </a:t>
            </a:r>
            <a:r>
              <a:rPr lang="ru-RU" b="1" dirty="0" err="1" smtClean="0">
                <a:solidFill>
                  <a:srgbClr val="444444"/>
                </a:solidFill>
                <a:latin typeface="Arial" panose="020B0604020202020204" pitchFamily="34" charset="0"/>
              </a:rPr>
              <a:t>рік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2320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Новая папка\проект (11)\тренінг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659" y="2400300"/>
            <a:ext cx="259616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" y="1828800"/>
            <a:ext cx="2743200" cy="1524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Українсько-австрійський проект «Нові вимоги до компетенцій керівників шкіл в Україні» </a:t>
            </a:r>
          </a:p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(червень, 2018)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2590800"/>
            <a:ext cx="1524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0"/>
            <a:ext cx="12954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953000"/>
            <a:ext cx="12192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696" y="5276850"/>
            <a:ext cx="1094704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8361" y="4514850"/>
            <a:ext cx="2743200" cy="1524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Усеукраїнський журнал «МЕТОДИСТ»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867400"/>
            <a:ext cx="885825" cy="104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8"/>
          <a:stretch>
            <a:fillRect/>
          </a:stretch>
        </p:blipFill>
        <p:spPr>
          <a:xfrm>
            <a:off x="3160690" y="1600200"/>
            <a:ext cx="2478110" cy="145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93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00200" y="0"/>
            <a:ext cx="7543800" cy="22671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algn="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 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можете за одну </a:t>
            </a:r>
            <a:r>
              <a:rPr lang="ru-RU" sz="32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ніч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змінити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своє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проте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зможете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змінити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напрям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Вашого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руху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algn="r">
              <a:lnSpc>
                <a:spcPct val="107000"/>
              </a:lnSpc>
              <a:spcAft>
                <a:spcPts val="800"/>
              </a:spcAft>
            </a:pPr>
            <a:r>
              <a:rPr lang="uk-UA" sz="3200" b="1" i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Джим</a:t>
            </a:r>
            <a:r>
              <a:rPr lang="uk-UA" sz="32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b="1" i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Рон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325"/>
            <a:ext cx="4800600" cy="31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81400" y="2667000"/>
            <a:ext cx="5334000" cy="2362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ЗАПРОШУЄМО ДО ТВОРЧОЇ СПІВДІЇ</a:t>
            </a:r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642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Oval 3"/>
          <p:cNvSpPr>
            <a:spLocks noChangeArrowheads="1"/>
          </p:cNvSpPr>
          <p:nvPr/>
        </p:nvSpPr>
        <p:spPr bwMode="gray">
          <a:xfrm>
            <a:off x="2532063" y="1870075"/>
            <a:ext cx="3743325" cy="3743325"/>
          </a:xfrm>
          <a:prstGeom prst="ellipse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4" name="Oval 4"/>
          <p:cNvSpPr>
            <a:spLocks noChangeArrowheads="1"/>
          </p:cNvSpPr>
          <p:nvPr/>
        </p:nvSpPr>
        <p:spPr bwMode="gray">
          <a:xfrm>
            <a:off x="3084512" y="2308841"/>
            <a:ext cx="2749550" cy="2442185"/>
          </a:xfrm>
          <a:prstGeom prst="ellipse">
            <a:avLst/>
          </a:prstGeom>
          <a:gradFill rotWithShape="1">
            <a:gsLst>
              <a:gs pos="0">
                <a:srgbClr val="A1A1A1"/>
              </a:gs>
              <a:gs pos="50000">
                <a:srgbClr val="FFFFFF"/>
              </a:gs>
              <a:gs pos="100000">
                <a:srgbClr val="A1A1A1"/>
              </a:gs>
            </a:gsLst>
            <a:lin ang="2700000" scaled="1"/>
          </a:gra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uk-UA" b="1" dirty="0" smtClean="0"/>
              <a:t>Модернізація змісту </a:t>
            </a:r>
          </a:p>
          <a:p>
            <a:pPr algn="ctr"/>
            <a:r>
              <a:rPr lang="uk-UA" b="1" dirty="0" smtClean="0"/>
              <a:t>післядипломної освіти </a:t>
            </a:r>
          </a:p>
          <a:p>
            <a:pPr algn="ctr"/>
            <a:r>
              <a:rPr lang="uk-UA" b="1" dirty="0" smtClean="0"/>
              <a:t>і </a:t>
            </a:r>
            <a:r>
              <a:rPr lang="uk-UA" b="1" dirty="0"/>
              <a:t>формування </a:t>
            </a:r>
            <a:endParaRPr lang="uk-UA" b="1" dirty="0" smtClean="0"/>
          </a:p>
          <a:p>
            <a:pPr algn="ctr"/>
            <a:r>
              <a:rPr lang="uk-UA" b="1" dirty="0" smtClean="0"/>
              <a:t>відповідного </a:t>
            </a:r>
          </a:p>
          <a:p>
            <a:pPr algn="ctr"/>
            <a:r>
              <a:rPr lang="uk-UA" b="1" dirty="0" smtClean="0"/>
              <a:t>відкритого </a:t>
            </a:r>
            <a:r>
              <a:rPr lang="uk-UA" b="1" dirty="0"/>
              <a:t>контенту</a:t>
            </a:r>
            <a:endParaRPr lang="ru-RU" dirty="0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gray">
          <a:xfrm>
            <a:off x="533400" y="1511300"/>
            <a:ext cx="32004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uk-UA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uk-U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ифровізація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освіти й створення відкритого освітнього простору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Нової української школи</a:t>
            </a:r>
            <a:endParaRPr lang="en-US" b="1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gray">
          <a:xfrm>
            <a:off x="533400" y="4787900"/>
            <a:ext cx="21732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endParaRPr lang="en-US" sz="1400" b="1" dirty="0">
              <a:solidFill>
                <a:srgbClr val="080808"/>
              </a:solidFill>
              <a:cs typeface="Arial" charset="0"/>
            </a:endParaRPr>
          </a:p>
        </p:txBody>
      </p:sp>
      <p:grpSp>
        <p:nvGrpSpPr>
          <p:cNvPr id="10249" name="Group 9"/>
          <p:cNvGrpSpPr>
            <a:grpSpLocks/>
          </p:cNvGrpSpPr>
          <p:nvPr/>
        </p:nvGrpSpPr>
        <p:grpSpPr bwMode="auto">
          <a:xfrm>
            <a:off x="3643313" y="1395413"/>
            <a:ext cx="1466850" cy="1447800"/>
            <a:chOff x="708" y="2203"/>
            <a:chExt cx="751" cy="741"/>
          </a:xfrm>
        </p:grpSpPr>
        <p:sp>
          <p:nvSpPr>
            <p:cNvPr id="299018" name="Oval 10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10260" name="Picture 11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0" name="Rectangle 12"/>
          <p:cNvSpPr>
            <a:spLocks noChangeArrowheads="1"/>
          </p:cNvSpPr>
          <p:nvPr/>
        </p:nvSpPr>
        <p:spPr bwMode="gray">
          <a:xfrm>
            <a:off x="3671888" y="1828800"/>
            <a:ext cx="14509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8F8F8"/>
                </a:solidFill>
                <a:cs typeface="Arial" charset="0"/>
              </a:rPr>
              <a:t> </a:t>
            </a:r>
          </a:p>
        </p:txBody>
      </p:sp>
      <p:grpSp>
        <p:nvGrpSpPr>
          <p:cNvPr id="10251" name="Group 13"/>
          <p:cNvGrpSpPr>
            <a:grpSpLocks/>
          </p:cNvGrpSpPr>
          <p:nvPr/>
        </p:nvGrpSpPr>
        <p:grpSpPr bwMode="auto">
          <a:xfrm>
            <a:off x="2114899" y="3810000"/>
            <a:ext cx="1466850" cy="1447800"/>
            <a:chOff x="708" y="2203"/>
            <a:chExt cx="751" cy="741"/>
          </a:xfrm>
        </p:grpSpPr>
        <p:sp>
          <p:nvSpPr>
            <p:cNvPr id="299022" name="Oval 14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10258" name="Picture 15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2" name="Rectangle 16"/>
          <p:cNvSpPr>
            <a:spLocks noChangeArrowheads="1"/>
          </p:cNvSpPr>
          <p:nvPr/>
        </p:nvSpPr>
        <p:spPr bwMode="gray">
          <a:xfrm>
            <a:off x="2359025" y="4227513"/>
            <a:ext cx="14509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8F8F8"/>
                </a:solidFill>
                <a:cs typeface="Arial" charset="0"/>
              </a:rPr>
              <a:t> </a:t>
            </a:r>
          </a:p>
        </p:txBody>
      </p:sp>
      <p:grpSp>
        <p:nvGrpSpPr>
          <p:cNvPr id="10253" name="Group 17"/>
          <p:cNvGrpSpPr>
            <a:grpSpLocks/>
          </p:cNvGrpSpPr>
          <p:nvPr/>
        </p:nvGrpSpPr>
        <p:grpSpPr bwMode="auto">
          <a:xfrm>
            <a:off x="5591175" y="3810000"/>
            <a:ext cx="1466850" cy="1447800"/>
            <a:chOff x="708" y="2203"/>
            <a:chExt cx="751" cy="741"/>
          </a:xfrm>
        </p:grpSpPr>
        <p:sp>
          <p:nvSpPr>
            <p:cNvPr id="299026" name="Oval 18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10256" name="Picture 19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4" name="Rectangle 20"/>
          <p:cNvSpPr>
            <a:spLocks noChangeArrowheads="1"/>
          </p:cNvSpPr>
          <p:nvPr/>
        </p:nvSpPr>
        <p:spPr bwMode="gray">
          <a:xfrm>
            <a:off x="5029200" y="4318000"/>
            <a:ext cx="1295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8F8F8"/>
                </a:solidFill>
                <a:cs typeface="Arial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47131" y="4443849"/>
            <a:ext cx="6544469" cy="23391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ростає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потреба у </a:t>
            </a:r>
            <a:r>
              <a:rPr lang="uk-UA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фахівцях-андрагогах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галузі навчання, управління, консультування, соціальної та реабілітаційної роботи, </a:t>
            </a:r>
            <a:r>
              <a:rPr lang="uk-UA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тьюторингу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мають компетентно й кваліфіковано забезпечити супровід 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безперервного професійного розвитку 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суспільстві, яке 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навчається; подолання 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професійних утруднень, подальшої успішної адаптації особистості в соціумі, консультування її в ситуаціях життєвих/професійних 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ускладнень</a:t>
            </a:r>
          </a:p>
          <a:p>
            <a:pPr algn="r"/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Наказом 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259 (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15.02.2019</a:t>
            </a: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1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Міністерства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економічного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розвитку і </a:t>
            </a:r>
            <a:r>
              <a:rPr lang="ru-RU" sz="1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торгівлі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професію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АНДРАГОГ введено до державного </a:t>
            </a:r>
            <a:r>
              <a:rPr lang="ru-RU" sz="1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класифікатора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</a:t>
            </a:r>
            <a:endParaRPr lang="ru-RU" sz="1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1440973"/>
            <a:ext cx="3779912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Нова модель розвитку суспільства знань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потребує від сучасного 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фахівця широкого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спектра навичок і компетенцій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успішного виконання </a:t>
            </a:r>
            <a:r>
              <a:rPr lang="uk-UA" b="1" dirty="0"/>
              <a:t>своїх професійних функцій</a:t>
            </a:r>
            <a:endParaRPr lang="ru-RU" b="1" dirty="0"/>
          </a:p>
        </p:txBody>
      </p:sp>
      <p:pic>
        <p:nvPicPr>
          <p:cNvPr id="23" name="Picture 6" descr="Картинки по запросу книга електрон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2" y="4718110"/>
            <a:ext cx="2009521" cy="192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8784" y="1"/>
            <a:ext cx="734521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Освіта перетворюється на безперервну систему підготовки </a:t>
            </a:r>
            <a:r>
              <a:rPr lang="uk-UA" b="1" dirty="0">
                <a:solidFill>
                  <a:srgbClr val="FF0000"/>
                </a:solidFill>
              </a:rPr>
              <a:t>когнітивних працівників</a:t>
            </a:r>
            <a:r>
              <a:rPr lang="uk-UA" b="1" dirty="0"/>
              <a:t> (</a:t>
            </a:r>
            <a:r>
              <a:rPr lang="ru-RU" b="1" dirty="0" err="1"/>
              <a:t>knowledge</a:t>
            </a:r>
            <a:r>
              <a:rPr lang="ru-RU" b="1" dirty="0"/>
              <a:t> </a:t>
            </a:r>
            <a:r>
              <a:rPr lang="ru-RU" b="1" dirty="0" err="1"/>
              <a:t>workers</a:t>
            </a:r>
            <a:r>
              <a:rPr lang="uk-UA" b="1" dirty="0"/>
              <a:t>), які працюють зі знаннями та інформаційними потоками та вміють </a:t>
            </a:r>
            <a:r>
              <a:rPr lang="uk-UA" b="1" dirty="0" err="1"/>
              <a:t>ціннісно</a:t>
            </a:r>
            <a:r>
              <a:rPr lang="uk-UA" b="1" dirty="0"/>
              <a:t> їх використовувати для якісного виконання нових професійних ролей і функцій</a:t>
            </a:r>
            <a:endParaRPr lang="ru-RU" b="1" dirty="0"/>
          </a:p>
        </p:txBody>
      </p:sp>
      <p:pic>
        <p:nvPicPr>
          <p:cNvPr id="27" name="Рисунок 26"/>
          <p:cNvPicPr/>
          <p:nvPr/>
        </p:nvPicPr>
        <p:blipFill>
          <a:blip r:embed="rId4"/>
          <a:stretch>
            <a:fillRect/>
          </a:stretch>
        </p:blipFill>
        <p:spPr>
          <a:xfrm>
            <a:off x="6388628" y="3240650"/>
            <a:ext cx="1338794" cy="8805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88" y="3334360"/>
            <a:ext cx="14287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1511300"/>
            <a:ext cx="1428750" cy="100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8783" cy="145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762" name="Group 18"/>
          <p:cNvGrpSpPr>
            <a:grpSpLocks/>
          </p:cNvGrpSpPr>
          <p:nvPr/>
        </p:nvGrpSpPr>
        <p:grpSpPr bwMode="auto">
          <a:xfrm>
            <a:off x="189512" y="1013920"/>
            <a:ext cx="8212301" cy="1346300"/>
            <a:chOff x="720" y="1392"/>
            <a:chExt cx="4058" cy="4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grpSpPr>
        <p:sp>
          <p:nvSpPr>
            <p:cNvPr id="287763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287764" name="Group 2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287765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7766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287769" name="Text Box 25"/>
          <p:cNvSpPr txBox="1">
            <a:spLocks noChangeArrowheads="1"/>
          </p:cNvSpPr>
          <p:nvPr/>
        </p:nvSpPr>
        <p:spPr bwMode="white">
          <a:xfrm>
            <a:off x="980222" y="1766683"/>
            <a:ext cx="78937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-36000">
              <a:spcBef>
                <a:spcPct val="50000"/>
              </a:spcBef>
              <a:buClr>
                <a:schemeClr val="tx1"/>
              </a:buClr>
            </a:pP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7774" name="Picture 30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2633" y="1213987"/>
            <a:ext cx="792162" cy="113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776" name="Text Box 32"/>
          <p:cNvSpPr txBox="1">
            <a:spLocks noChangeArrowheads="1"/>
          </p:cNvSpPr>
          <p:nvPr/>
        </p:nvSpPr>
        <p:spPr bwMode="white">
          <a:xfrm>
            <a:off x="398714" y="1315850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cs typeface="Arial" charset="0"/>
              </a:rPr>
              <a:t>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05564" y="1116566"/>
            <a:ext cx="733900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грамотність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компетентність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ЄС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однією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ключових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повноцінного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діяльності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Group 18"/>
          <p:cNvGrpSpPr>
            <a:grpSpLocks/>
          </p:cNvGrpSpPr>
          <p:nvPr/>
        </p:nvGrpSpPr>
        <p:grpSpPr bwMode="auto">
          <a:xfrm>
            <a:off x="189511" y="2581231"/>
            <a:ext cx="8212301" cy="1346300"/>
            <a:chOff x="720" y="1392"/>
            <a:chExt cx="4058" cy="4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grpSpPr>
        <p:sp>
          <p:nvSpPr>
            <p:cNvPr id="45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46" name="Group 2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47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49" name="Group 18"/>
          <p:cNvGrpSpPr>
            <a:grpSpLocks/>
          </p:cNvGrpSpPr>
          <p:nvPr/>
        </p:nvGrpSpPr>
        <p:grpSpPr bwMode="auto">
          <a:xfrm>
            <a:off x="252595" y="4109445"/>
            <a:ext cx="8212301" cy="1346300"/>
            <a:chOff x="720" y="1392"/>
            <a:chExt cx="4058" cy="4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grpSpPr>
        <p:sp>
          <p:nvSpPr>
            <p:cNvPr id="50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51" name="Group 2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52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3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54" name="Text Box 32"/>
          <p:cNvSpPr txBox="1">
            <a:spLocks noChangeArrowheads="1"/>
          </p:cNvSpPr>
          <p:nvPr/>
        </p:nvSpPr>
        <p:spPr bwMode="white">
          <a:xfrm>
            <a:off x="472281" y="2992771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 smtClean="0">
                <a:solidFill>
                  <a:schemeClr val="bg1"/>
                </a:solidFill>
                <a:cs typeface="Arial" charset="0"/>
              </a:rPr>
              <a:t>2</a:t>
            </a:r>
            <a:endParaRPr lang="en-US" sz="28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55" name="Picture 30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25580" y="2863011"/>
            <a:ext cx="792162" cy="113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0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61119" y="4360488"/>
            <a:ext cx="792162" cy="113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18"/>
          <p:cNvGrpSpPr>
            <a:grpSpLocks/>
          </p:cNvGrpSpPr>
          <p:nvPr/>
        </p:nvGrpSpPr>
        <p:grpSpPr bwMode="auto">
          <a:xfrm>
            <a:off x="191530" y="5605131"/>
            <a:ext cx="8212301" cy="1346300"/>
            <a:chOff x="720" y="1392"/>
            <a:chExt cx="4058" cy="4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grpSpPr>
        <p:sp>
          <p:nvSpPr>
            <p:cNvPr id="58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59" name="Group 2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60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pic>
        <p:nvPicPr>
          <p:cNvPr id="62" name="Picture 30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25580" y="5710835"/>
            <a:ext cx="792162" cy="113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32"/>
          <p:cNvSpPr txBox="1">
            <a:spLocks noChangeArrowheads="1"/>
          </p:cNvSpPr>
          <p:nvPr/>
        </p:nvSpPr>
        <p:spPr bwMode="white">
          <a:xfrm>
            <a:off x="413795" y="4513703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 smtClean="0">
                <a:solidFill>
                  <a:schemeClr val="bg1"/>
                </a:solidFill>
                <a:cs typeface="Arial" charset="0"/>
              </a:rPr>
              <a:t>3</a:t>
            </a:r>
            <a:endParaRPr lang="en-US" sz="28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4" name="Text Box 32"/>
          <p:cNvSpPr txBox="1">
            <a:spLocks noChangeArrowheads="1"/>
          </p:cNvSpPr>
          <p:nvPr/>
        </p:nvSpPr>
        <p:spPr bwMode="white">
          <a:xfrm>
            <a:off x="457200" y="5830324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 smtClean="0">
                <a:solidFill>
                  <a:schemeClr val="bg1"/>
                </a:solidFill>
                <a:cs typeface="Arial" charset="0"/>
              </a:rPr>
              <a:t>4</a:t>
            </a:r>
            <a:endParaRPr lang="en-US" sz="28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076848" y="2823494"/>
            <a:ext cx="72677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«Про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освіту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зафіксовано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інформаційно-комунікаційної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компетентності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обов’язковим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969910" y="4330060"/>
            <a:ext cx="738624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ключових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компетентностей педагога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НУШ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виокремлено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інформаційно-цифрову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компетентність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Концепція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«НУШ»,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стандарт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початкової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(21 лютого 2018 р.)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973177" y="5657671"/>
            <a:ext cx="738624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Європейські еталонні рамки визначають основну компетенцію </a:t>
            </a:r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вміння роботи із цифровими носіями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впевнене та критичне використання технологій інформаційного суспільства (ТІС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714" y="59813"/>
            <a:ext cx="874528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СОЦІАЛЬНЕ ЗАМОВЛЕННЯ НА ПІДГОТОВКУ </a:t>
            </a:r>
          </a:p>
          <a:p>
            <a:pPr algn="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ФАХІВЦІВ НОВОЇ ФОРМА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ЦІЇ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" y="-22740"/>
            <a:ext cx="1319816" cy="103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23097"/>
            <a:ext cx="1617926" cy="125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4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126523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АЛЬТЕРНАТИВНА МОДЕЛЬ ПРОФЕСІЙНОГО РОЗВИТКУ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8" y="1447800"/>
            <a:ext cx="90678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9" y="1905000"/>
            <a:ext cx="5421312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76800" y="2284199"/>
            <a:ext cx="4267200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uk-UA" sz="1600" i="1" dirty="0"/>
              <a:t>Засновником і модератором ВКА є кафедра філософії і освіти дорослих </a:t>
            </a:r>
            <a:r>
              <a:rPr lang="uk-UA" sz="1600" i="1" dirty="0" smtClean="0"/>
              <a:t>ЦІПО </a:t>
            </a:r>
            <a:r>
              <a:rPr lang="uk-UA" sz="1600" i="1" dirty="0"/>
              <a:t>ДВНЗ «Університет менеджменту освіти» НАПН України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800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95800"/>
            <a:ext cx="3048000" cy="2362200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/>
        </p:spPr>
      </p:pic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692399" y="1981200"/>
            <a:ext cx="4870201" cy="381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419600" y="152400"/>
            <a:ext cx="4572000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uk-UA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Пакет технічної документації Віртуальної кафедри андрагогіки </a:t>
            </a:r>
            <a:r>
              <a:rPr lang="uk-UA" b="1" dirty="0"/>
              <a:t>було затверджено на вчених радах Центрального інституту післядипломної педагогічної освіти (протокол № 4 від 01.06.2017 р.) та ДВНЗ «Університет менеджменту освіти» НАПН України (протокол № 4 від 15.06.2017 р.).</a:t>
            </a:r>
            <a:endParaRPr lang="ru-RU" b="1" dirty="0"/>
          </a:p>
        </p:txBody>
      </p:sp>
      <p:pic>
        <p:nvPicPr>
          <p:cNvPr id="1027" name="Picture 3" descr="C:\Documents and Settings\Admin\Рабочий стол\andr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52400"/>
            <a:ext cx="2438399" cy="65532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82652"/>
            <a:ext cx="2888086" cy="231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Documents and Settings\Admin\Рабочий стол\Інтерфейс сайту-e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897" y="2234862"/>
            <a:ext cx="1173051" cy="220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77056" y="5520207"/>
            <a:ext cx="1342543" cy="2667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257800" y="6705599"/>
            <a:ext cx="1342543" cy="11134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00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Кирилл Викторович\Desktop\ВКА_НАПНУ\Ф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36576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04800" y="228600"/>
            <a:ext cx="5257800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Урочисте відкриття Віртуальної кафедри андрагогіки  (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</a:t>
            </a:r>
            <a:r>
              <a:rPr 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://</a:t>
            </a:r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ppo</a:t>
            </a:r>
            <a:r>
              <a:rPr 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.</a:t>
            </a:r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mk</a:t>
            </a:r>
            <a:r>
              <a:rPr 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.</a:t>
            </a:r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ua</a:t>
            </a:r>
            <a:r>
              <a:rPr 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/#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mail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andragog</a:t>
            </a:r>
            <a:r>
              <a:rPr 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@</a:t>
            </a:r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gmail</a:t>
            </a:r>
            <a:r>
              <a:rPr 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.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com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відбулось 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uk-UA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ФОРУМІ НЕФОРМАЛЬНОЇ ОСВІТИ </a:t>
            </a:r>
          </a:p>
          <a:p>
            <a:r>
              <a:rPr lang="uk-UA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«ОСВІТА ДОРОСЛИХ І РОЗВИТОК ГРОМАДЯНСЬКОГО СУСПІЛЬСТВА» </a:t>
            </a:r>
          </a:p>
          <a:p>
            <a:r>
              <a:rPr lang="uk-UA" b="1" dirty="0" smtClean="0"/>
              <a:t>(</a:t>
            </a:r>
            <a:r>
              <a:rPr lang="uk-UA" b="1" dirty="0"/>
              <a:t>2-3 </a:t>
            </a:r>
            <a:r>
              <a:rPr lang="uk-UA" b="1" dirty="0" smtClean="0"/>
              <a:t>листопада 2017 р., </a:t>
            </a:r>
            <a:r>
              <a:rPr lang="uk-UA" b="1" dirty="0" err="1"/>
              <a:t>м.Київ</a:t>
            </a:r>
            <a:r>
              <a:rPr lang="uk-UA" b="1" dirty="0"/>
              <a:t>)</a:t>
            </a:r>
            <a:endParaRPr lang="ru-RU" b="1" dirty="0"/>
          </a:p>
        </p:txBody>
      </p:sp>
      <p:pic>
        <p:nvPicPr>
          <p:cNvPr id="6" name="Рисунок 5" descr="C:\Users\Кирилл Викторович\Desktop\ВКА_НАПНУ\1 ВКА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32750"/>
            <a:ext cx="3429000" cy="2435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Documents and Settings\Admin\Рабочий стол\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290750"/>
            <a:ext cx="3200400" cy="196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59925"/>
            <a:ext cx="3429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Рабочий стол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277" y="4114801"/>
            <a:ext cx="3435724" cy="210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35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990600"/>
            <a:ext cx="7620000" cy="5867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ВКА – </a:t>
            </a:r>
            <a:r>
              <a:rPr lang="uk-UA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самостійне, неприбуткове, добровільне віртуально-інтегроване наукове співтовариство </a:t>
            </a:r>
            <a:r>
              <a:rPr lang="uk-UA" sz="3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фахівців у галузі освіти </a:t>
            </a:r>
            <a:r>
              <a:rPr lang="uk-UA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дорослих</a:t>
            </a:r>
            <a:r>
              <a:rPr lang="uk-UA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вітчизняних та іноземних андрагогів, творчих, соціально-активних фахівців міжпредметної й </a:t>
            </a:r>
            <a:r>
              <a:rPr lang="uk-UA" sz="3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трансдисциплінарної</a:t>
            </a:r>
            <a:r>
              <a:rPr lang="uk-UA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сфери,</a:t>
            </a:r>
            <a:br>
              <a:rPr lang="uk-UA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100" dirty="0"/>
              <a:t>що створюється </a:t>
            </a:r>
            <a:r>
              <a:rPr lang="uk-UA" sz="3100" dirty="0" smtClean="0"/>
              <a:t>для: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проведення </a:t>
            </a:r>
            <a:r>
              <a:rPr lang="uk-U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наукової, науково-методичної та координувальної діяльності з розроблення та впровадження нових методик, технологій професійної діяльності андрагога формальної і неформальної післядипломної освіти; 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спільної </a:t>
            </a:r>
            <a:r>
              <a:rPr lang="uk-U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реалізації результатів наукових досліджень; участі та проведення науково-практичних заходів різних рівнів; передачі знань і досвіду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9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80963"/>
            <a:ext cx="6259512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" y="5859887"/>
            <a:ext cx="165708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3" y="3142445"/>
            <a:ext cx="3046927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2479</a:t>
            </a:r>
            <a:r>
              <a:rPr lang="uk-UA" sz="4000" b="1" dirty="0" smtClean="0">
                <a:solidFill>
                  <a:schemeClr val="tx1"/>
                </a:solidFill>
              </a:rPr>
              <a:t> учасників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7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733799" y="0"/>
            <a:ext cx="5410201" cy="1524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uk-UA" alt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Предметні профілі ВКА</a:t>
            </a:r>
            <a:endParaRPr lang="ru-RU" alt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3" name="Line 253"/>
          <p:cNvSpPr>
            <a:spLocks noChangeShapeType="1"/>
          </p:cNvSpPr>
          <p:nvPr/>
        </p:nvSpPr>
        <p:spPr bwMode="gray">
          <a:xfrm>
            <a:off x="1725613" y="4854575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Rectangle 254"/>
          <p:cNvSpPr>
            <a:spLocks noChangeArrowheads="1"/>
          </p:cNvSpPr>
          <p:nvPr/>
        </p:nvSpPr>
        <p:spPr bwMode="gray">
          <a:xfrm rot="3419336">
            <a:off x="1441450" y="4278313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>
              <a:buFont typeface="Arial" pitchFamily="34" charset="0"/>
              <a:buNone/>
              <a:defRPr/>
            </a:pPr>
            <a:endParaRPr lang="ru-RU"/>
          </a:p>
        </p:txBody>
      </p:sp>
      <p:sp>
        <p:nvSpPr>
          <p:cNvPr id="10245" name="Text Box 255"/>
          <p:cNvSpPr txBox="1">
            <a:spLocks noChangeArrowheads="1"/>
          </p:cNvSpPr>
          <p:nvPr/>
        </p:nvSpPr>
        <p:spPr bwMode="gray">
          <a:xfrm>
            <a:off x="1497013" y="4321175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>
              <a:defRPr sz="2400">
                <a:solidFill>
                  <a:schemeClr val="hlink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hlink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hlink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hlink"/>
                </a:solidFill>
                <a:latin typeface="Verdana" pitchFamily="34" charset="0"/>
              </a:defRPr>
            </a:lvl5pPr>
            <a:lvl6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6pPr>
            <a:lvl7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7pPr>
            <a:lvl8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8pPr>
            <a:lvl9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ru-RU" sz="240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10246" name="Line 256"/>
          <p:cNvSpPr>
            <a:spLocks noChangeShapeType="1"/>
          </p:cNvSpPr>
          <p:nvPr/>
        </p:nvSpPr>
        <p:spPr bwMode="gray">
          <a:xfrm>
            <a:off x="1725613" y="2339975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Rectangle 257"/>
          <p:cNvSpPr>
            <a:spLocks noChangeArrowheads="1"/>
          </p:cNvSpPr>
          <p:nvPr/>
        </p:nvSpPr>
        <p:spPr bwMode="gray">
          <a:xfrm rot="3419336">
            <a:off x="1441450" y="1763713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>
              <a:buFont typeface="Arial" pitchFamily="34" charset="0"/>
              <a:buNone/>
              <a:defRPr/>
            </a:pPr>
            <a:endParaRPr lang="ru-RU"/>
          </a:p>
        </p:txBody>
      </p:sp>
      <p:sp>
        <p:nvSpPr>
          <p:cNvPr id="10" name="Text Box 258"/>
          <p:cNvSpPr txBox="1">
            <a:spLocks noChangeArrowheads="1"/>
          </p:cNvSpPr>
          <p:nvPr/>
        </p:nvSpPr>
        <p:spPr bwMode="gray">
          <a:xfrm>
            <a:off x="2432050" y="1851025"/>
            <a:ext cx="5019675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 typeface="Arial" pitchFamily="34" charset="0"/>
              <a:buNone/>
              <a:defRPr/>
            </a:pPr>
            <a:r>
              <a:rPr lang="uk-UA" sz="2800" b="1" dirty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філософія освіти дорослих</a:t>
            </a:r>
            <a:endParaRPr lang="en-US" sz="2800" b="1" dirty="0">
              <a:solidFill>
                <a:schemeClr val="accent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249" name="Text Box 259"/>
          <p:cNvSpPr txBox="1">
            <a:spLocks noChangeArrowheads="1"/>
          </p:cNvSpPr>
          <p:nvPr/>
        </p:nvSpPr>
        <p:spPr bwMode="gray">
          <a:xfrm>
            <a:off x="1497013" y="1806575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>
              <a:defRPr sz="2400">
                <a:solidFill>
                  <a:schemeClr val="hlink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hlink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hlink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hlink"/>
                </a:solidFill>
                <a:latin typeface="Verdana" pitchFamily="34" charset="0"/>
              </a:defRPr>
            </a:lvl5pPr>
            <a:lvl6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6pPr>
            <a:lvl7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7pPr>
            <a:lvl8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8pPr>
            <a:lvl9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ru-RU" sz="240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10250" name="Line 260"/>
          <p:cNvSpPr>
            <a:spLocks noChangeShapeType="1"/>
          </p:cNvSpPr>
          <p:nvPr/>
        </p:nvSpPr>
        <p:spPr bwMode="gray">
          <a:xfrm>
            <a:off x="1725613" y="3178175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Rectangle 261"/>
          <p:cNvSpPr>
            <a:spLocks noChangeArrowheads="1"/>
          </p:cNvSpPr>
          <p:nvPr/>
        </p:nvSpPr>
        <p:spPr bwMode="gray">
          <a:xfrm rot="3419336">
            <a:off x="1441450" y="2601913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>
              <a:buFont typeface="Arial" pitchFamily="34" charset="0"/>
              <a:buNone/>
              <a:defRPr/>
            </a:pPr>
            <a:endParaRPr lang="ru-RU"/>
          </a:p>
        </p:txBody>
      </p:sp>
      <p:sp>
        <p:nvSpPr>
          <p:cNvPr id="10252" name="Text Box 262"/>
          <p:cNvSpPr txBox="1">
            <a:spLocks noChangeArrowheads="1"/>
          </p:cNvSpPr>
          <p:nvPr/>
        </p:nvSpPr>
        <p:spPr bwMode="gray">
          <a:xfrm>
            <a:off x="1497013" y="2644775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>
              <a:defRPr sz="2400">
                <a:solidFill>
                  <a:schemeClr val="hlink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hlink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hlink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hlink"/>
                </a:solidFill>
                <a:latin typeface="Verdana" pitchFamily="34" charset="0"/>
              </a:defRPr>
            </a:lvl5pPr>
            <a:lvl6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6pPr>
            <a:lvl7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7pPr>
            <a:lvl8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8pPr>
            <a:lvl9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ru-RU" sz="240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10253" name="Line 263"/>
          <p:cNvSpPr>
            <a:spLocks noChangeShapeType="1"/>
          </p:cNvSpPr>
          <p:nvPr/>
        </p:nvSpPr>
        <p:spPr bwMode="gray">
          <a:xfrm>
            <a:off x="1727200" y="4014788"/>
            <a:ext cx="4799013" cy="1587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Rectangle 264"/>
          <p:cNvSpPr>
            <a:spLocks noChangeArrowheads="1"/>
          </p:cNvSpPr>
          <p:nvPr/>
        </p:nvSpPr>
        <p:spPr bwMode="gray">
          <a:xfrm rot="3419336">
            <a:off x="1441450" y="3440113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>
              <a:buFont typeface="Arial" pitchFamily="34" charset="0"/>
              <a:buNone/>
              <a:defRPr/>
            </a:pPr>
            <a:endParaRPr lang="ru-RU"/>
          </a:p>
        </p:txBody>
      </p:sp>
      <p:sp>
        <p:nvSpPr>
          <p:cNvPr id="10255" name="Text Box 265"/>
          <p:cNvSpPr txBox="1">
            <a:spLocks noChangeArrowheads="1"/>
          </p:cNvSpPr>
          <p:nvPr/>
        </p:nvSpPr>
        <p:spPr bwMode="gray">
          <a:xfrm>
            <a:off x="1497013" y="3482975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>
              <a:defRPr sz="2400">
                <a:solidFill>
                  <a:schemeClr val="hlink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hlink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hlink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hlink"/>
                </a:solidFill>
                <a:latin typeface="Verdana" pitchFamily="34" charset="0"/>
              </a:defRPr>
            </a:lvl5pPr>
            <a:lvl6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6pPr>
            <a:lvl7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7pPr>
            <a:lvl8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8pPr>
            <a:lvl9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ru-RU" sz="240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10256" name="Line 266"/>
          <p:cNvSpPr>
            <a:spLocks noChangeShapeType="1"/>
          </p:cNvSpPr>
          <p:nvPr/>
        </p:nvSpPr>
        <p:spPr bwMode="gray">
          <a:xfrm>
            <a:off x="1725613" y="5715000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57" name="Rectangle 267"/>
          <p:cNvSpPr>
            <a:spLocks noChangeArrowheads="1"/>
          </p:cNvSpPr>
          <p:nvPr/>
        </p:nvSpPr>
        <p:spPr bwMode="ltGray">
          <a:xfrm rot="3419336">
            <a:off x="1441450" y="5138738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470047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 altLang="ru-RU"/>
          </a:p>
        </p:txBody>
      </p:sp>
      <p:sp>
        <p:nvSpPr>
          <p:cNvPr id="10258" name="Text Box 268"/>
          <p:cNvSpPr txBox="1">
            <a:spLocks noChangeArrowheads="1"/>
          </p:cNvSpPr>
          <p:nvPr/>
        </p:nvSpPr>
        <p:spPr bwMode="gray">
          <a:xfrm>
            <a:off x="1497013" y="51816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>
              <a:defRPr sz="2400">
                <a:solidFill>
                  <a:schemeClr val="hlink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hlink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hlink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hlink"/>
                </a:solidFill>
                <a:latin typeface="Verdana" pitchFamily="34" charset="0"/>
              </a:defRPr>
            </a:lvl5pPr>
            <a:lvl6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6pPr>
            <a:lvl7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7pPr>
            <a:lvl8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8pPr>
            <a:lvl9pPr eaLnBrk="0" hangingPunct="0">
              <a:defRPr sz="2000">
                <a:solidFill>
                  <a:schemeClr val="hlink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ru-RU" sz="2400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22" name="Text Box 270"/>
          <p:cNvSpPr txBox="1">
            <a:spLocks noChangeArrowheads="1"/>
          </p:cNvSpPr>
          <p:nvPr/>
        </p:nvSpPr>
        <p:spPr bwMode="gray">
          <a:xfrm>
            <a:off x="2578100" y="3519488"/>
            <a:ext cx="4935538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 typeface="Arial" pitchFamily="34" charset="0"/>
              <a:buNone/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інклюзивна освіта дорослих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3" name="Text Box 271"/>
          <p:cNvSpPr txBox="1">
            <a:spLocks noChangeArrowheads="1"/>
          </p:cNvSpPr>
          <p:nvPr/>
        </p:nvSpPr>
        <p:spPr bwMode="gray">
          <a:xfrm>
            <a:off x="2574925" y="4308475"/>
            <a:ext cx="6381750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 typeface="Arial" pitchFamily="34" charset="0"/>
              <a:buNone/>
              <a:defRPr/>
            </a:pPr>
            <a:r>
              <a:rPr lang="uk-UA" sz="2800" b="1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методологія професійного розвитку </a:t>
            </a:r>
            <a:r>
              <a:rPr lang="uk-UA" sz="2800" b="1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андрагогів</a:t>
            </a:r>
            <a:endParaRPr lang="en-US" sz="2800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4925" y="2459038"/>
            <a:ext cx="61118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Font typeface="Arial" pitchFamily="34" charset="0"/>
              <a:buNone/>
              <a:defRPr/>
            </a:pP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історія формальної, неформальної та </a:t>
            </a:r>
            <a:r>
              <a:rPr lang="uk-UA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інформальної</a:t>
            </a: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післядипломної освіти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78100" y="5199063"/>
            <a:ext cx="61087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Font typeface="Arial" pitchFamily="34" charset="0"/>
              <a:buNone/>
              <a:defRPr/>
            </a:pPr>
            <a:r>
              <a:rPr lang="uk-U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науково-методичний супровід професійного розвитку </a:t>
            </a:r>
            <a:r>
              <a:rPr lang="uk-UA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андрагогів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3" name="Picture 9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4" y="6172200"/>
            <a:ext cx="6569075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Picture 2" descr="Картинки по запросу технологии будущего клипар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810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85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Другая 0">
      <a:dk1>
        <a:srgbClr val="262626"/>
      </a:dk1>
      <a:lt1>
        <a:srgbClr val="FFFFFF"/>
      </a:lt1>
      <a:dk2>
        <a:srgbClr val="4E4E4E"/>
      </a:dk2>
      <a:lt2>
        <a:srgbClr val="FFFFFF"/>
      </a:lt2>
      <a:accent1>
        <a:srgbClr val="B40000"/>
      </a:accent1>
      <a:accent2>
        <a:srgbClr val="FF0505"/>
      </a:accent2>
      <a:accent3>
        <a:srgbClr val="7D7D7D"/>
      </a:accent3>
      <a:accent4>
        <a:srgbClr val="BCBCBC"/>
      </a:accent4>
      <a:accent5>
        <a:srgbClr val="B40000"/>
      </a:accent5>
      <a:accent6>
        <a:srgbClr val="FF0505"/>
      </a:accent6>
      <a:hlink>
        <a:srgbClr val="7D7D7D"/>
      </a:hlink>
      <a:folHlink>
        <a:srgbClr val="B8B8B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4054</TotalTime>
  <Words>1193</Words>
  <Application>Microsoft Office PowerPoint</Application>
  <PresentationFormat>Экран (4:3)</PresentationFormat>
  <Paragraphs>142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АЛЬТЕРНАТИВНА МОДЕЛЬ ПРОФЕСІЙНОГО РОЗВИТКУ ПЕДАГОГА</vt:lpstr>
      <vt:lpstr>Презентация PowerPoint</vt:lpstr>
      <vt:lpstr>Презентация PowerPoint</vt:lpstr>
      <vt:lpstr>ВКА – самостійне, неприбуткове, добровільне віртуально-інтегроване наукове співтовариство фахівців у галузі освіти дорослих, вітчизняних та іноземних андрагогів, творчих, соціально-активних фахівців міжпредметної й трансдисциплінарної сфери, що створюється для:  проведення наукової, науково-методичної та координувальної діяльності з розроблення та впровадження нових методик, технологій професійної діяльності андрагога формальної і неформальної післядипломної освіти;  спільної реалізації результатів наукових досліджень; участі та проведення науково-практичних заходів різних рівнів; передачі знань і досвіду</vt:lpstr>
      <vt:lpstr>Предметні профілі ВКА</vt:lpstr>
      <vt:lpstr>Презентация PowerPoint</vt:lpstr>
      <vt:lpstr>Презентация PowerPoint</vt:lpstr>
      <vt:lpstr>форми участі у ВКА</vt:lpstr>
      <vt:lpstr>Презентация PowerPoint</vt:lpstr>
      <vt:lpstr>Презентация PowerPoint</vt:lpstr>
      <vt:lpstr>Персональні веб-ресурси викладачів кафедри</vt:lpstr>
      <vt:lpstr>Окремі курси для кожної з категорій слухачів КПК</vt:lpstr>
      <vt:lpstr>Презентация PowerPoint</vt:lpstr>
      <vt:lpstr>Презентация PowerPoint</vt:lpstr>
      <vt:lpstr>форми організації роботи</vt:lpstr>
      <vt:lpstr>Рубрики віртуальної кафедри педагогіки</vt:lpstr>
      <vt:lpstr>Презентация PowerPoint</vt:lpstr>
      <vt:lpstr>Презентация PowerPoint</vt:lpstr>
      <vt:lpstr>Презентация PowerPoint</vt:lpstr>
      <vt:lpstr>Дипломом І ступеня за електронний ресурс Віртуальна кафедра андрагогіки Центрального інституту післядипломної педагогічної освіти ДВНЗ «Університет менеджменту освіти»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334</cp:revision>
  <dcterms:created xsi:type="dcterms:W3CDTF">2012-04-26T17:06:14Z</dcterms:created>
  <dcterms:modified xsi:type="dcterms:W3CDTF">2019-03-15T07:40:19Z</dcterms:modified>
</cp:coreProperties>
</file>