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3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media/image19.png" ContentType="image/png"/>
  <Override PartName="/ppt/media/image17.jpeg" ContentType="image/jpeg"/>
  <Override PartName="/ppt/media/image15.jpeg" ContentType="image/jpeg"/>
  <Override PartName="/ppt/media/image20.png" ContentType="image/png"/>
  <Override PartName="/ppt/media/image14.jpeg" ContentType="image/jpeg"/>
  <Override PartName="/ppt/media/image13.png" ContentType="image/png"/>
  <Override PartName="/ppt/media/image12.png" ContentType="image/png"/>
  <Override PartName="/ppt/media/image18.jpeg" ContentType="image/jpeg"/>
  <Override PartName="/ppt/media/image11.png" ContentType="image/png"/>
  <Override PartName="/ppt/media/image4.png" ContentType="image/png"/>
  <Override PartName="/ppt/media/image3.png" ContentType="image/png"/>
  <Override PartName="/ppt/media/image2.png" ContentType="image/png"/>
  <Override PartName="/ppt/media/image1.png" ContentType="image/png"/>
  <Override PartName="/ppt/media/image16.jpeg" ContentType="image/jpe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9.png" ContentType="image/png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720" y="720"/>
            <a:ext cx="10078560" cy="755856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тексту заголовка клацніть мишею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209052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редагування структури клацніть мишею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Другий рівень структури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Третій рівень структури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Четвертий рівень структури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П'ятий рівень структури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Шостий рівень структури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Сьомий рівень структури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560" cy="209052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редагування структури клацніть мишею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Другий рівень структури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Третій рівень структури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Четвертий рівень структури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П'ятий рівень структури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Шостий рівень структури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Сьомий рівень структури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1640" cy="209052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редагування структури клацніть мишею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Другий рівень структури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Третій рівень структури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Четвертий рівень структури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П'ятий рівень структури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Шостий рівень структури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Сьомий рівень структури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720" y="720"/>
            <a:ext cx="10078560" cy="755856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uk-UA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Третій рівень структури</a:t>
            </a:r>
            <a:endParaRPr b="0" lang="uk-UA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Четвертий рівень структури</a:t>
            </a:r>
            <a:endParaRPr b="0" lang="uk-U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720" y="720"/>
            <a:ext cx="10078560" cy="7558560"/>
          </a:xfrm>
          <a:prstGeom prst="rect">
            <a:avLst/>
          </a:prstGeom>
          <a:ln>
            <a:noFill/>
          </a:ln>
        </p:spPr>
      </p:pic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uk-UA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Третій рівень структури</a:t>
            </a:r>
            <a:endParaRPr b="0" lang="uk-UA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Четвертий рівень структури</a:t>
            </a:r>
            <a:endParaRPr b="0" lang="uk-U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s://www.facebook.com/photo." TargetMode="External"/><Relationship Id="rId2" Type="http://schemas.openxmlformats.org/officeDocument/2006/relationships/hyperlink" Target="http://onp.ucoz.ua/" TargetMode="External"/><Relationship Id="rId3" Type="http://schemas.openxmlformats.org/officeDocument/2006/relationships/hyperlink" Target="http://lib.iitta.gov.ua 708729" TargetMode="External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504000" y="167760"/>
            <a:ext cx="7198920" cy="153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1"/>
          <a:srcRect l="0" t="0" r="0" b="47989"/>
          <a:stretch/>
        </p:blipFill>
        <p:spPr>
          <a:xfrm>
            <a:off x="722520" y="4089960"/>
            <a:ext cx="8633520" cy="2090160"/>
          </a:xfrm>
          <a:prstGeom prst="rect">
            <a:avLst/>
          </a:prstGeom>
          <a:ln>
            <a:noFill/>
          </a:ln>
        </p:spPr>
      </p:pic>
      <p:sp>
        <p:nvSpPr>
          <p:cNvPr id="121" name="CustomShape 2"/>
          <p:cNvSpPr/>
          <p:nvPr/>
        </p:nvSpPr>
        <p:spPr>
          <a:xfrm>
            <a:off x="28080" y="1800000"/>
            <a:ext cx="10091880" cy="23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uk-UA" sz="2800" spc="-1" strike="noStrike">
                <a:solidFill>
                  <a:srgbClr val="0000a8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ejaVu Sans"/>
              </a:rPr>
              <a:t>Сучасні тенденції вивчення мов глухих 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2800" spc="-1" strike="noStrike">
                <a:solidFill>
                  <a:srgbClr val="0000a8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ejaVu Sans"/>
              </a:rPr>
              <a:t>як інформаційно-комунікативного засобу 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2800" spc="-1" strike="noStrike">
                <a:solidFill>
                  <a:srgbClr val="0000a8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ejaVu Sans"/>
              </a:rPr>
              <a:t>у міжнародному проекті “Spreadthesign”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CustomShape 3"/>
          <p:cNvSpPr/>
          <p:nvPr/>
        </p:nvSpPr>
        <p:spPr>
          <a:xfrm>
            <a:off x="504000" y="1800000"/>
            <a:ext cx="4425840" cy="209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  <a:spcAft>
                <a:spcPts val="1417"/>
              </a:spcAft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CustomShape 4"/>
          <p:cNvSpPr/>
          <p:nvPr/>
        </p:nvSpPr>
        <p:spPr>
          <a:xfrm>
            <a:off x="5152680" y="1800000"/>
            <a:ext cx="4425840" cy="209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r>
              <a:rPr b="0" lang="uk-UA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504000" y="426960"/>
            <a:ext cx="7198920" cy="101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uk-UA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2018 Донсастер 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(школа для глухих)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1" name="" descr=""/>
          <p:cNvPicPr/>
          <p:nvPr/>
        </p:nvPicPr>
        <p:blipFill>
          <a:blip r:embed="rId1"/>
          <a:stretch/>
        </p:blipFill>
        <p:spPr>
          <a:xfrm>
            <a:off x="1080000" y="1799640"/>
            <a:ext cx="8063640" cy="5127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504000" y="576000"/>
            <a:ext cx="7198920" cy="71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uk-UA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2018 Донкастер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3" name="" descr=""/>
          <p:cNvPicPr/>
          <p:nvPr/>
        </p:nvPicPr>
        <p:blipFill>
          <a:blip r:embed="rId1"/>
          <a:stretch/>
        </p:blipFill>
        <p:spPr>
          <a:xfrm>
            <a:off x="1008000" y="1799640"/>
            <a:ext cx="6987600" cy="5180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504000" y="576000"/>
            <a:ext cx="7198920" cy="71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uk-UA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2018 школа для глухих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>
            <a:off x="1100520" y="1799640"/>
            <a:ext cx="8187120" cy="5112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504000" y="426960"/>
            <a:ext cx="7198920" cy="101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uk-UA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2018 Донкастер 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(обговорення проекту)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504000" y="1800000"/>
            <a:ext cx="9070920" cy="438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1289160" y="1584000"/>
            <a:ext cx="7494120" cy="5620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540000" y="540000"/>
            <a:ext cx="8458920" cy="89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uk-UA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ejaVu Sans"/>
              </a:rPr>
              <a:t>2018</a:t>
            </a:r>
            <a:r>
              <a:rPr b="0" lang="uk-UA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ejaVu Sans"/>
              </a:rPr>
              <a:t> 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1080000" y="2340000"/>
            <a:ext cx="8098920" cy="377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uk-U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на міжнародному сайті </a:t>
            </a:r>
            <a:r>
              <a:rPr b="1" lang="uk-UA" sz="2000" spc="-1" strike="noStrike">
                <a:solidFill>
                  <a:srgbClr val="2b2bd2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https://www.spreadthesign.com/ua/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uk-U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маємо офіційне представлення – української жестової мови. 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uk-U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      </a:t>
            </a:r>
            <a:r>
              <a:rPr b="1" lang="uk-U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Це вагомий внесок у культурну і самобутню спадщину національних жестових мов Євросоюзу і світу. 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701"/>
              </a:spcBef>
            </a:pPr>
            <a:r>
              <a:rPr b="1" lang="uk-U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1" lang="uk-U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Цей інформаційний ресурс є корисним в освітньому процесі нечуючих, може використовуватися з метою поліпшення ЗУН жестомовної КК та підвищення усвідомленої мотивації до опанування як УЖМ, так інших національних жестових мов.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1" name="" descr=""/>
          <p:cNvPicPr/>
          <p:nvPr/>
        </p:nvPicPr>
        <p:blipFill>
          <a:blip r:embed="rId1"/>
          <a:stretch/>
        </p:blipFill>
        <p:spPr>
          <a:xfrm>
            <a:off x="360000" y="360000"/>
            <a:ext cx="3058920" cy="1978920"/>
          </a:xfrm>
          <a:prstGeom prst="rect">
            <a:avLst/>
          </a:prstGeom>
          <a:ln>
            <a:noFill/>
          </a:ln>
        </p:spPr>
      </p:pic>
      <p:pic>
        <p:nvPicPr>
          <p:cNvPr id="162" name="" descr=""/>
          <p:cNvPicPr/>
          <p:nvPr/>
        </p:nvPicPr>
        <p:blipFill>
          <a:blip r:embed="rId2"/>
          <a:stretch/>
        </p:blipFill>
        <p:spPr>
          <a:xfrm>
            <a:off x="2478960" y="5184000"/>
            <a:ext cx="5728320" cy="2350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1512000" y="1656000"/>
            <a:ext cx="7272000" cy="4896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КОРИСНІ РЕСУРСИ: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uk-UA" sz="1600" spc="-1" strike="noStrike">
                <a:solidFill>
                  <a:srgbClr val="3f3fbe"/>
                </a:solidFill>
                <a:uFill>
                  <a:solidFill>
                    <a:srgbClr val="ffffff"/>
                  </a:solidFill>
                </a:uFill>
                <a:latin typeface="FreeSerif"/>
                <a:ea typeface="Times New Roman"/>
              </a:rPr>
              <a:t>1.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Times New Roman"/>
              </a:rPr>
              <a:t>Участь української команди у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Times New Roman"/>
              </a:rPr>
              <a:t>міжнародному проекті "Spreadthesign" м.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Times New Roman"/>
              </a:rPr>
              <a:t>Донкастер Велика Британія. Режим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Times New Roman"/>
              </a:rPr>
              <a:t>доступу </a:t>
            </a: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  <a:hlinkClick r:id="rId1"/>
              </a:rPr>
              <a:t>https://www.facebook.com/photo.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/>
            <a:r>
              <a:rPr b="0" lang="uk-UA" sz="1600" spc="-1" strike="noStrike">
                <a:solidFill>
                  <a:srgbClr val="3f3fbe"/>
                </a:solidFill>
                <a:uFill>
                  <a:solidFill>
                    <a:srgbClr val="ffffff"/>
                  </a:solidFill>
                </a:uFill>
                <a:latin typeface="FreeSerif"/>
                <a:ea typeface="FreeSerif"/>
              </a:rPr>
              <a:t>2. 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Kulbida S. (2017) Тhe Steps Ukrainian 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science in the Study and popularization the 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Ukrainian Sign Language / Svіtlana Kulbida / 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Іssues of upbringing and teaching in the context 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of modern conditions of objective complication 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of the person’s social adaptation processes. – 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Peer-reviewed materials digest (collective 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monograph) published following the results of 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the CXXXVIII International Research and 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Practice Conference and I stage of the 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Championship in Psychlogy and Educational 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sciences (London, February 9 - February 15, 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2017). - S. 26 – 28</a:t>
            </a:r>
            <a:r>
              <a:rPr b="0" lang="en-US" sz="800" spc="-1" strike="noStrike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. 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Режим доступу  </a:t>
            </a:r>
            <a:r>
              <a:rPr b="0" lang="en-US" sz="1300" spc="-1" strike="noStrike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FreeSerif"/>
                <a:ea typeface="FreeSerif"/>
              </a:rPr>
              <a:t>http://lib.iitta.gov.ua/706729/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/>
            <a:r>
              <a:rPr b="0" lang="uk-UA" sz="1600" spc="-1" strike="noStrike">
                <a:solidFill>
                  <a:srgbClr val="3f3fbe"/>
                </a:solidFill>
                <a:uFill>
                  <a:solidFill>
                    <a:srgbClr val="ffffff"/>
                  </a:solidFill>
                </a:uFill>
                <a:latin typeface="FreeSerif"/>
                <a:ea typeface="FreeSerif"/>
              </a:rPr>
              <a:t>3.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</a:rPr>
              <a:t>Кульбіда, С.В. (2017) Статус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</a:rPr>
              <a:t>національних жестових мов і включення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</a:rPr>
              <a:t>української жестової мови у сім'ю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</a:rPr>
              <a:t>жестових мов Європи. С. Кульбіда.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</a:rPr>
              <a:t>«Особлива дитина: навчання і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</a:rPr>
              <a:t>виховання», 2017. № 3. стор. 21-30.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eeSerif"/>
            </a:endParaRPr>
          </a:p>
          <a:p>
            <a:pPr algn="just"/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</a:rPr>
              <a:t>4.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FreeSerif"/>
              </a:rPr>
              <a:t>Розширення і активізація міжнародного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FreeSerif"/>
              </a:rPr>
              <a:t>співробітництва “Швеція — Україна”.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FreeSerif"/>
              </a:rPr>
              <a:t>Світлана Кульбіда.- лютий 2017. - сайт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FreeSerif"/>
              </a:rPr>
              <a:t>ОНП. </a:t>
            </a:r>
            <a:r>
              <a:rPr b="0" lang="uk-U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Calibri"/>
              </a:rPr>
              <a:t>- </a:t>
            </a:r>
            <a:r>
              <a:rPr b="0" lang="uk-U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Режим доступу  </a:t>
            </a: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http://onp.ucoz.ua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/>
            <a:r>
              <a:rPr b="0" lang="uk-U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FreeSerif"/>
              </a:rPr>
              <a:t>5.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sans-serif;Arial"/>
              </a:rPr>
              <a:t>Кульбіда, С. В. Сучасні тенденції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sans-serif;Arial"/>
              </a:rPr>
              <a:t>використання УЖМ в контексті реалізації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sans-serif;Arial"/>
              </a:rPr>
              <a:t>прав глухих. Науково-практична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sans-serif;Arial"/>
              </a:rPr>
              <a:t>конференція за міжнародною участю на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sans-serif;Arial"/>
              </a:rPr>
              <a:t>тему: “Формування публічної служби,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sans-serif;Arial"/>
              </a:rPr>
              <a:t>чутливої до людини з особливими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sans-serif;Arial"/>
              </a:rPr>
              <a:t>потребами: цифрові технології”,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sans-serif;Arial"/>
              </a:rPr>
              <a:t>10.11.2017, м. Київ, Україна. Режим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sans-serif;Arial"/>
              </a:rPr>
              <a:t>доступу: </a:t>
            </a: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http://lib.iitta.gov.ua 708729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/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sans-serif;Arial"/>
              </a:rPr>
              <a:t>6. сайт </a:t>
            </a:r>
            <a:r>
              <a:rPr b="0" lang="uk-UA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</a:rPr>
              <a:t>“Spreadthesign”.</a:t>
            </a:r>
            <a:endParaRPr b="0" lang="uk-UA" sz="1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eeSerif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360000" y="540000"/>
            <a:ext cx="8818920" cy="89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1" lang="uk-UA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WenQuanYi Zen Hei"/>
              </a:rPr>
              <a:t>РУХ ДО ЄВРОПЕЙСЬКОЇ І СВІТОВОЇ СПІЛЬНОТИ,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uk-UA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WenQuanYi Zen Hei"/>
              </a:rPr>
              <a:t>                            </a:t>
            </a:r>
            <a:r>
              <a:rPr b="1" lang="uk-UA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WenQuanYi Zen Hei"/>
              </a:rPr>
              <a:t>РОЗШИРЕННЯ МІЖНАРОДНИХ ЗВ'ЯЗКІВ, 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WenQuanYi Zen Hei"/>
              </a:rPr>
              <a:t>                            </a:t>
            </a:r>
            <a:r>
              <a:rPr b="1" lang="uk-UA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WenQuanYi Zen Hei"/>
              </a:rPr>
              <a:t>ВИВЧЕННЯ КУЛЬТУРНО-ОСВІТНЬОГО ПРОЦЕСУ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900000" y="1980000"/>
            <a:ext cx="7738920" cy="4678920"/>
          </a:xfrm>
          <a:prstGeom prst="rect">
            <a:avLst/>
          </a:prstGeom>
          <a:ln>
            <a:noFill/>
          </a:ln>
        </p:spPr>
      </p:pic>
      <p:pic>
        <p:nvPicPr>
          <p:cNvPr id="126" name="" descr=""/>
          <p:cNvPicPr/>
          <p:nvPr/>
        </p:nvPicPr>
        <p:blipFill>
          <a:blip r:embed="rId2"/>
          <a:stretch/>
        </p:blipFill>
        <p:spPr>
          <a:xfrm>
            <a:off x="5810760" y="1980000"/>
            <a:ext cx="2828160" cy="1618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540000" y="371160"/>
            <a:ext cx="8818920" cy="124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1" lang="uk-UA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WenQuanYi Zen Hei"/>
              </a:rPr>
              <a:t>ВИЗНАННЯ І ЗАДОВОЛЕННЯ ПРАВ І СВОБОД НЕЧУЮЧИХ ЯК ЛІНГВАЛЬНИХ СПІЛЬНОТ, КОТРІ МАЮТЬ СВОЇ ЖЕСТОВІ МОВИ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360000" y="2700000"/>
            <a:ext cx="9358920" cy="4498920"/>
          </a:xfrm>
          <a:prstGeom prst="rect">
            <a:avLst/>
          </a:prstGeom>
          <a:ln>
            <a:noFill/>
          </a:ln>
        </p:spPr>
      </p:pic>
      <p:sp>
        <p:nvSpPr>
          <p:cNvPr id="129" name="CustomShape 2"/>
          <p:cNvSpPr/>
          <p:nvPr/>
        </p:nvSpPr>
        <p:spPr>
          <a:xfrm>
            <a:off x="533520" y="1440000"/>
            <a:ext cx="9081360" cy="231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uk-UA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</a:t>
            </a:r>
            <a:r>
              <a:rPr b="1" lang="uk-UA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Діяльність ООН, Ради Європи уможливили прийняття документів, які є значущими для розвитку і популяризації національних ЖМ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504000" y="540000"/>
            <a:ext cx="8674920" cy="89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uk-UA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ejaVu Sans"/>
              </a:rPr>
              <a:t>2003 СТАТУС НАЦІОНАЛЬНИХ ЖЕСТОВИХ МОВ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504000" y="1800000"/>
            <a:ext cx="9070920" cy="438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3"/>
          <p:cNvSpPr/>
          <p:nvPr/>
        </p:nvSpPr>
        <p:spPr>
          <a:xfrm>
            <a:off x="540000" y="1637280"/>
            <a:ext cx="8818920" cy="429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Arial Unicode MS"/>
              </a:rPr>
              <a:t>- частина культурного багатства Європи (європейського лінгвального і культурного спадку); 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Arial Unicode MS"/>
              </a:rPr>
              <a:t>- кожна жестова мова має власну культурну ідентичність;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Arial Unicode MS"/>
              </a:rPr>
              <a:t>- ЖМ - це повноцінний, природний засіб спілкування і навчання для людей з порушеннями слуху; 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Arial Unicode MS"/>
              </a:rPr>
              <a:t>- підтвердження важливості розроблення стратегії в державній політиці стосовно НЖМ, перекладу.  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Arial Unicode MS"/>
              </a:rPr>
              <a:t>    </a:t>
            </a:r>
            <a:r>
              <a:rPr b="0" lang="uk-UA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Arial Unicode MS"/>
              </a:rPr>
              <a:t>Ініціативи представлені у вигляді Загальноєвропейських Рекомендацій мовної освіти (2003).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6840000" y="4860000"/>
            <a:ext cx="2878920" cy="2338920"/>
          </a:xfrm>
          <a:prstGeom prst="rect">
            <a:avLst/>
          </a:prstGeom>
          <a:ln>
            <a:noFill/>
          </a:ln>
        </p:spPr>
      </p:pic>
      <p:pic>
        <p:nvPicPr>
          <p:cNvPr id="134" name="" descr=""/>
          <p:cNvPicPr/>
          <p:nvPr/>
        </p:nvPicPr>
        <p:blipFill>
          <a:blip r:embed="rId2"/>
          <a:stretch/>
        </p:blipFill>
        <p:spPr>
          <a:xfrm>
            <a:off x="360000" y="5040000"/>
            <a:ext cx="3598920" cy="2094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540000" y="2907360"/>
            <a:ext cx="9070920" cy="210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5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755640" y="540000"/>
            <a:ext cx="8063280" cy="89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uk-UA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ejaVu Sans"/>
              </a:rPr>
              <a:t>2005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CustomShape 3"/>
          <p:cNvSpPr/>
          <p:nvPr/>
        </p:nvSpPr>
        <p:spPr>
          <a:xfrm>
            <a:off x="900000" y="1620000"/>
            <a:ext cx="8098920" cy="431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just">
              <a:lnSpc>
                <a:spcPct val="100000"/>
              </a:lnSpc>
              <a:spcAft>
                <a:spcPts val="1417"/>
              </a:spcAft>
            </a:pPr>
            <a:r>
              <a:rPr b="0" i="1" lang="uk-UA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WenQuanYi Zen Hei"/>
              </a:rPr>
              <a:t>аналітичний звіт про статус жестових мов країн Європи та американського континенту (33)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1417"/>
              </a:spcAft>
            </a:pPr>
            <a:r>
              <a:rPr b="1" lang="uk-UA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WenQuanYi Zen Hei"/>
              </a:rPr>
              <a:t>Австрія</a:t>
            </a:r>
            <a:r>
              <a:rPr b="0" i="1" lang="uk-UA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WenQuanYi Zen Hei"/>
              </a:rPr>
              <a:t> на 8 млн. - до 10 тис. глухих (2500 чол.), 2008 р. - НЖМ;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1417"/>
              </a:spcAft>
            </a:pPr>
            <a:r>
              <a:rPr b="1" lang="uk-UA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WenQuanYi Zen Hei"/>
              </a:rPr>
              <a:t>Бельгія</a:t>
            </a:r>
            <a:r>
              <a:rPr b="0" i="1" lang="uk-UA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WenQuanYi Zen Hei"/>
              </a:rPr>
              <a:t> на 10,5 млн. - 500 тис. гл. (50 тис. користуються як рідною), т-ва немає, три ЖМ: німецька, бельгійська, фр., 2003.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1417"/>
              </a:spcAft>
            </a:pPr>
            <a:r>
              <a:rPr b="0" lang="uk-UA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WenQuanYi Zen Hei"/>
              </a:rPr>
              <a:t>1.АЖМ — найпоширеніша (від 500 тис. до 2 млн.).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1417"/>
              </a:spcAft>
            </a:pPr>
            <a:r>
              <a:rPr b="0" lang="uk-UA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WenQuanYi Zen Hei"/>
              </a:rPr>
              <a:t>2. БЖМ — (до 500 тис. осіб).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1417"/>
              </a:spcAft>
            </a:pPr>
            <a:r>
              <a:rPr b="0" lang="uk-UA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eeSerif"/>
                <a:ea typeface="WenQuanYi Zen Hei"/>
              </a:rPr>
              <a:t>3. ФЖМ — (до 300 тис. осіб). Марсельська ЖМ, люнська ЖМ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1417"/>
              </a:spcAft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504000" y="540000"/>
            <a:ext cx="8674920" cy="89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just">
              <a:lnSpc>
                <a:spcPct val="100000"/>
              </a:lnSpc>
            </a:pPr>
            <a:r>
              <a:rPr b="1" lang="uk-UA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WenQuanYi Zen Hei"/>
              </a:rPr>
              <a:t>МІЖНАРОДНИЙ ПРОЕКТ ІМЕНІ ЛЕОНАРДО ДА ВІНЧІ – 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WenQuanYi Zen Hei"/>
              </a:rPr>
              <a:t>“</a:t>
            </a:r>
            <a:r>
              <a:rPr b="1" lang="uk-UA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WenQuanYi Zen Hei"/>
              </a:rPr>
              <a:t>SPREADTHESIGN” (HTTPS://WWW.SPREADTHESIGN.COM/UA</a:t>
            </a:r>
            <a:r>
              <a:rPr b="0" lang="uk-UA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WenQuanYi Zen Hei"/>
              </a:rPr>
              <a:t>)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576000" y="-67680"/>
            <a:ext cx="8458920" cy="654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uk-UA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uk-UA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</a:t>
            </a:r>
            <a:r>
              <a:rPr b="1" i="1" lang="uk-UA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2006 р.  </a:t>
            </a:r>
            <a:r>
              <a:rPr b="0" i="1" lang="uk-UA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                                               3 європейські команди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uk-UA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b="1" i="1" lang="uk-UA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2008 р.</a:t>
            </a:r>
            <a:r>
              <a:rPr b="0" i="1" lang="uk-UA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                 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uk-UA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2013 р. </a:t>
            </a:r>
            <a:r>
              <a:rPr b="0" i="1" lang="uk-UA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 8 тис. жестів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uk-UA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2016 р.</a:t>
            </a:r>
            <a:r>
              <a:rPr b="0" i="1" lang="uk-UA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15 тис. жестів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uk-UA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2017 р.</a:t>
            </a:r>
            <a:r>
              <a:rPr b="0" i="1" lang="uk-UA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                                              +</a:t>
            </a:r>
            <a:r>
              <a:rPr b="0" i="1" lang="uk-UA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WenQuanYi Zen Hei"/>
              </a:rPr>
              <a:t>12 європейських команд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uk-UA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WenQuanYi Zen Hei"/>
              </a:rPr>
              <a:t>2018 р.  </a:t>
            </a:r>
            <a:r>
              <a:rPr b="0" i="1" lang="uk-UA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WenQuanYi Zen Hei"/>
              </a:rPr>
              <a:t>           1 тис. жестів                        35 команд  світу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uk-UA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WenQuanYi Zen Hei"/>
              </a:rPr>
              <a:t>            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8352000" y="1995120"/>
            <a:ext cx="1213920" cy="1101240"/>
          </a:xfrm>
          <a:prstGeom prst="rect">
            <a:avLst/>
          </a:prstGeom>
          <a:ln>
            <a:noFill/>
          </a:ln>
        </p:spPr>
      </p:pic>
      <p:pic>
        <p:nvPicPr>
          <p:cNvPr id="141" name="" descr=""/>
          <p:cNvPicPr/>
          <p:nvPr/>
        </p:nvPicPr>
        <p:blipFill>
          <a:blip r:embed="rId2"/>
          <a:stretch/>
        </p:blipFill>
        <p:spPr>
          <a:xfrm>
            <a:off x="502560" y="3816000"/>
            <a:ext cx="6876360" cy="3382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504000" y="576000"/>
            <a:ext cx="7198920" cy="71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2"/>
          <p:cNvSpPr/>
          <p:nvPr/>
        </p:nvSpPr>
        <p:spPr>
          <a:xfrm>
            <a:off x="504000" y="1800000"/>
            <a:ext cx="9070920" cy="438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502560" y="801720"/>
            <a:ext cx="9142560" cy="6046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504000" y="576000"/>
            <a:ext cx="7198920" cy="71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2"/>
          <p:cNvSpPr/>
          <p:nvPr/>
        </p:nvSpPr>
        <p:spPr>
          <a:xfrm>
            <a:off x="504000" y="1800000"/>
            <a:ext cx="9070920" cy="438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7" name="" descr=""/>
          <p:cNvPicPr/>
          <p:nvPr/>
        </p:nvPicPr>
        <p:blipFill>
          <a:blip r:embed="rId1"/>
          <a:stretch/>
        </p:blipFill>
        <p:spPr>
          <a:xfrm>
            <a:off x="936000" y="2160000"/>
            <a:ext cx="8098920" cy="4564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504000" y="576000"/>
            <a:ext cx="7198920" cy="71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uk-UA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Резиденція мера Донкастера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9" name="" descr=""/>
          <p:cNvPicPr/>
          <p:nvPr/>
        </p:nvPicPr>
        <p:blipFill>
          <a:blip r:embed="rId1"/>
          <a:stretch/>
        </p:blipFill>
        <p:spPr>
          <a:xfrm>
            <a:off x="493560" y="1799640"/>
            <a:ext cx="8999640" cy="5260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</TotalTime>
  <Application>LibreOffice/5.3.1.2$Linux_X86_64 LibreOffice_project/30m0$Build-2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2009-04-16T11:32:32Z</dcterms:created>
  <dc:creator/>
  <dc:description/>
  <dc:language>uk-UA</dc:language>
  <cp:lastModifiedBy/>
  <dcterms:modified xsi:type="dcterms:W3CDTF">2018-06-25T11:57:54Z</dcterms:modified>
  <cp:revision>37</cp:revision>
  <dc:subject/>
  <dc:title/>
</cp:coreProperties>
</file>