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58" r:id="rId5"/>
    <p:sldId id="265" r:id="rId6"/>
    <p:sldId id="261" r:id="rId7"/>
    <p:sldId id="260" r:id="rId8"/>
    <p:sldId id="266" r:id="rId9"/>
    <p:sldId id="262" r:id="rId10"/>
    <p:sldId id="267" r:id="rId11"/>
    <p:sldId id="263"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20"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19B0651-EE4F-4900-A07F-96A6BFA9D0F0}" type="slidenum">
              <a:rPr lang="ru-RU" smtClean="0"/>
              <a:t>‹#›</a:t>
            </a:fld>
            <a:endParaRPr lang="ru-RU"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18.04.2018</a:t>
            </a:fld>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ru-RU"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18.04.2018</a:t>
            </a:fld>
            <a:endParaRPr lang="ru-R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3140968"/>
            <a:ext cx="7200800" cy="3456384"/>
          </a:xfrm>
        </p:spPr>
        <p:txBody>
          <a:bodyPr>
            <a:normAutofit fontScale="55000" lnSpcReduction="20000"/>
          </a:bodyPr>
          <a:lstStyle/>
          <a:p>
            <a:pPr indent="450215">
              <a:lnSpc>
                <a:spcPct val="170000"/>
              </a:lnSpc>
            </a:pPr>
            <a:r>
              <a:rPr lang="uk-UA" sz="2600" b="1" dirty="0" smtClean="0">
                <a:solidFill>
                  <a:srgbClr val="000000"/>
                </a:solidFill>
                <a:latin typeface="Times New Roman"/>
                <a:ea typeface="Times New Roman"/>
                <a:cs typeface="Times New Roman"/>
              </a:rPr>
              <a:t>ПСИХОДІАГНОСТИЧНІ ЗАСАДИ </a:t>
            </a:r>
          </a:p>
          <a:p>
            <a:pPr indent="450215">
              <a:lnSpc>
                <a:spcPct val="170000"/>
              </a:lnSpc>
            </a:pPr>
            <a:r>
              <a:rPr lang="uk-UA" sz="2600" b="1" dirty="0" smtClean="0">
                <a:solidFill>
                  <a:srgbClr val="000000"/>
                </a:solidFill>
                <a:latin typeface="Times New Roman"/>
                <a:ea typeface="Times New Roman"/>
                <a:cs typeface="Times New Roman"/>
              </a:rPr>
              <a:t>ВИВЧЕННЯ </a:t>
            </a:r>
            <a:r>
              <a:rPr lang="uk-UA" sz="2600" b="1" dirty="0">
                <a:solidFill>
                  <a:srgbClr val="000000"/>
                </a:solidFill>
                <a:latin typeface="Times New Roman"/>
                <a:ea typeface="Times New Roman"/>
                <a:cs typeface="Times New Roman"/>
              </a:rPr>
              <a:t>ПРОФЕСІЙНОГО РОЗВИТКУ </a:t>
            </a:r>
            <a:endParaRPr lang="uk-UA" sz="2600" b="1" dirty="0" smtClean="0">
              <a:solidFill>
                <a:srgbClr val="000000"/>
              </a:solidFill>
              <a:latin typeface="Times New Roman"/>
              <a:ea typeface="Times New Roman"/>
              <a:cs typeface="Times New Roman"/>
            </a:endParaRPr>
          </a:p>
          <a:p>
            <a:pPr indent="450215">
              <a:lnSpc>
                <a:spcPct val="170000"/>
              </a:lnSpc>
            </a:pPr>
            <a:r>
              <a:rPr lang="uk-UA" sz="2600" b="1" dirty="0" smtClean="0">
                <a:solidFill>
                  <a:srgbClr val="000000"/>
                </a:solidFill>
                <a:latin typeface="Times New Roman"/>
                <a:ea typeface="Times New Roman"/>
                <a:cs typeface="Times New Roman"/>
              </a:rPr>
              <a:t>МЕТОДИЧНИХ ПРАЦІВНИКІВ РАЙОННИХ </a:t>
            </a:r>
            <a:r>
              <a:rPr lang="uk-UA" sz="2600" b="1" dirty="0">
                <a:solidFill>
                  <a:srgbClr val="000000"/>
                </a:solidFill>
                <a:latin typeface="Times New Roman"/>
                <a:ea typeface="Times New Roman"/>
                <a:cs typeface="Times New Roman"/>
              </a:rPr>
              <a:t>(МІСЬКИХ) МЕТОДИЧНИХ КАБІНЕТІВ (ЦЕНТРІВ</a:t>
            </a:r>
            <a:r>
              <a:rPr lang="uk-UA" sz="2600" b="1" dirty="0" smtClean="0">
                <a:solidFill>
                  <a:srgbClr val="000000"/>
                </a:solidFill>
                <a:latin typeface="Times New Roman"/>
                <a:ea typeface="Times New Roman"/>
                <a:cs typeface="Times New Roman"/>
              </a:rPr>
              <a:t>)</a:t>
            </a:r>
            <a:endParaRPr lang="en-US" sz="2600" b="1" dirty="0" smtClean="0">
              <a:solidFill>
                <a:srgbClr val="000000"/>
              </a:solidFill>
              <a:latin typeface="Times New Roman"/>
              <a:ea typeface="Times New Roman"/>
              <a:cs typeface="Times New Roman"/>
            </a:endParaRPr>
          </a:p>
          <a:p>
            <a:pPr indent="450215"/>
            <a:endParaRPr lang="en-US" b="1" dirty="0">
              <a:solidFill>
                <a:srgbClr val="000000"/>
              </a:solidFill>
              <a:latin typeface="Times New Roman"/>
              <a:ea typeface="Times New Roman"/>
              <a:cs typeface="Times New Roman"/>
            </a:endParaRPr>
          </a:p>
          <a:p>
            <a:pPr algn="r">
              <a:lnSpc>
                <a:spcPct val="120000"/>
              </a:lnSpc>
              <a:spcAft>
                <a:spcPts val="0"/>
              </a:spcAft>
            </a:pPr>
            <a:endParaRPr lang="en-US" sz="2200" b="1" i="1" dirty="0" smtClean="0">
              <a:solidFill>
                <a:srgbClr val="000000"/>
              </a:solidFill>
              <a:latin typeface="Times New Roman"/>
              <a:ea typeface="Times New Roman"/>
              <a:cs typeface="Times New Roman"/>
            </a:endParaRPr>
          </a:p>
          <a:p>
            <a:pPr algn="r">
              <a:lnSpc>
                <a:spcPct val="120000"/>
              </a:lnSpc>
              <a:spcAft>
                <a:spcPts val="0"/>
              </a:spcAft>
            </a:pPr>
            <a:r>
              <a:rPr lang="uk-UA" sz="2200" b="1" i="1" dirty="0" smtClean="0">
                <a:solidFill>
                  <a:srgbClr val="000000"/>
                </a:solidFill>
                <a:latin typeface="Times New Roman"/>
                <a:ea typeface="Times New Roman"/>
                <a:cs typeface="Times New Roman"/>
              </a:rPr>
              <a:t>Т</a:t>
            </a:r>
            <a:r>
              <a:rPr lang="uk-UA" sz="2200" b="1" i="1" dirty="0">
                <a:solidFill>
                  <a:srgbClr val="000000"/>
                </a:solidFill>
                <a:latin typeface="Times New Roman"/>
                <a:ea typeface="Times New Roman"/>
                <a:cs typeface="Times New Roman"/>
              </a:rPr>
              <a:t>. С. Кравчинська, </a:t>
            </a:r>
            <a:endParaRPr lang="ru-RU" sz="2200" dirty="0">
              <a:latin typeface="Calibri"/>
              <a:ea typeface="Calibri"/>
              <a:cs typeface="Times New Roman"/>
            </a:endParaRPr>
          </a:p>
          <a:p>
            <a:pPr algn="r">
              <a:lnSpc>
                <a:spcPct val="120000"/>
              </a:lnSpc>
              <a:spcAft>
                <a:spcPts val="0"/>
              </a:spcAft>
            </a:pPr>
            <a:r>
              <a:rPr lang="uk-UA" sz="2200" dirty="0" smtClean="0">
                <a:solidFill>
                  <a:srgbClr val="000000"/>
                </a:solidFill>
                <a:latin typeface="Times New Roman"/>
                <a:ea typeface="Times New Roman"/>
                <a:cs typeface="Times New Roman"/>
              </a:rPr>
              <a:t>кандидат </a:t>
            </a:r>
            <a:r>
              <a:rPr lang="uk-UA" sz="2200" dirty="0">
                <a:solidFill>
                  <a:srgbClr val="000000"/>
                </a:solidFill>
                <a:latin typeface="Times New Roman"/>
                <a:ea typeface="Times New Roman"/>
                <a:cs typeface="Times New Roman"/>
              </a:rPr>
              <a:t>педагогічних наук, </a:t>
            </a:r>
            <a:endParaRPr lang="ru-RU" sz="2200" dirty="0">
              <a:latin typeface="Calibri"/>
              <a:ea typeface="Calibri"/>
              <a:cs typeface="Times New Roman"/>
            </a:endParaRPr>
          </a:p>
          <a:p>
            <a:pPr algn="r">
              <a:lnSpc>
                <a:spcPct val="120000"/>
              </a:lnSpc>
              <a:spcAft>
                <a:spcPts val="0"/>
              </a:spcAft>
            </a:pPr>
            <a:r>
              <a:rPr lang="uk-UA" sz="2200" dirty="0">
                <a:solidFill>
                  <a:srgbClr val="000000"/>
                </a:solidFill>
                <a:latin typeface="Times New Roman"/>
                <a:ea typeface="Times New Roman"/>
                <a:cs typeface="Times New Roman"/>
              </a:rPr>
              <a:t>старший викладач </a:t>
            </a:r>
            <a:endParaRPr lang="ru-RU" sz="2200" dirty="0">
              <a:latin typeface="Calibri"/>
              <a:ea typeface="Calibri"/>
              <a:cs typeface="Times New Roman"/>
            </a:endParaRPr>
          </a:p>
          <a:p>
            <a:pPr algn="r">
              <a:lnSpc>
                <a:spcPct val="120000"/>
              </a:lnSpc>
              <a:spcAft>
                <a:spcPts val="0"/>
              </a:spcAft>
            </a:pPr>
            <a:r>
              <a:rPr lang="uk-UA" sz="2200" dirty="0">
                <a:solidFill>
                  <a:srgbClr val="000000"/>
                </a:solidFill>
                <a:latin typeface="Times New Roman"/>
                <a:ea typeface="Times New Roman"/>
                <a:cs typeface="Times New Roman"/>
              </a:rPr>
              <a:t>кафедри філософії і освіти дорослих </a:t>
            </a:r>
            <a:endParaRPr lang="ru-RU" sz="2200" dirty="0">
              <a:latin typeface="Calibri"/>
              <a:ea typeface="Calibri"/>
              <a:cs typeface="Times New Roman"/>
            </a:endParaRPr>
          </a:p>
          <a:p>
            <a:pPr algn="r">
              <a:lnSpc>
                <a:spcPct val="120000"/>
              </a:lnSpc>
              <a:spcAft>
                <a:spcPts val="0"/>
              </a:spcAft>
            </a:pPr>
            <a:r>
              <a:rPr lang="uk-UA" sz="2200" dirty="0">
                <a:solidFill>
                  <a:srgbClr val="000000"/>
                </a:solidFill>
                <a:latin typeface="Times New Roman"/>
                <a:ea typeface="Times New Roman"/>
                <a:cs typeface="Times New Roman"/>
              </a:rPr>
              <a:t>ЦІППО ДВНЗ УМО НАПН України,</a:t>
            </a:r>
            <a:endParaRPr lang="ru-RU" sz="2200" dirty="0">
              <a:latin typeface="Calibri"/>
              <a:ea typeface="Calibri"/>
              <a:cs typeface="Times New Roman"/>
            </a:endParaRPr>
          </a:p>
          <a:p>
            <a:pPr algn="r">
              <a:lnSpc>
                <a:spcPct val="120000"/>
              </a:lnSpc>
              <a:spcAft>
                <a:spcPts val="0"/>
              </a:spcAft>
            </a:pPr>
            <a:r>
              <a:rPr lang="uk-UA" sz="2200" dirty="0">
                <a:solidFill>
                  <a:srgbClr val="000000"/>
                </a:solidFill>
                <a:latin typeface="Times New Roman"/>
                <a:ea typeface="Times New Roman"/>
                <a:cs typeface="Times New Roman"/>
              </a:rPr>
              <a:t>м. Київ</a:t>
            </a:r>
            <a:endParaRPr lang="ru-RU" sz="2200" dirty="0">
              <a:latin typeface="Calibri"/>
              <a:ea typeface="Calibri"/>
              <a:cs typeface="Times New Roman"/>
            </a:endParaRPr>
          </a:p>
          <a:p>
            <a:pPr indent="450215"/>
            <a:endParaRPr lang="en-US" sz="1600" dirty="0" smtClean="0">
              <a:solidFill>
                <a:srgbClr val="000000"/>
              </a:solidFill>
              <a:latin typeface="Times New Roman"/>
              <a:ea typeface="Times New Roman"/>
              <a:cs typeface="Times New Roman"/>
            </a:endParaRPr>
          </a:p>
          <a:p>
            <a:pPr indent="450215">
              <a:lnSpc>
                <a:spcPct val="150000"/>
              </a:lnSpc>
            </a:pPr>
            <a:endParaRPr lang="ru-RU" sz="1400" dirty="0">
              <a:latin typeface="Calibri"/>
              <a:ea typeface="Calibri"/>
              <a:cs typeface="Times New Roman"/>
            </a:endParaRPr>
          </a:p>
          <a:p>
            <a:endParaRPr lang="uk-UA" dirty="0"/>
          </a:p>
        </p:txBody>
      </p:sp>
      <p:sp>
        <p:nvSpPr>
          <p:cNvPr id="2" name="Заголовок 1"/>
          <p:cNvSpPr>
            <a:spLocks noGrp="1"/>
          </p:cNvSpPr>
          <p:nvPr>
            <p:ph type="ctrTitle"/>
          </p:nvPr>
        </p:nvSpPr>
        <p:spPr>
          <a:xfrm>
            <a:off x="1043608" y="1784943"/>
            <a:ext cx="6550537" cy="1140001"/>
          </a:xfrm>
        </p:spPr>
        <p:txBody>
          <a:bodyPr/>
          <a:lstStyle/>
          <a:p>
            <a:r>
              <a:rPr lang="uk-UA" sz="1600" b="1" cap="none" dirty="0">
                <a:solidFill>
                  <a:prstClr val="black"/>
                </a:solidFill>
                <a:latin typeface="Times New Roman"/>
                <a:ea typeface="Times New Roman"/>
                <a:cs typeface="Times New Roman"/>
              </a:rPr>
              <a:t>НАЦІОНАЛЬНА АКАДЕМІЯ ПЕДАГОГІЧНИХ НАУК УКРАЇНИ</a:t>
            </a:r>
            <a:r>
              <a:rPr lang="ru-RU" sz="1600" cap="none" dirty="0">
                <a:solidFill>
                  <a:prstClr val="black"/>
                </a:solidFill>
                <a:latin typeface="Arial"/>
                <a:ea typeface="Times New Roman"/>
                <a:cs typeface="Times New Roman"/>
              </a:rPr>
              <a:t/>
            </a:r>
            <a:br>
              <a:rPr lang="ru-RU" sz="1600" cap="none" dirty="0">
                <a:solidFill>
                  <a:prstClr val="black"/>
                </a:solidFill>
                <a:latin typeface="Arial"/>
                <a:ea typeface="Times New Roman"/>
                <a:cs typeface="Times New Roman"/>
              </a:rPr>
            </a:br>
            <a:r>
              <a:rPr lang="uk-UA" sz="1600" b="1" cap="none" dirty="0">
                <a:solidFill>
                  <a:prstClr val="black"/>
                </a:solidFill>
                <a:latin typeface="Times New Roman"/>
                <a:ea typeface="Times New Roman"/>
                <a:cs typeface="Times New Roman"/>
              </a:rPr>
              <a:t>ДВНЗ «УНІВЕРСИТЕТ МЕНЕДЖМЕНТУ ОСВІТИ»</a:t>
            </a:r>
            <a:r>
              <a:rPr lang="ru-RU" sz="1600" cap="none" dirty="0">
                <a:solidFill>
                  <a:prstClr val="black"/>
                </a:solidFill>
                <a:latin typeface="Arial"/>
                <a:ea typeface="Times New Roman"/>
                <a:cs typeface="Times New Roman"/>
              </a:rPr>
              <a:t/>
            </a:r>
            <a:br>
              <a:rPr lang="ru-RU" sz="1600" cap="none" dirty="0">
                <a:solidFill>
                  <a:prstClr val="black"/>
                </a:solidFill>
                <a:latin typeface="Arial"/>
                <a:ea typeface="Times New Roman"/>
                <a:cs typeface="Times New Roman"/>
              </a:rPr>
            </a:br>
            <a:r>
              <a:rPr lang="uk-UA" sz="1600" b="1" cap="none" dirty="0">
                <a:solidFill>
                  <a:prstClr val="black"/>
                </a:solidFill>
                <a:latin typeface="Times New Roman"/>
                <a:ea typeface="Times New Roman"/>
                <a:cs typeface="Times New Roman"/>
              </a:rPr>
              <a:t>ЦЕНТРАЛЬНИЙ ІНСТИТУТ ПІСЛЯДИПЛОМНОЇ ПЕДАГОГІЧНОЇ ОСВІТИ</a:t>
            </a:r>
            <a:r>
              <a:rPr lang="ru-RU" sz="1600" cap="none" dirty="0">
                <a:solidFill>
                  <a:prstClr val="black"/>
                </a:solidFill>
                <a:latin typeface="Arial"/>
                <a:ea typeface="Times New Roman"/>
                <a:cs typeface="Times New Roman"/>
              </a:rPr>
              <a:t/>
            </a:r>
            <a:br>
              <a:rPr lang="ru-RU" sz="1600" cap="none" dirty="0">
                <a:solidFill>
                  <a:prstClr val="black"/>
                </a:solidFill>
                <a:latin typeface="Arial"/>
                <a:ea typeface="Times New Roman"/>
                <a:cs typeface="Times New Roman"/>
              </a:rPr>
            </a:br>
            <a:r>
              <a:rPr lang="uk-UA" sz="1600" b="1" cap="none" dirty="0">
                <a:solidFill>
                  <a:prstClr val="black"/>
                </a:solidFill>
                <a:latin typeface="Times New Roman"/>
                <a:ea typeface="Times New Roman"/>
                <a:cs typeface="Times New Roman"/>
              </a:rPr>
              <a:t>КАФЕДРА ФІЛОСОФІЇ І ОСВІТИ ДОРОСЛИХ</a:t>
            </a:r>
            <a:endParaRPr lang="uk-UA"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3" y="-39228"/>
            <a:ext cx="1694776" cy="1584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59554"/>
            <a:ext cx="2214345" cy="1400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0042" y="1430"/>
            <a:ext cx="1514997" cy="1617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336" y="155998"/>
            <a:ext cx="1277672" cy="1426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0917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140308"/>
          </a:xfrm>
        </p:spPr>
        <p:txBody>
          <a:bodyPr>
            <a:normAutofit fontScale="90000"/>
          </a:bodyPr>
          <a:lstStyle/>
          <a:p>
            <a:r>
              <a:rPr lang="uk-UA" sz="800" dirty="0" smtClean="0"/>
              <a:t> </a:t>
            </a:r>
            <a:endParaRPr lang="uk-UA" sz="800" dirty="0"/>
          </a:p>
        </p:txBody>
      </p:sp>
      <p:sp>
        <p:nvSpPr>
          <p:cNvPr id="3" name="Объект 2"/>
          <p:cNvSpPr>
            <a:spLocks noGrp="1"/>
          </p:cNvSpPr>
          <p:nvPr>
            <p:ph idx="1"/>
          </p:nvPr>
        </p:nvSpPr>
        <p:spPr>
          <a:xfrm>
            <a:off x="251520" y="188640"/>
            <a:ext cx="8712968" cy="6264696"/>
          </a:xfrm>
        </p:spPr>
        <p:txBody>
          <a:bodyPr>
            <a:normAutofit fontScale="47500" lnSpcReduction="20000"/>
          </a:bodyPr>
          <a:lstStyle/>
          <a:p>
            <a:pPr algn="ctr"/>
            <a:r>
              <a:rPr lang="en-US" dirty="0" smtClean="0">
                <a:solidFill>
                  <a:srgbClr val="000000"/>
                </a:solidFill>
                <a:latin typeface="Times New Roman"/>
                <a:ea typeface="Calibri"/>
              </a:rPr>
              <a:t>   </a:t>
            </a:r>
            <a:r>
              <a:rPr lang="uk-UA" sz="4200" b="1" dirty="0">
                <a:solidFill>
                  <a:srgbClr val="000000"/>
                </a:solidFill>
                <a:latin typeface="Times New Roman"/>
                <a:ea typeface="Calibri"/>
              </a:rPr>
              <a:t>Література</a:t>
            </a:r>
          </a:p>
          <a:p>
            <a:pPr algn="just"/>
            <a:r>
              <a:rPr lang="uk-UA" sz="2900" dirty="0">
                <a:solidFill>
                  <a:srgbClr val="000000"/>
                </a:solidFill>
                <a:latin typeface="Times New Roman"/>
                <a:ea typeface="Calibri"/>
              </a:rPr>
              <a:t>1. Бондарчук О. І. Комплекс психодіагностичних методик дослідження професіоналізму педагогічних працівників / Автори-укладачі: О. І. Бондарчук, Т. М. </a:t>
            </a:r>
            <a:r>
              <a:rPr lang="uk-UA" sz="2900" dirty="0" err="1">
                <a:solidFill>
                  <a:srgbClr val="000000"/>
                </a:solidFill>
                <a:latin typeface="Times New Roman"/>
                <a:ea typeface="Calibri"/>
              </a:rPr>
              <a:t>Гавлітіна</a:t>
            </a:r>
            <a:r>
              <a:rPr lang="uk-UA" sz="2900" dirty="0">
                <a:solidFill>
                  <a:srgbClr val="000000"/>
                </a:solidFill>
                <a:latin typeface="Times New Roman"/>
                <a:ea typeface="Calibri"/>
              </a:rPr>
              <a:t>, Л. М. </a:t>
            </a:r>
            <a:r>
              <a:rPr lang="uk-UA" sz="2900" dirty="0" err="1">
                <a:solidFill>
                  <a:srgbClr val="000000"/>
                </a:solidFill>
                <a:latin typeface="Times New Roman"/>
                <a:ea typeface="Calibri"/>
              </a:rPr>
              <a:t>Смольська</a:t>
            </a:r>
            <a:r>
              <a:rPr lang="uk-UA" sz="2900" dirty="0">
                <a:solidFill>
                  <a:srgbClr val="000000"/>
                </a:solidFill>
                <a:latin typeface="Times New Roman"/>
                <a:ea typeface="Calibri"/>
              </a:rPr>
              <a:t>, В. М. </a:t>
            </a:r>
            <a:r>
              <a:rPr lang="uk-UA" sz="2900" dirty="0" err="1">
                <a:solidFill>
                  <a:srgbClr val="000000"/>
                </a:solidFill>
                <a:latin typeface="Times New Roman"/>
                <a:ea typeface="Calibri"/>
              </a:rPr>
              <a:t>Вронська</a:t>
            </a:r>
            <a:r>
              <a:rPr lang="uk-UA" sz="2900" dirty="0">
                <a:solidFill>
                  <a:srgbClr val="000000"/>
                </a:solidFill>
                <a:latin typeface="Times New Roman"/>
                <a:ea typeface="Calibri"/>
              </a:rPr>
              <a:t>. – Київ-Рівне, 2017. – 24 с.</a:t>
            </a:r>
          </a:p>
          <a:p>
            <a:pPr algn="just"/>
            <a:r>
              <a:rPr lang="uk-UA" sz="2900" dirty="0">
                <a:solidFill>
                  <a:srgbClr val="000000"/>
                </a:solidFill>
                <a:latin typeface="Times New Roman"/>
                <a:ea typeface="Calibri"/>
              </a:rPr>
              <a:t>2. </a:t>
            </a:r>
            <a:r>
              <a:rPr lang="uk-UA" sz="2900" dirty="0" err="1">
                <a:solidFill>
                  <a:srgbClr val="000000"/>
                </a:solidFill>
                <a:latin typeface="Times New Roman"/>
                <a:ea typeface="Calibri"/>
              </a:rPr>
              <a:t>Бордовская</a:t>
            </a:r>
            <a:r>
              <a:rPr lang="uk-UA" sz="2900" dirty="0">
                <a:solidFill>
                  <a:srgbClr val="000000"/>
                </a:solidFill>
                <a:latin typeface="Times New Roman"/>
                <a:ea typeface="Calibri"/>
              </a:rPr>
              <a:t> Н. В. </a:t>
            </a:r>
            <a:r>
              <a:rPr lang="uk-UA" sz="2900" dirty="0" err="1">
                <a:solidFill>
                  <a:srgbClr val="000000"/>
                </a:solidFill>
                <a:latin typeface="Times New Roman"/>
                <a:ea typeface="Calibri"/>
              </a:rPr>
              <a:t>Педагогика</a:t>
            </a:r>
            <a:r>
              <a:rPr lang="uk-UA" sz="2900" dirty="0">
                <a:solidFill>
                  <a:srgbClr val="000000"/>
                </a:solidFill>
                <a:latin typeface="Times New Roman"/>
                <a:ea typeface="Calibri"/>
              </a:rPr>
              <a:t>. </a:t>
            </a:r>
            <a:r>
              <a:rPr lang="uk-UA" sz="2900" dirty="0" err="1">
                <a:solidFill>
                  <a:srgbClr val="000000"/>
                </a:solidFill>
                <a:latin typeface="Times New Roman"/>
                <a:ea typeface="Calibri"/>
              </a:rPr>
              <a:t>Учебник</a:t>
            </a:r>
            <a:r>
              <a:rPr lang="uk-UA" sz="2900" dirty="0">
                <a:solidFill>
                  <a:srgbClr val="000000"/>
                </a:solidFill>
                <a:latin typeface="Times New Roman"/>
                <a:ea typeface="Calibri"/>
              </a:rPr>
              <a:t> для </a:t>
            </a:r>
            <a:r>
              <a:rPr lang="uk-UA" sz="2900" dirty="0" err="1">
                <a:solidFill>
                  <a:srgbClr val="000000"/>
                </a:solidFill>
                <a:latin typeface="Times New Roman"/>
                <a:ea typeface="Calibri"/>
              </a:rPr>
              <a:t>вузов</a:t>
            </a:r>
            <a:r>
              <a:rPr lang="uk-UA" sz="2900" dirty="0">
                <a:solidFill>
                  <a:srgbClr val="000000"/>
                </a:solidFill>
                <a:latin typeface="Times New Roman"/>
                <a:ea typeface="Calibri"/>
              </a:rPr>
              <a:t> / Н. В. </a:t>
            </a:r>
            <a:r>
              <a:rPr lang="uk-UA" sz="2900" dirty="0" err="1">
                <a:solidFill>
                  <a:srgbClr val="000000"/>
                </a:solidFill>
                <a:latin typeface="Times New Roman"/>
                <a:ea typeface="Calibri"/>
              </a:rPr>
              <a:t>Бордовская</a:t>
            </a:r>
            <a:r>
              <a:rPr lang="uk-UA" sz="2900" dirty="0">
                <a:solidFill>
                  <a:srgbClr val="000000"/>
                </a:solidFill>
                <a:latin typeface="Times New Roman"/>
                <a:ea typeface="Calibri"/>
              </a:rPr>
              <a:t>, А. А. </a:t>
            </a:r>
            <a:r>
              <a:rPr lang="uk-UA" sz="2900" dirty="0" err="1">
                <a:solidFill>
                  <a:srgbClr val="000000"/>
                </a:solidFill>
                <a:latin typeface="Times New Roman"/>
                <a:ea typeface="Calibri"/>
              </a:rPr>
              <a:t>Реан</a:t>
            </a:r>
            <a:r>
              <a:rPr lang="uk-UA" sz="2900" dirty="0">
                <a:solidFill>
                  <a:srgbClr val="000000"/>
                </a:solidFill>
                <a:latin typeface="Times New Roman"/>
                <a:ea typeface="Calibri"/>
              </a:rPr>
              <a:t> – СПб : </a:t>
            </a:r>
            <a:r>
              <a:rPr lang="uk-UA" sz="2900" dirty="0" err="1">
                <a:solidFill>
                  <a:srgbClr val="000000"/>
                </a:solidFill>
                <a:latin typeface="Times New Roman"/>
                <a:ea typeface="Calibri"/>
              </a:rPr>
              <a:t>Издательство</a:t>
            </a:r>
            <a:r>
              <a:rPr lang="uk-UA" sz="2900" dirty="0">
                <a:solidFill>
                  <a:srgbClr val="000000"/>
                </a:solidFill>
                <a:latin typeface="Times New Roman"/>
                <a:ea typeface="Calibri"/>
              </a:rPr>
              <a:t> «</a:t>
            </a:r>
            <a:r>
              <a:rPr lang="uk-UA" sz="2900" dirty="0" err="1">
                <a:solidFill>
                  <a:srgbClr val="000000"/>
                </a:solidFill>
                <a:latin typeface="Times New Roman"/>
                <a:ea typeface="Calibri"/>
              </a:rPr>
              <a:t>Питер</a:t>
            </a:r>
            <a:r>
              <a:rPr lang="uk-UA" sz="2900" dirty="0">
                <a:solidFill>
                  <a:srgbClr val="000000"/>
                </a:solidFill>
                <a:latin typeface="Times New Roman"/>
                <a:ea typeface="Calibri"/>
              </a:rPr>
              <a:t>», 2000. 304 с.</a:t>
            </a:r>
          </a:p>
          <a:p>
            <a:pPr algn="just"/>
            <a:r>
              <a:rPr lang="uk-UA" sz="2900" dirty="0">
                <a:solidFill>
                  <a:srgbClr val="000000"/>
                </a:solidFill>
                <a:latin typeface="Times New Roman"/>
                <a:ea typeface="Calibri"/>
              </a:rPr>
              <a:t>3. Кравчинська Т. С. Етапи професіогенезу методистів районних методичних кабінетів у вимірі сучасного суспільства [Електронний ресурс] / Т. С. Кравчинська // Збірник наукових праць «Педагогічні науки». – Херсон, 2016. – </a:t>
            </a:r>
            <a:r>
              <a:rPr lang="uk-UA" sz="2900" dirty="0" err="1">
                <a:solidFill>
                  <a:srgbClr val="000000"/>
                </a:solidFill>
                <a:latin typeface="Times New Roman"/>
                <a:ea typeface="Calibri"/>
              </a:rPr>
              <a:t>Вип</a:t>
            </a:r>
            <a:r>
              <a:rPr lang="uk-UA" sz="2900" dirty="0">
                <a:solidFill>
                  <a:srgbClr val="000000"/>
                </a:solidFill>
                <a:latin typeface="Times New Roman"/>
                <a:ea typeface="Calibri"/>
              </a:rPr>
              <a:t>. 70. Том 2. С. 66–69. – Режим доступу : </a:t>
            </a:r>
            <a:r>
              <a:rPr lang="en-US" sz="2900" dirty="0">
                <a:solidFill>
                  <a:srgbClr val="000000"/>
                </a:solidFill>
                <a:latin typeface="Times New Roman"/>
                <a:ea typeface="Calibri"/>
              </a:rPr>
              <a:t>http://lib.iitta.gov.ua/704976/ (</a:t>
            </a:r>
            <a:r>
              <a:rPr lang="uk-UA" sz="2900" dirty="0">
                <a:solidFill>
                  <a:srgbClr val="000000"/>
                </a:solidFill>
                <a:latin typeface="Times New Roman"/>
                <a:ea typeface="Calibri"/>
              </a:rPr>
              <a:t>дата звернення 10.04.2018 р.).</a:t>
            </a:r>
          </a:p>
          <a:p>
            <a:pPr algn="just"/>
            <a:r>
              <a:rPr lang="uk-UA" sz="2900" dirty="0">
                <a:solidFill>
                  <a:srgbClr val="000000"/>
                </a:solidFill>
                <a:latin typeface="Times New Roman"/>
                <a:ea typeface="Calibri"/>
              </a:rPr>
              <a:t>4. Кравчинська Т. С. Критерії професійного розвитку методистів районних методичних кабінетів у вимірі сучасного суспільства [Електронний ресурс] / Т. С. Кравчинська // Освіта дорослих: теорія, досвід, перспективи: </a:t>
            </a:r>
            <a:r>
              <a:rPr lang="uk-UA" sz="2900" dirty="0" err="1">
                <a:solidFill>
                  <a:srgbClr val="000000"/>
                </a:solidFill>
                <a:latin typeface="Times New Roman"/>
                <a:ea typeface="Calibri"/>
              </a:rPr>
              <a:t>зб</a:t>
            </a:r>
            <a:r>
              <a:rPr lang="uk-UA" sz="2900" dirty="0">
                <a:solidFill>
                  <a:srgbClr val="000000"/>
                </a:solidFill>
                <a:latin typeface="Times New Roman"/>
                <a:ea typeface="Calibri"/>
              </a:rPr>
              <a:t>. наук. пр. / [</a:t>
            </a:r>
            <a:r>
              <a:rPr lang="uk-UA" sz="2900" dirty="0" err="1">
                <a:solidFill>
                  <a:srgbClr val="000000"/>
                </a:solidFill>
                <a:latin typeface="Times New Roman"/>
                <a:ea typeface="Calibri"/>
              </a:rPr>
              <a:t>редкол</a:t>
            </a:r>
            <a:r>
              <a:rPr lang="uk-UA" sz="2900" dirty="0">
                <a:solidFill>
                  <a:srgbClr val="000000"/>
                </a:solidFill>
                <a:latin typeface="Times New Roman"/>
                <a:ea typeface="Calibri"/>
              </a:rPr>
              <a:t>. Л. Б. Лук’янова (голова) та ін.]; Ін-т пед. освіти і освіти дорослих НАПН України. – К., 2016. </a:t>
            </a:r>
            <a:r>
              <a:rPr lang="uk-UA" sz="2900" dirty="0" err="1">
                <a:solidFill>
                  <a:srgbClr val="000000"/>
                </a:solidFill>
                <a:latin typeface="Times New Roman"/>
                <a:ea typeface="Calibri"/>
              </a:rPr>
              <a:t>Вип</a:t>
            </a:r>
            <a:r>
              <a:rPr lang="uk-UA" sz="2900" dirty="0">
                <a:solidFill>
                  <a:srgbClr val="000000"/>
                </a:solidFill>
                <a:latin typeface="Times New Roman"/>
                <a:ea typeface="Calibri"/>
              </a:rPr>
              <a:t>. 1 (12). С. 138–144. – Режим доступу : </a:t>
            </a:r>
            <a:r>
              <a:rPr lang="en-US" sz="2900" dirty="0">
                <a:solidFill>
                  <a:srgbClr val="000000"/>
                </a:solidFill>
                <a:latin typeface="Times New Roman"/>
                <a:ea typeface="Calibri"/>
              </a:rPr>
              <a:t>http://lib.iitta.gov.ua/706385/ (</a:t>
            </a:r>
            <a:r>
              <a:rPr lang="uk-UA" sz="2900" dirty="0">
                <a:solidFill>
                  <a:srgbClr val="000000"/>
                </a:solidFill>
                <a:latin typeface="Times New Roman"/>
                <a:ea typeface="Calibri"/>
              </a:rPr>
              <a:t>дата звернення 10.04.2018 р.).</a:t>
            </a:r>
          </a:p>
          <a:p>
            <a:pPr algn="just"/>
            <a:r>
              <a:rPr lang="uk-UA" sz="2900" dirty="0">
                <a:solidFill>
                  <a:srgbClr val="000000"/>
                </a:solidFill>
                <a:latin typeface="Times New Roman"/>
                <a:ea typeface="Calibri"/>
              </a:rPr>
              <a:t>5. Кравчинська Т. С. Показники та рівні професійного розвитку методистів районних (міських) методичних кабінетів (центрів) у вимірі сучасного суспільства [Електронний ресурс] / Т. С. Кравчинська // Науковий часопис Національного педагогічного університету імені М. П. Драгоманова. Серія 16. Творча особистість учителя: проблеми теорії і практики: збірник наукових праць. – Випуск 29 (39). – 2017. – С. 11–14. – Режим доступу : </a:t>
            </a:r>
            <a:r>
              <a:rPr lang="en-US" sz="2900" dirty="0">
                <a:solidFill>
                  <a:srgbClr val="000000"/>
                </a:solidFill>
                <a:latin typeface="Times New Roman"/>
                <a:ea typeface="Calibri"/>
              </a:rPr>
              <a:t>http://www.pedtvor.npu.edu.ua/index.php/arkhiv-vipuskiv#</a:t>
            </a:r>
            <a:r>
              <a:rPr lang="uk-UA" sz="2900" dirty="0">
                <a:solidFill>
                  <a:srgbClr val="000000"/>
                </a:solidFill>
                <a:latin typeface="Times New Roman"/>
                <a:ea typeface="Calibri"/>
              </a:rPr>
              <a:t>випуск-№29-39-2017-р (дата звернення 10.04.2018 р.).</a:t>
            </a:r>
          </a:p>
          <a:p>
            <a:pPr algn="just"/>
            <a:r>
              <a:rPr lang="uk-UA" sz="2900" dirty="0">
                <a:solidFill>
                  <a:srgbClr val="000000"/>
                </a:solidFill>
                <a:latin typeface="Times New Roman"/>
                <a:ea typeface="Calibri"/>
              </a:rPr>
              <a:t>6. </a:t>
            </a:r>
            <a:r>
              <a:rPr lang="uk-UA" sz="2900" dirty="0" err="1">
                <a:solidFill>
                  <a:srgbClr val="000000"/>
                </a:solidFill>
                <a:latin typeface="Times New Roman"/>
                <a:ea typeface="Calibri"/>
              </a:rPr>
              <a:t>Рогов</a:t>
            </a:r>
            <a:r>
              <a:rPr lang="uk-UA" sz="2900" dirty="0">
                <a:solidFill>
                  <a:srgbClr val="000000"/>
                </a:solidFill>
                <a:latin typeface="Times New Roman"/>
                <a:ea typeface="Calibri"/>
              </a:rPr>
              <a:t> Е. И. </a:t>
            </a:r>
            <a:r>
              <a:rPr lang="uk-UA" sz="2900" dirty="0" err="1">
                <a:solidFill>
                  <a:srgbClr val="000000"/>
                </a:solidFill>
                <a:latin typeface="Times New Roman"/>
                <a:ea typeface="Calibri"/>
              </a:rPr>
              <a:t>Настольная</a:t>
            </a:r>
            <a:r>
              <a:rPr lang="uk-UA" sz="2900" dirty="0">
                <a:solidFill>
                  <a:srgbClr val="000000"/>
                </a:solidFill>
                <a:latin typeface="Times New Roman"/>
                <a:ea typeface="Calibri"/>
              </a:rPr>
              <a:t> книга </a:t>
            </a:r>
            <a:r>
              <a:rPr lang="uk-UA" sz="2900" dirty="0" err="1">
                <a:solidFill>
                  <a:srgbClr val="000000"/>
                </a:solidFill>
                <a:latin typeface="Times New Roman"/>
                <a:ea typeface="Calibri"/>
              </a:rPr>
              <a:t>практического</a:t>
            </a:r>
            <a:r>
              <a:rPr lang="uk-UA" sz="2900" dirty="0">
                <a:solidFill>
                  <a:srgbClr val="000000"/>
                </a:solidFill>
                <a:latin typeface="Times New Roman"/>
                <a:ea typeface="Calibri"/>
              </a:rPr>
              <a:t> психолога : </a:t>
            </a:r>
            <a:r>
              <a:rPr lang="uk-UA" sz="2900" dirty="0" err="1">
                <a:solidFill>
                  <a:srgbClr val="000000"/>
                </a:solidFill>
                <a:latin typeface="Times New Roman"/>
                <a:ea typeface="Calibri"/>
              </a:rPr>
              <a:t>Учеб</a:t>
            </a:r>
            <a:r>
              <a:rPr lang="uk-UA" sz="2900" dirty="0">
                <a:solidFill>
                  <a:srgbClr val="000000"/>
                </a:solidFill>
                <a:latin typeface="Times New Roman"/>
                <a:ea typeface="Calibri"/>
              </a:rPr>
              <a:t>. </a:t>
            </a:r>
            <a:r>
              <a:rPr lang="uk-UA" sz="2900" dirty="0" err="1">
                <a:solidFill>
                  <a:srgbClr val="000000"/>
                </a:solidFill>
                <a:latin typeface="Times New Roman"/>
                <a:ea typeface="Calibri"/>
              </a:rPr>
              <a:t>Пособие</a:t>
            </a:r>
            <a:r>
              <a:rPr lang="uk-UA" sz="2900" dirty="0">
                <a:solidFill>
                  <a:srgbClr val="000000"/>
                </a:solidFill>
                <a:latin typeface="Times New Roman"/>
                <a:ea typeface="Calibri"/>
              </a:rPr>
              <a:t> / Е. И. </a:t>
            </a:r>
            <a:r>
              <a:rPr lang="uk-UA" sz="2900" dirty="0" err="1">
                <a:solidFill>
                  <a:srgbClr val="000000"/>
                </a:solidFill>
                <a:latin typeface="Times New Roman"/>
                <a:ea typeface="Calibri"/>
              </a:rPr>
              <a:t>Рогов</a:t>
            </a:r>
            <a:r>
              <a:rPr lang="uk-UA" sz="2900" dirty="0">
                <a:solidFill>
                  <a:srgbClr val="000000"/>
                </a:solidFill>
                <a:latin typeface="Times New Roman"/>
                <a:ea typeface="Calibri"/>
              </a:rPr>
              <a:t>. – М. : </a:t>
            </a:r>
            <a:r>
              <a:rPr lang="uk-UA" sz="2900" dirty="0" err="1">
                <a:solidFill>
                  <a:srgbClr val="000000"/>
                </a:solidFill>
                <a:latin typeface="Times New Roman"/>
                <a:ea typeface="Calibri"/>
              </a:rPr>
              <a:t>Изд</a:t>
            </a:r>
            <a:r>
              <a:rPr lang="uk-UA" sz="2900" dirty="0">
                <a:solidFill>
                  <a:srgbClr val="000000"/>
                </a:solidFill>
                <a:latin typeface="Times New Roman"/>
                <a:ea typeface="Calibri"/>
              </a:rPr>
              <a:t>-во ВЛАДОС-ПРЕСС, 2002. – </a:t>
            </a:r>
            <a:r>
              <a:rPr lang="uk-UA" sz="2900" dirty="0" err="1">
                <a:solidFill>
                  <a:srgbClr val="000000"/>
                </a:solidFill>
                <a:latin typeface="Times New Roman"/>
                <a:ea typeface="Calibri"/>
              </a:rPr>
              <a:t>Кн</a:t>
            </a:r>
            <a:r>
              <a:rPr lang="uk-UA" sz="2900" dirty="0">
                <a:solidFill>
                  <a:srgbClr val="000000"/>
                </a:solidFill>
                <a:latin typeface="Times New Roman"/>
                <a:ea typeface="Calibri"/>
              </a:rPr>
              <a:t>. 2 : </a:t>
            </a:r>
            <a:r>
              <a:rPr lang="uk-UA" sz="2900" dirty="0" err="1">
                <a:solidFill>
                  <a:srgbClr val="000000"/>
                </a:solidFill>
                <a:latin typeface="Times New Roman"/>
                <a:ea typeface="Calibri"/>
              </a:rPr>
              <a:t>Работа</a:t>
            </a:r>
            <a:r>
              <a:rPr lang="uk-UA" sz="2900" dirty="0">
                <a:solidFill>
                  <a:srgbClr val="000000"/>
                </a:solidFill>
                <a:latin typeface="Times New Roman"/>
                <a:ea typeface="Calibri"/>
              </a:rPr>
              <a:t> психолога </a:t>
            </a:r>
            <a:r>
              <a:rPr lang="uk-UA" sz="2900" dirty="0" err="1">
                <a:solidFill>
                  <a:srgbClr val="000000"/>
                </a:solidFill>
                <a:latin typeface="Times New Roman"/>
                <a:ea typeface="Calibri"/>
              </a:rPr>
              <a:t>со</a:t>
            </a:r>
            <a:r>
              <a:rPr lang="uk-UA" sz="2900" dirty="0">
                <a:solidFill>
                  <a:srgbClr val="000000"/>
                </a:solidFill>
                <a:latin typeface="Times New Roman"/>
                <a:ea typeface="Calibri"/>
              </a:rPr>
              <a:t> </a:t>
            </a:r>
            <a:r>
              <a:rPr lang="uk-UA" sz="2900" dirty="0" err="1">
                <a:solidFill>
                  <a:srgbClr val="000000"/>
                </a:solidFill>
                <a:latin typeface="Times New Roman"/>
                <a:ea typeface="Calibri"/>
              </a:rPr>
              <a:t>взрослыми</a:t>
            </a:r>
            <a:r>
              <a:rPr lang="uk-UA" sz="2900" dirty="0">
                <a:solidFill>
                  <a:srgbClr val="000000"/>
                </a:solidFill>
                <a:latin typeface="Times New Roman"/>
                <a:ea typeface="Calibri"/>
              </a:rPr>
              <a:t>. </a:t>
            </a:r>
            <a:r>
              <a:rPr lang="uk-UA" sz="2900" dirty="0" err="1">
                <a:solidFill>
                  <a:srgbClr val="000000"/>
                </a:solidFill>
                <a:latin typeface="Times New Roman"/>
                <a:ea typeface="Calibri"/>
              </a:rPr>
              <a:t>Коррекционные</a:t>
            </a:r>
            <a:r>
              <a:rPr lang="uk-UA" sz="2900" dirty="0">
                <a:solidFill>
                  <a:srgbClr val="000000"/>
                </a:solidFill>
                <a:latin typeface="Times New Roman"/>
                <a:ea typeface="Calibri"/>
              </a:rPr>
              <a:t> </a:t>
            </a:r>
            <a:r>
              <a:rPr lang="uk-UA" sz="2900" dirty="0" err="1">
                <a:solidFill>
                  <a:srgbClr val="000000"/>
                </a:solidFill>
                <a:latin typeface="Times New Roman"/>
                <a:ea typeface="Calibri"/>
              </a:rPr>
              <a:t>приемы</a:t>
            </a:r>
            <a:r>
              <a:rPr lang="uk-UA" sz="2900" dirty="0">
                <a:solidFill>
                  <a:srgbClr val="000000"/>
                </a:solidFill>
                <a:latin typeface="Times New Roman"/>
                <a:ea typeface="Calibri"/>
              </a:rPr>
              <a:t> и </a:t>
            </a:r>
            <a:r>
              <a:rPr lang="uk-UA" sz="2900" dirty="0" err="1">
                <a:solidFill>
                  <a:srgbClr val="000000"/>
                </a:solidFill>
                <a:latin typeface="Times New Roman"/>
                <a:ea typeface="Calibri"/>
              </a:rPr>
              <a:t>упражнения</a:t>
            </a:r>
            <a:r>
              <a:rPr lang="uk-UA" sz="2900" dirty="0">
                <a:solidFill>
                  <a:srgbClr val="000000"/>
                </a:solidFill>
                <a:latin typeface="Times New Roman"/>
                <a:ea typeface="Calibri"/>
              </a:rPr>
              <a:t>. – 480 с.</a:t>
            </a:r>
          </a:p>
          <a:p>
            <a:pPr algn="just"/>
            <a:r>
              <a:rPr lang="uk-UA" sz="2900" dirty="0">
                <a:solidFill>
                  <a:srgbClr val="000000"/>
                </a:solidFill>
                <a:latin typeface="Times New Roman"/>
                <a:ea typeface="Calibri"/>
              </a:rPr>
              <a:t>7. Сидоренко В. В. Теоретичні і методичні засади розвитку педагогічної майстерності вчителя української мови і літератури в системі післядипломної освіти : </a:t>
            </a:r>
            <a:r>
              <a:rPr lang="uk-UA" sz="2900" dirty="0" err="1">
                <a:solidFill>
                  <a:srgbClr val="000000"/>
                </a:solidFill>
                <a:latin typeface="Times New Roman"/>
                <a:ea typeface="Calibri"/>
              </a:rPr>
              <a:t>дис</a:t>
            </a:r>
            <a:r>
              <a:rPr lang="uk-UA" sz="2900" dirty="0">
                <a:solidFill>
                  <a:srgbClr val="000000"/>
                </a:solidFill>
                <a:latin typeface="Times New Roman"/>
                <a:ea typeface="Calibri"/>
              </a:rPr>
              <a:t>. </a:t>
            </a:r>
            <a:r>
              <a:rPr lang="uk-UA" sz="2900" dirty="0" err="1">
                <a:solidFill>
                  <a:srgbClr val="000000"/>
                </a:solidFill>
                <a:latin typeface="Times New Roman"/>
                <a:ea typeface="Calibri"/>
              </a:rPr>
              <a:t>докт</a:t>
            </a:r>
            <a:r>
              <a:rPr lang="uk-UA" sz="2900" dirty="0">
                <a:solidFill>
                  <a:srgbClr val="000000"/>
                </a:solidFill>
                <a:latin typeface="Times New Roman"/>
                <a:ea typeface="Calibri"/>
              </a:rPr>
              <a:t>. пед. наук : 13.00.04 / Сидоренко Вікторія Вікторівна – Київ, 2013. – 486 с.</a:t>
            </a:r>
          </a:p>
          <a:p>
            <a:pPr algn="just"/>
            <a:r>
              <a:rPr lang="uk-UA" sz="2900" dirty="0">
                <a:solidFill>
                  <a:srgbClr val="000000"/>
                </a:solidFill>
                <a:latin typeface="Times New Roman"/>
                <a:ea typeface="Calibri"/>
              </a:rPr>
              <a:t>8. Скрипник М. І. Дослідження проблем професіоналізму науково-педагогічних працівників у андрагогіці / М. І. Скрипник // Проблеми освіти, 2015. – № 83. – Частина ІІ. – С. 194–199.</a:t>
            </a:r>
          </a:p>
          <a:p>
            <a:pPr algn="just"/>
            <a:r>
              <a:rPr lang="uk-UA" sz="2900" dirty="0">
                <a:solidFill>
                  <a:srgbClr val="000000"/>
                </a:solidFill>
                <a:latin typeface="Times New Roman"/>
                <a:ea typeface="Calibri"/>
              </a:rPr>
              <a:t>9. Сорочан Т. Професійна діяльність </a:t>
            </a:r>
            <a:r>
              <a:rPr lang="uk-UA" sz="2900" dirty="0" err="1">
                <a:solidFill>
                  <a:srgbClr val="000000"/>
                </a:solidFill>
                <a:latin typeface="Times New Roman"/>
                <a:ea typeface="Calibri"/>
              </a:rPr>
              <a:t>андрагогів</a:t>
            </a:r>
            <a:r>
              <a:rPr lang="uk-UA" sz="2900" dirty="0">
                <a:solidFill>
                  <a:srgbClr val="000000"/>
                </a:solidFill>
                <a:latin typeface="Times New Roman"/>
                <a:ea typeface="Calibri"/>
              </a:rPr>
              <a:t> : сучасний погляд / Т. Сорочан // Директор школи, ліцею, гімназії. – 2008. – №4. – С. 27–32.</a:t>
            </a:r>
          </a:p>
          <a:p>
            <a:pPr algn="just"/>
            <a:r>
              <a:rPr lang="uk-UA" sz="2900" dirty="0">
                <a:solidFill>
                  <a:srgbClr val="000000"/>
                </a:solidFill>
                <a:latin typeface="Times New Roman"/>
                <a:ea typeface="Calibri"/>
              </a:rPr>
              <a:t>10. </a:t>
            </a:r>
            <a:r>
              <a:rPr lang="uk-UA" sz="2900" dirty="0" err="1">
                <a:solidFill>
                  <a:srgbClr val="000000"/>
                </a:solidFill>
                <a:latin typeface="Times New Roman"/>
                <a:ea typeface="Calibri"/>
              </a:rPr>
              <a:t>Уруський</a:t>
            </a:r>
            <a:r>
              <a:rPr lang="uk-UA" sz="2900" dirty="0">
                <a:solidFill>
                  <a:srgbClr val="000000"/>
                </a:solidFill>
                <a:latin typeface="Times New Roman"/>
                <a:ea typeface="Calibri"/>
              </a:rPr>
              <a:t> В. І. Педагогічна діагностика : методичні рекомендації / </a:t>
            </a:r>
            <a:r>
              <a:rPr lang="uk-UA" sz="2900" dirty="0" err="1">
                <a:solidFill>
                  <a:srgbClr val="000000"/>
                </a:solidFill>
                <a:latin typeface="Times New Roman"/>
                <a:ea typeface="Calibri"/>
              </a:rPr>
              <a:t>укл</a:t>
            </a:r>
            <a:r>
              <a:rPr lang="uk-UA" sz="2900" dirty="0">
                <a:solidFill>
                  <a:srgbClr val="000000"/>
                </a:solidFill>
                <a:latin typeface="Times New Roman"/>
                <a:ea typeface="Calibri"/>
              </a:rPr>
              <a:t>. В. І. </a:t>
            </a:r>
            <a:r>
              <a:rPr lang="uk-UA" sz="2900" dirty="0" err="1">
                <a:solidFill>
                  <a:srgbClr val="000000"/>
                </a:solidFill>
                <a:latin typeface="Times New Roman"/>
                <a:ea typeface="Calibri"/>
              </a:rPr>
              <a:t>Уруський</a:t>
            </a:r>
            <a:r>
              <a:rPr lang="uk-UA" sz="2900" dirty="0">
                <a:solidFill>
                  <a:srgbClr val="000000"/>
                </a:solidFill>
                <a:latin typeface="Times New Roman"/>
                <a:ea typeface="Calibri"/>
              </a:rPr>
              <a:t>. – Тернопіль, 2012. – 129 с.</a:t>
            </a:r>
          </a:p>
        </p:txBody>
      </p:sp>
    </p:spTree>
    <p:extLst>
      <p:ext uri="{BB962C8B-B14F-4D97-AF65-F5344CB8AC3E}">
        <p14:creationId xmlns:p14="http://schemas.microsoft.com/office/powerpoint/2010/main" val="371770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68300"/>
          </a:xfrm>
        </p:spPr>
        <p:txBody>
          <a:bodyPr>
            <a:normAutofit fontScale="90000"/>
          </a:bodyPr>
          <a:lstStyle/>
          <a:p>
            <a:r>
              <a:rPr lang="uk-UA" sz="800" dirty="0" smtClean="0"/>
              <a:t>  </a:t>
            </a:r>
            <a:endParaRPr lang="uk-UA" sz="800" dirty="0"/>
          </a:p>
        </p:txBody>
      </p:sp>
      <p:sp>
        <p:nvSpPr>
          <p:cNvPr id="3" name="Объект 2"/>
          <p:cNvSpPr>
            <a:spLocks noGrp="1"/>
          </p:cNvSpPr>
          <p:nvPr>
            <p:ph idx="1"/>
          </p:nvPr>
        </p:nvSpPr>
        <p:spPr>
          <a:xfrm>
            <a:off x="457200" y="764704"/>
            <a:ext cx="8229600" cy="5361459"/>
          </a:xfrm>
        </p:spPr>
        <p:txBody>
          <a:bodyPr/>
          <a:lstStyle/>
          <a:p>
            <a:pPr algn="ctr"/>
            <a:endParaRPr lang="uk-UA" dirty="0" smtClean="0"/>
          </a:p>
          <a:p>
            <a:pPr algn="ctr"/>
            <a:endParaRPr lang="uk-UA" dirty="0"/>
          </a:p>
          <a:p>
            <a:pPr algn="ctr"/>
            <a:r>
              <a:rPr lang="uk-UA" sz="4000" dirty="0" smtClean="0">
                <a:solidFill>
                  <a:srgbClr val="002060"/>
                </a:solidFill>
                <a:effectLst>
                  <a:outerShdw blurRad="38100" dist="38100" dir="2700000" algn="tl">
                    <a:srgbClr val="000000">
                      <a:alpha val="43137"/>
                    </a:srgbClr>
                  </a:outerShdw>
                </a:effectLst>
                <a:cs typeface="David" panose="020E0502060401010101" pitchFamily="34" charset="-79"/>
              </a:rPr>
              <a:t>ДЯКУЮ ЗА УВАГУ!</a:t>
            </a:r>
            <a:endParaRPr lang="uk-UA" sz="4000" dirty="0">
              <a:solidFill>
                <a:srgbClr val="002060"/>
              </a:solidFill>
              <a:effectLst>
                <a:outerShdw blurRad="38100" dist="38100" dir="2700000" algn="tl">
                  <a:srgbClr val="000000">
                    <a:alpha val="43137"/>
                  </a:srgbClr>
                </a:outerShdw>
              </a:effectLst>
              <a:cs typeface="David" panose="020E0502060401010101" pitchFamily="34" charset="-79"/>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501008"/>
            <a:ext cx="5586854" cy="2927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4039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500348"/>
          </a:xfrm>
        </p:spPr>
        <p:txBody>
          <a:bodyPr>
            <a:normAutofit fontScale="90000"/>
          </a:bodyPr>
          <a:lstStyle/>
          <a:p>
            <a:r>
              <a:rPr lang="uk-UA" dirty="0" smtClean="0"/>
              <a:t>Актуальність</a:t>
            </a:r>
            <a:endParaRPr lang="uk-UA" dirty="0"/>
          </a:p>
        </p:txBody>
      </p:sp>
      <p:sp>
        <p:nvSpPr>
          <p:cNvPr id="3" name="Объект 2"/>
          <p:cNvSpPr>
            <a:spLocks noGrp="1"/>
          </p:cNvSpPr>
          <p:nvPr>
            <p:ph idx="1"/>
          </p:nvPr>
        </p:nvSpPr>
        <p:spPr>
          <a:xfrm>
            <a:off x="457200" y="1700808"/>
            <a:ext cx="8229600" cy="4425355"/>
          </a:xfrm>
        </p:spPr>
        <p:txBody>
          <a:bodyPr>
            <a:normAutofit/>
          </a:bodyPr>
          <a:lstStyle/>
          <a:p>
            <a:pPr algn="just">
              <a:lnSpc>
                <a:spcPct val="150000"/>
              </a:lnSpc>
              <a:spcAft>
                <a:spcPts val="0"/>
              </a:spcAft>
            </a:pPr>
            <a:r>
              <a:rPr lang="uk-UA" dirty="0" smtClean="0">
                <a:solidFill>
                  <a:srgbClr val="000000"/>
                </a:solidFill>
                <a:latin typeface="Times New Roman"/>
                <a:ea typeface="Calibri"/>
              </a:rPr>
              <a:t>     Актуальність </a:t>
            </a:r>
            <a:r>
              <a:rPr lang="uk-UA" dirty="0">
                <a:solidFill>
                  <a:srgbClr val="000000"/>
                </a:solidFill>
                <a:latin typeface="Times New Roman"/>
                <a:ea typeface="Calibri"/>
              </a:rPr>
              <a:t>визначеної проблеми професійного розвитку </a:t>
            </a:r>
            <a:r>
              <a:rPr lang="uk-UA" dirty="0" smtClean="0">
                <a:solidFill>
                  <a:srgbClr val="000000"/>
                </a:solidFill>
                <a:latin typeface="Times New Roman"/>
                <a:ea typeface="Calibri"/>
              </a:rPr>
              <a:t>методичних працівників </a:t>
            </a:r>
            <a:r>
              <a:rPr lang="uk-UA" dirty="0">
                <a:solidFill>
                  <a:srgbClr val="000000"/>
                </a:solidFill>
                <a:latin typeface="Times New Roman"/>
                <a:ea typeface="Calibri"/>
              </a:rPr>
              <a:t>районних (міських) методичних кабінетів (центрів) обумовлюється соціально-економічними та освітніми реформами, які вимагають від фахівців постійного </a:t>
            </a:r>
            <a:r>
              <a:rPr lang="uk-UA" dirty="0" smtClean="0">
                <a:solidFill>
                  <a:srgbClr val="000000"/>
                </a:solidFill>
                <a:latin typeface="Times New Roman"/>
                <a:ea typeface="Calibri"/>
              </a:rPr>
              <a:t>професійного розвитку і вдосконалення для </a:t>
            </a:r>
            <a:r>
              <a:rPr lang="uk-UA" dirty="0">
                <a:solidFill>
                  <a:srgbClr val="000000"/>
                </a:solidFill>
                <a:latin typeface="Times New Roman"/>
                <a:ea typeface="Calibri"/>
              </a:rPr>
              <a:t>якнайшвидшого впровадження </a:t>
            </a:r>
            <a:r>
              <a:rPr lang="uk-UA" dirty="0" smtClean="0">
                <a:solidFill>
                  <a:srgbClr val="000000"/>
                </a:solidFill>
                <a:latin typeface="Times New Roman"/>
                <a:ea typeface="Calibri"/>
              </a:rPr>
              <a:t>освітніх </a:t>
            </a:r>
            <a:r>
              <a:rPr lang="uk-UA" dirty="0">
                <a:solidFill>
                  <a:srgbClr val="000000"/>
                </a:solidFill>
                <a:latin typeface="Times New Roman"/>
                <a:ea typeface="Calibri"/>
              </a:rPr>
              <a:t>реформ. </a:t>
            </a:r>
            <a:endParaRPr lang="uk-UA" dirty="0"/>
          </a:p>
        </p:txBody>
      </p:sp>
    </p:spTree>
    <p:extLst>
      <p:ext uri="{BB962C8B-B14F-4D97-AF65-F5344CB8AC3E}">
        <p14:creationId xmlns:p14="http://schemas.microsoft.com/office/powerpoint/2010/main" val="2746681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140308"/>
          </a:xfrm>
        </p:spPr>
        <p:txBody>
          <a:bodyPr>
            <a:normAutofit fontScale="90000"/>
          </a:bodyPr>
          <a:lstStyle/>
          <a:p>
            <a:r>
              <a:rPr lang="uk-UA" sz="800" dirty="0" smtClean="0"/>
              <a:t>  </a:t>
            </a:r>
            <a:endParaRPr lang="uk-UA" sz="800" dirty="0"/>
          </a:p>
        </p:txBody>
      </p:sp>
      <p:sp>
        <p:nvSpPr>
          <p:cNvPr id="3" name="Объект 2"/>
          <p:cNvSpPr>
            <a:spLocks noGrp="1"/>
          </p:cNvSpPr>
          <p:nvPr>
            <p:ph idx="1"/>
          </p:nvPr>
        </p:nvSpPr>
        <p:spPr>
          <a:xfrm>
            <a:off x="457200" y="260648"/>
            <a:ext cx="8229600" cy="5865515"/>
          </a:xfrm>
        </p:spPr>
        <p:txBody>
          <a:bodyPr/>
          <a:lstStyle/>
          <a:p>
            <a:pPr algn="just">
              <a:lnSpc>
                <a:spcPct val="150000"/>
              </a:lnSpc>
              <a:spcAft>
                <a:spcPts val="0"/>
              </a:spcAft>
            </a:pPr>
            <a:r>
              <a:rPr lang="uk-UA" dirty="0" smtClean="0">
                <a:solidFill>
                  <a:srgbClr val="000000"/>
                </a:solidFill>
                <a:latin typeface="Times New Roman"/>
                <a:ea typeface="Calibri"/>
                <a:cs typeface="Times New Roman"/>
              </a:rPr>
              <a:t>     У </a:t>
            </a:r>
            <a:r>
              <a:rPr lang="uk-UA" dirty="0">
                <a:solidFill>
                  <a:srgbClr val="000000"/>
                </a:solidFill>
                <a:latin typeface="Times New Roman"/>
                <a:ea typeface="Calibri"/>
                <a:cs typeface="Times New Roman"/>
              </a:rPr>
              <a:t>працях науковців Н. І. Клокар, В. І. Маслова,                     В. В. Олійника, В. І. Пуцова, В. В. Сидоренко,                  М. І. Скрипник, Т. М. Сорочан, та інших висвітлені проблеми післядипломної педагогічної освіти взагалі й теорії та практики навчання фахівців у системі підвищення кваліфікації зокрема.</a:t>
            </a:r>
          </a:p>
          <a:p>
            <a:pPr marL="114300" indent="0">
              <a:buNone/>
            </a:pPr>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916502"/>
            <a:ext cx="5708526" cy="2780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9425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980728"/>
            <a:ext cx="8136904" cy="5184576"/>
          </a:xfrm>
        </p:spPr>
        <p:txBody>
          <a:bodyPr>
            <a:normAutofit/>
          </a:bodyPr>
          <a:lstStyle/>
          <a:p>
            <a:pPr algn="just">
              <a:lnSpc>
                <a:spcPct val="150000"/>
              </a:lnSpc>
              <a:spcAft>
                <a:spcPts val="0"/>
              </a:spcAft>
            </a:pPr>
            <a:r>
              <a:rPr lang="en-US" dirty="0" smtClean="0">
                <a:solidFill>
                  <a:srgbClr val="000000"/>
                </a:solidFill>
                <a:latin typeface="Times New Roman"/>
                <a:ea typeface="Calibri"/>
                <a:cs typeface="Times New Roman"/>
              </a:rPr>
              <a:t>   </a:t>
            </a:r>
            <a:r>
              <a:rPr lang="uk-UA" dirty="0" smtClean="0">
                <a:solidFill>
                  <a:srgbClr val="000000"/>
                </a:solidFill>
                <a:latin typeface="Times New Roman"/>
                <a:ea typeface="Calibri"/>
                <a:cs typeface="Times New Roman"/>
              </a:rPr>
              <a:t> На </a:t>
            </a:r>
            <a:r>
              <a:rPr lang="uk-UA" dirty="0">
                <a:solidFill>
                  <a:srgbClr val="000000"/>
                </a:solidFill>
                <a:latin typeface="Times New Roman"/>
                <a:ea typeface="Calibri"/>
                <a:cs typeface="Times New Roman"/>
              </a:rPr>
              <a:t>першому етапі дослідження </a:t>
            </a:r>
            <a:endParaRPr lang="uk-UA" dirty="0" smtClean="0">
              <a:solidFill>
                <a:srgbClr val="000000"/>
              </a:solidFill>
              <a:latin typeface="Times New Roman"/>
              <a:ea typeface="Calibri"/>
              <a:cs typeface="Times New Roman"/>
            </a:endParaRPr>
          </a:p>
          <a:p>
            <a:pPr marL="114300" indent="0" algn="just">
              <a:lnSpc>
                <a:spcPct val="150000"/>
              </a:lnSpc>
              <a:spcAft>
                <a:spcPts val="0"/>
              </a:spcAft>
              <a:buNone/>
            </a:pPr>
            <a:r>
              <a:rPr lang="uk-UA" dirty="0" smtClean="0">
                <a:solidFill>
                  <a:srgbClr val="000000"/>
                </a:solidFill>
                <a:latin typeface="Times New Roman"/>
                <a:ea typeface="Calibri"/>
                <a:cs typeface="Times New Roman"/>
              </a:rPr>
              <a:t>було </a:t>
            </a:r>
            <a:r>
              <a:rPr lang="uk-UA" dirty="0">
                <a:solidFill>
                  <a:srgbClr val="000000"/>
                </a:solidFill>
                <a:latin typeface="Times New Roman"/>
                <a:ea typeface="Calibri"/>
                <a:cs typeface="Times New Roman"/>
              </a:rPr>
              <a:t>вивчено поняття </a:t>
            </a:r>
            <a:endParaRPr lang="uk-UA" dirty="0" smtClean="0">
              <a:solidFill>
                <a:srgbClr val="000000"/>
              </a:solidFill>
              <a:latin typeface="Times New Roman"/>
              <a:ea typeface="Calibri"/>
              <a:cs typeface="Times New Roman"/>
            </a:endParaRPr>
          </a:p>
          <a:p>
            <a:pPr marL="114300" indent="0" algn="just">
              <a:lnSpc>
                <a:spcPct val="150000"/>
              </a:lnSpc>
              <a:spcAft>
                <a:spcPts val="0"/>
              </a:spcAft>
              <a:buNone/>
            </a:pPr>
            <a:r>
              <a:rPr lang="uk-UA" dirty="0" smtClean="0">
                <a:solidFill>
                  <a:srgbClr val="000000"/>
                </a:solidFill>
                <a:latin typeface="Times New Roman"/>
                <a:ea typeface="Calibri"/>
                <a:cs typeface="Times New Roman"/>
              </a:rPr>
              <a:t>«</a:t>
            </a:r>
            <a:r>
              <a:rPr lang="uk-UA" dirty="0">
                <a:solidFill>
                  <a:srgbClr val="000000"/>
                </a:solidFill>
                <a:latin typeface="Times New Roman"/>
                <a:ea typeface="Calibri"/>
                <a:cs typeface="Times New Roman"/>
              </a:rPr>
              <a:t>професіогенез», </a:t>
            </a:r>
            <a:endParaRPr lang="uk-UA" dirty="0" smtClean="0">
              <a:solidFill>
                <a:srgbClr val="000000"/>
              </a:solidFill>
              <a:latin typeface="Times New Roman"/>
              <a:ea typeface="Calibri"/>
              <a:cs typeface="Times New Roman"/>
            </a:endParaRPr>
          </a:p>
          <a:p>
            <a:pPr marL="114300" indent="0" algn="just">
              <a:lnSpc>
                <a:spcPct val="150000"/>
              </a:lnSpc>
              <a:spcAft>
                <a:spcPts val="0"/>
              </a:spcAft>
              <a:buNone/>
            </a:pPr>
            <a:r>
              <a:rPr lang="uk-UA" dirty="0" smtClean="0">
                <a:solidFill>
                  <a:srgbClr val="000000"/>
                </a:solidFill>
                <a:latin typeface="Times New Roman"/>
                <a:ea typeface="Calibri"/>
                <a:cs typeface="Times New Roman"/>
              </a:rPr>
              <a:t>«</a:t>
            </a:r>
            <a:r>
              <a:rPr lang="uk-UA" dirty="0">
                <a:solidFill>
                  <a:srgbClr val="000000"/>
                </a:solidFill>
                <a:latin typeface="Times New Roman"/>
                <a:ea typeface="Calibri"/>
                <a:cs typeface="Times New Roman"/>
              </a:rPr>
              <a:t>професійний розвиток» </a:t>
            </a:r>
            <a:endParaRPr lang="uk-UA" dirty="0" smtClean="0">
              <a:solidFill>
                <a:srgbClr val="000000"/>
              </a:solidFill>
              <a:latin typeface="Times New Roman"/>
              <a:ea typeface="Calibri"/>
              <a:cs typeface="Times New Roman"/>
            </a:endParaRPr>
          </a:p>
          <a:p>
            <a:pPr marL="114300" indent="0" algn="just">
              <a:lnSpc>
                <a:spcPct val="150000"/>
              </a:lnSpc>
              <a:spcAft>
                <a:spcPts val="0"/>
              </a:spcAft>
              <a:buNone/>
            </a:pPr>
            <a:r>
              <a:rPr lang="uk-UA" dirty="0" smtClean="0">
                <a:solidFill>
                  <a:srgbClr val="000000"/>
                </a:solidFill>
                <a:latin typeface="Times New Roman"/>
                <a:ea typeface="Calibri"/>
                <a:cs typeface="Times New Roman"/>
              </a:rPr>
              <a:t>та </a:t>
            </a:r>
            <a:r>
              <a:rPr lang="uk-UA" dirty="0">
                <a:solidFill>
                  <a:srgbClr val="000000"/>
                </a:solidFill>
                <a:latin typeface="Times New Roman"/>
                <a:ea typeface="Calibri"/>
                <a:cs typeface="Times New Roman"/>
              </a:rPr>
              <a:t>здійснено аналіз етапів </a:t>
            </a:r>
            <a:endParaRPr lang="uk-UA" dirty="0" smtClean="0">
              <a:solidFill>
                <a:srgbClr val="000000"/>
              </a:solidFill>
              <a:latin typeface="Times New Roman"/>
              <a:ea typeface="Calibri"/>
              <a:cs typeface="Times New Roman"/>
            </a:endParaRPr>
          </a:p>
          <a:p>
            <a:pPr marL="114300" indent="0" algn="just">
              <a:lnSpc>
                <a:spcPct val="150000"/>
              </a:lnSpc>
              <a:spcAft>
                <a:spcPts val="0"/>
              </a:spcAft>
              <a:buNone/>
            </a:pPr>
            <a:r>
              <a:rPr lang="uk-UA" dirty="0" smtClean="0">
                <a:solidFill>
                  <a:srgbClr val="000000"/>
                </a:solidFill>
                <a:latin typeface="Times New Roman"/>
                <a:ea typeface="Calibri"/>
                <a:cs typeface="Times New Roman"/>
              </a:rPr>
              <a:t>професіогенезу </a:t>
            </a:r>
            <a:r>
              <a:rPr lang="uk-UA" dirty="0">
                <a:solidFill>
                  <a:srgbClr val="000000"/>
                </a:solidFill>
                <a:latin typeface="Times New Roman"/>
                <a:ea typeface="Calibri"/>
                <a:cs typeface="Times New Roman"/>
              </a:rPr>
              <a:t>методистів районних (міських) методичних кабінетів (центрів) з урахуванням сформованості професійних установок на кожному з них </a:t>
            </a:r>
            <a:r>
              <a:rPr lang="uk-UA" dirty="0" smtClean="0">
                <a:solidFill>
                  <a:srgbClr val="000000"/>
                </a:solidFill>
                <a:latin typeface="Times New Roman"/>
                <a:ea typeface="Calibri"/>
                <a:cs typeface="Times New Roman"/>
              </a:rPr>
              <a:t>[3]. </a:t>
            </a:r>
          </a:p>
          <a:p>
            <a:endParaRPr lang="uk-UA" dirty="0"/>
          </a:p>
        </p:txBody>
      </p:sp>
      <p:sp>
        <p:nvSpPr>
          <p:cNvPr id="4" name="Заголовок 3"/>
          <p:cNvSpPr>
            <a:spLocks noGrp="1"/>
          </p:cNvSpPr>
          <p:nvPr>
            <p:ph type="title"/>
          </p:nvPr>
        </p:nvSpPr>
        <p:spPr>
          <a:xfrm>
            <a:off x="426128" y="408373"/>
            <a:ext cx="8260672" cy="140308"/>
          </a:xfrm>
        </p:spPr>
        <p:txBody>
          <a:bodyPr>
            <a:normAutofit fontScale="90000"/>
          </a:bodyPr>
          <a:lstStyle/>
          <a:p>
            <a:r>
              <a:rPr lang="uk-UA" sz="800" dirty="0"/>
              <a:t> </a:t>
            </a:r>
            <a:r>
              <a:rPr lang="uk-UA" sz="800" dirty="0" smtClean="0"/>
              <a:t>  </a:t>
            </a:r>
            <a:endParaRPr lang="uk-UA" sz="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88640"/>
            <a:ext cx="3018284" cy="3491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0634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496944" cy="6264696"/>
          </a:xfrm>
        </p:spPr>
        <p:txBody>
          <a:bodyPr>
            <a:normAutofit/>
          </a:bodyPr>
          <a:lstStyle/>
          <a:p>
            <a:pPr algn="just">
              <a:lnSpc>
                <a:spcPct val="150000"/>
              </a:lnSpc>
              <a:spcAft>
                <a:spcPts val="0"/>
              </a:spcAft>
            </a:pPr>
            <a:r>
              <a:rPr lang="ru-RU" dirty="0" smtClean="0">
                <a:solidFill>
                  <a:srgbClr val="000000"/>
                </a:solidFill>
                <a:latin typeface="Times New Roman"/>
                <a:ea typeface="Calibri"/>
                <a:cs typeface="Times New Roman"/>
              </a:rPr>
              <a:t>    На </a:t>
            </a:r>
            <a:r>
              <a:rPr lang="ru-RU" dirty="0">
                <a:solidFill>
                  <a:srgbClr val="000000"/>
                </a:solidFill>
                <a:latin typeface="Times New Roman"/>
                <a:ea typeface="Calibri"/>
                <a:cs typeface="Times New Roman"/>
              </a:rPr>
              <a:t>другому </a:t>
            </a:r>
            <a:r>
              <a:rPr lang="uk-UA" dirty="0" smtClean="0">
                <a:solidFill>
                  <a:srgbClr val="000000"/>
                </a:solidFill>
                <a:latin typeface="Times New Roman"/>
                <a:ea typeface="Calibri"/>
                <a:cs typeface="Times New Roman"/>
              </a:rPr>
              <a:t>етапі дослідження було визначено критерії, показники та рівні професійного розвитку методистів районних (міських) методичних кабінетів (центрів) </a:t>
            </a:r>
            <a:r>
              <a:rPr lang="en-US" dirty="0" smtClean="0">
                <a:solidFill>
                  <a:srgbClr val="000000"/>
                </a:solidFill>
                <a:latin typeface="Times New Roman"/>
                <a:ea typeface="Calibri"/>
                <a:cs typeface="Times New Roman"/>
              </a:rPr>
              <a:t>[</a:t>
            </a:r>
            <a:r>
              <a:rPr lang="uk-UA" dirty="0" smtClean="0">
                <a:solidFill>
                  <a:srgbClr val="000000"/>
                </a:solidFill>
                <a:latin typeface="Times New Roman"/>
                <a:ea typeface="Calibri"/>
                <a:cs typeface="Times New Roman"/>
              </a:rPr>
              <a:t>4; 5</a:t>
            </a:r>
            <a:r>
              <a:rPr lang="en-US" dirty="0" smtClean="0">
                <a:solidFill>
                  <a:srgbClr val="000000"/>
                </a:solidFill>
                <a:latin typeface="Times New Roman"/>
                <a:ea typeface="Calibri"/>
                <a:cs typeface="Times New Roman"/>
              </a:rPr>
              <a:t>]</a:t>
            </a:r>
            <a:r>
              <a:rPr lang="ru-RU" dirty="0" smtClean="0">
                <a:solidFill>
                  <a:srgbClr val="000000"/>
                </a:solidFill>
                <a:latin typeface="Times New Roman"/>
                <a:ea typeface="Calibri"/>
                <a:cs typeface="Times New Roman"/>
              </a:rPr>
              <a:t>.</a:t>
            </a:r>
            <a:endParaRPr lang="uk-UA" sz="1600" dirty="0" smtClean="0">
              <a:solidFill>
                <a:srgbClr val="000000"/>
              </a:solidFill>
              <a:latin typeface="Times New Roman"/>
              <a:ea typeface="Calibri"/>
              <a:cs typeface="Times New Roman"/>
            </a:endParaRPr>
          </a:p>
          <a:p>
            <a:endParaRPr lang="uk-UA" dirty="0"/>
          </a:p>
        </p:txBody>
      </p:sp>
      <p:sp>
        <p:nvSpPr>
          <p:cNvPr id="4" name="Заголовок 3"/>
          <p:cNvSpPr>
            <a:spLocks noGrp="1"/>
          </p:cNvSpPr>
          <p:nvPr>
            <p:ph type="title"/>
          </p:nvPr>
        </p:nvSpPr>
        <p:spPr>
          <a:xfrm>
            <a:off x="426128" y="408373"/>
            <a:ext cx="8260672" cy="140308"/>
          </a:xfrm>
        </p:spPr>
        <p:txBody>
          <a:bodyPr>
            <a:normAutofit fontScale="90000"/>
          </a:bodyPr>
          <a:lstStyle/>
          <a:p>
            <a:r>
              <a:rPr lang="uk-UA" sz="800" dirty="0"/>
              <a:t> </a:t>
            </a:r>
            <a:r>
              <a:rPr lang="uk-UA" sz="800" dirty="0" smtClean="0"/>
              <a:t>  </a:t>
            </a:r>
            <a:endParaRPr lang="uk-UA" sz="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780928"/>
            <a:ext cx="3600848" cy="3339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1248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140308"/>
          </a:xfrm>
        </p:spPr>
        <p:txBody>
          <a:bodyPr>
            <a:normAutofit fontScale="90000"/>
          </a:bodyPr>
          <a:lstStyle/>
          <a:p>
            <a:r>
              <a:rPr lang="uk-UA" sz="800" dirty="0" smtClean="0"/>
              <a:t>  </a:t>
            </a:r>
            <a:endParaRPr lang="uk-UA" sz="800" dirty="0"/>
          </a:p>
        </p:txBody>
      </p:sp>
      <p:sp>
        <p:nvSpPr>
          <p:cNvPr id="3" name="Объект 2"/>
          <p:cNvSpPr>
            <a:spLocks noGrp="1"/>
          </p:cNvSpPr>
          <p:nvPr>
            <p:ph idx="1"/>
          </p:nvPr>
        </p:nvSpPr>
        <p:spPr>
          <a:xfrm>
            <a:off x="457200" y="476672"/>
            <a:ext cx="8229600" cy="5649491"/>
          </a:xfrm>
        </p:spPr>
        <p:txBody>
          <a:bodyPr>
            <a:normAutofit fontScale="70000" lnSpcReduction="20000"/>
          </a:bodyPr>
          <a:lstStyle/>
          <a:p>
            <a:pPr algn="just">
              <a:lnSpc>
                <a:spcPct val="150000"/>
              </a:lnSpc>
              <a:spcAft>
                <a:spcPts val="0"/>
              </a:spcAft>
            </a:pPr>
            <a:r>
              <a:rPr lang="uk-UA" dirty="0">
                <a:solidFill>
                  <a:srgbClr val="000000"/>
                </a:solidFill>
                <a:latin typeface="Times New Roman"/>
                <a:ea typeface="Calibri"/>
                <a:cs typeface="Times New Roman"/>
              </a:rPr>
              <a:t>Узагальнення психолого-педагогічного досвіду дозволило визначити наступні критерії професійного розвитку методистів районних (міських) методичних кабінетів (центрів): когнітивний, праксеологічний, </a:t>
            </a:r>
            <a:r>
              <a:rPr lang="uk-UA" dirty="0" smtClean="0">
                <a:solidFill>
                  <a:srgbClr val="000000"/>
                </a:solidFill>
                <a:latin typeface="Times New Roman"/>
                <a:ea typeface="Calibri"/>
                <a:cs typeface="Times New Roman"/>
              </a:rPr>
              <a:t>мотиваційний. </a:t>
            </a:r>
            <a:r>
              <a:rPr lang="uk-UA" dirty="0">
                <a:solidFill>
                  <a:srgbClr val="000000"/>
                </a:solidFill>
                <a:latin typeface="Times New Roman"/>
                <a:ea typeface="Calibri"/>
                <a:cs typeface="Times New Roman"/>
              </a:rPr>
              <a:t>Відповідно, зазначені критерії характеризуються наступними показниками: </a:t>
            </a:r>
            <a:endParaRPr lang="ru-RU" sz="1800" dirty="0">
              <a:latin typeface="Calibri"/>
              <a:ea typeface="Calibri"/>
              <a:cs typeface="Times New Roman"/>
            </a:endParaRPr>
          </a:p>
          <a:p>
            <a:pPr algn="just">
              <a:lnSpc>
                <a:spcPct val="150000"/>
              </a:lnSpc>
              <a:spcAft>
                <a:spcPts val="0"/>
              </a:spcAft>
            </a:pPr>
            <a:r>
              <a:rPr lang="uk-UA" dirty="0">
                <a:solidFill>
                  <a:srgbClr val="000000"/>
                </a:solidFill>
                <a:latin typeface="Times New Roman"/>
                <a:ea typeface="Calibri"/>
                <a:cs typeface="Times New Roman"/>
              </a:rPr>
              <a:t>– когнітивний критерій визначається за показниками:</a:t>
            </a:r>
            <a:r>
              <a:rPr lang="uk-UA" sz="1800" dirty="0">
                <a:latin typeface="Calibri"/>
                <a:ea typeface="Calibri"/>
                <a:cs typeface="Times New Roman"/>
              </a:rPr>
              <a:t> </a:t>
            </a:r>
            <a:r>
              <a:rPr lang="uk-UA" dirty="0">
                <a:solidFill>
                  <a:srgbClr val="000000"/>
                </a:solidFill>
                <a:latin typeface="Times New Roman"/>
                <a:ea typeface="Calibri"/>
                <a:cs typeface="Times New Roman"/>
              </a:rPr>
              <a:t>професійно-педагогічна компетентність, що передбачає комплексне поєднання ґрунтовних, систематичних знань, умінь, навичок, професійно-педагогічних ціннісних орієнтацій; продуктивність професійно-педагогічної діяльності; інноваційність, що уможливлює визначення рівня технологічної культури, якість упровадження в систему роботи інноваційних підходів, технологій, методів, прийомів та ін.;</a:t>
            </a:r>
            <a:endParaRPr lang="ru-RU" sz="1800" dirty="0">
              <a:latin typeface="Calibri"/>
              <a:ea typeface="Calibri"/>
              <a:cs typeface="Times New Roman"/>
            </a:endParaRPr>
          </a:p>
          <a:p>
            <a:pPr algn="just">
              <a:lnSpc>
                <a:spcPct val="150000"/>
              </a:lnSpc>
              <a:spcAft>
                <a:spcPts val="0"/>
              </a:spcAft>
            </a:pPr>
            <a:r>
              <a:rPr lang="uk-UA" dirty="0">
                <a:solidFill>
                  <a:srgbClr val="000000"/>
                </a:solidFill>
                <a:latin typeface="Times New Roman"/>
                <a:ea typeface="Calibri"/>
                <a:cs typeface="Times New Roman"/>
              </a:rPr>
              <a:t>– праксеологічний критерій визначається за показниками: сформованість професійного вміння, емоційна стійкість, самоконтроль, самостійність,</a:t>
            </a:r>
            <a:r>
              <a:rPr lang="uk-UA" sz="1800" dirty="0">
                <a:latin typeface="Calibri"/>
                <a:ea typeface="Calibri"/>
                <a:cs typeface="Times New Roman"/>
              </a:rPr>
              <a:t> </a:t>
            </a:r>
            <a:r>
              <a:rPr lang="uk-UA" dirty="0">
                <a:solidFill>
                  <a:srgbClr val="000000"/>
                </a:solidFill>
                <a:latin typeface="Times New Roman"/>
                <a:ea typeface="Calibri"/>
                <a:cs typeface="Times New Roman"/>
              </a:rPr>
              <a:t>товариськість, усвідомленість, чутливість тощо;</a:t>
            </a:r>
            <a:endParaRPr lang="ru-RU" sz="1800" dirty="0">
              <a:latin typeface="Calibri"/>
              <a:ea typeface="Calibri"/>
              <a:cs typeface="Times New Roman"/>
            </a:endParaRPr>
          </a:p>
          <a:p>
            <a:pPr algn="just">
              <a:lnSpc>
                <a:spcPct val="150000"/>
              </a:lnSpc>
              <a:spcAft>
                <a:spcPts val="0"/>
              </a:spcAft>
            </a:pPr>
            <a:r>
              <a:rPr lang="uk-UA" dirty="0">
                <a:solidFill>
                  <a:srgbClr val="000000"/>
                </a:solidFill>
                <a:latin typeface="Times New Roman"/>
                <a:ea typeface="Calibri"/>
                <a:cs typeface="Times New Roman"/>
              </a:rPr>
              <a:t>– мотиваційний критерій визначається за показниками: мотиви, інтереси, ціннісні орієнтації, співвідношення внутрішньої та зовнішньої мотивації, потребі у саморозвитку, самооцінці досягнень, задоволеності своїми </a:t>
            </a:r>
            <a:r>
              <a:rPr lang="uk-UA" dirty="0" smtClean="0">
                <a:solidFill>
                  <a:srgbClr val="000000"/>
                </a:solidFill>
                <a:latin typeface="Times New Roman"/>
                <a:ea typeface="Calibri"/>
                <a:cs typeface="Times New Roman"/>
              </a:rPr>
              <a:t>досягненнями.</a:t>
            </a:r>
            <a:endParaRPr lang="ru-RU" sz="1800" dirty="0">
              <a:latin typeface="Calibri"/>
              <a:ea typeface="Calibri"/>
              <a:cs typeface="Times New Roman"/>
            </a:endParaRPr>
          </a:p>
          <a:p>
            <a:endParaRPr lang="uk-UA" dirty="0"/>
          </a:p>
        </p:txBody>
      </p:sp>
    </p:spTree>
    <p:extLst>
      <p:ext uri="{BB962C8B-B14F-4D97-AF65-F5344CB8AC3E}">
        <p14:creationId xmlns:p14="http://schemas.microsoft.com/office/powerpoint/2010/main" val="3699951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140308"/>
          </a:xfrm>
        </p:spPr>
        <p:txBody>
          <a:bodyPr>
            <a:normAutofit fontScale="90000"/>
          </a:bodyPr>
          <a:lstStyle/>
          <a:p>
            <a:r>
              <a:rPr lang="uk-UA" sz="800" dirty="0" smtClean="0"/>
              <a:t> </a:t>
            </a:r>
            <a:endParaRPr lang="uk-UA" sz="800" dirty="0"/>
          </a:p>
        </p:txBody>
      </p:sp>
      <p:sp>
        <p:nvSpPr>
          <p:cNvPr id="3" name="Объект 2"/>
          <p:cNvSpPr>
            <a:spLocks noGrp="1"/>
          </p:cNvSpPr>
          <p:nvPr>
            <p:ph idx="1"/>
          </p:nvPr>
        </p:nvSpPr>
        <p:spPr>
          <a:xfrm>
            <a:off x="323528" y="476672"/>
            <a:ext cx="8496944" cy="6048672"/>
          </a:xfrm>
        </p:spPr>
        <p:txBody>
          <a:bodyPr>
            <a:normAutofit/>
          </a:bodyPr>
          <a:lstStyle/>
          <a:p>
            <a:pPr algn="just"/>
            <a:r>
              <a:rPr lang="en-US" dirty="0" smtClean="0">
                <a:solidFill>
                  <a:srgbClr val="000000"/>
                </a:solidFill>
                <a:latin typeface="Times New Roman"/>
                <a:ea typeface="Calibri"/>
              </a:rPr>
              <a:t>   </a:t>
            </a:r>
            <a:r>
              <a:rPr lang="uk-UA" dirty="0" smtClean="0">
                <a:solidFill>
                  <a:srgbClr val="000000"/>
                </a:solidFill>
                <a:latin typeface="Times New Roman"/>
                <a:ea typeface="Calibri"/>
              </a:rPr>
              <a:t>  Наступним </a:t>
            </a:r>
            <a:r>
              <a:rPr lang="uk-UA" dirty="0">
                <a:solidFill>
                  <a:srgbClr val="000000"/>
                </a:solidFill>
                <a:latin typeface="Times New Roman"/>
                <a:ea typeface="Calibri"/>
              </a:rPr>
              <a:t>етапом нашого дослідження є визначення психодіагностичних методик для вивчення професійного розвитку методичних працівників районних (міських) методичних кабінетів (центрів). </a:t>
            </a:r>
            <a:endParaRPr lang="uk-UA" dirty="0" smtClean="0">
              <a:solidFill>
                <a:srgbClr val="000000"/>
              </a:solidFill>
              <a:latin typeface="Times New Roman"/>
              <a:ea typeface="Calibri"/>
            </a:endParaRPr>
          </a:p>
          <a:p>
            <a:pPr algn="just"/>
            <a:r>
              <a:rPr lang="uk-UA" dirty="0">
                <a:solidFill>
                  <a:srgbClr val="000000"/>
                </a:solidFill>
                <a:latin typeface="Times New Roman"/>
                <a:ea typeface="Calibri"/>
              </a:rPr>
              <a:t> </a:t>
            </a:r>
            <a:r>
              <a:rPr lang="uk-UA" dirty="0" smtClean="0">
                <a:solidFill>
                  <a:srgbClr val="000000"/>
                </a:solidFill>
                <a:latin typeface="Times New Roman"/>
                <a:ea typeface="Calibri"/>
              </a:rPr>
              <a:t>    При </a:t>
            </a:r>
            <a:r>
              <a:rPr lang="uk-UA" dirty="0">
                <a:solidFill>
                  <a:srgbClr val="000000"/>
                </a:solidFill>
                <a:latin typeface="Times New Roman"/>
                <a:ea typeface="Calibri"/>
              </a:rPr>
              <a:t>визначенні психодіагностичних методик для вивчення професійного розвитку методичних працівників районних (міських) методичних кабінетів (центрів) будемо спиратися на розробки В. В. </a:t>
            </a:r>
            <a:r>
              <a:rPr lang="uk-UA" dirty="0" smtClean="0">
                <a:solidFill>
                  <a:srgbClr val="000000"/>
                </a:solidFill>
                <a:latin typeface="Times New Roman"/>
                <a:ea typeface="Calibri"/>
              </a:rPr>
              <a:t>Сидоренко </a:t>
            </a:r>
            <a:r>
              <a:rPr lang="uk-UA" dirty="0">
                <a:solidFill>
                  <a:srgbClr val="000000"/>
                </a:solidFill>
                <a:latin typeface="Times New Roman"/>
                <a:ea typeface="Calibri"/>
              </a:rPr>
              <a:t>та розробку колективу спільної лабораторії психології професіоналізму ДВНЗ «Університет менеджменту освіти» НАПН України та Рівненського обласного інституту післядипломної педагогічної освіти під науковим керівництвом </a:t>
            </a:r>
            <a:r>
              <a:rPr lang="uk-UA" dirty="0" smtClean="0">
                <a:solidFill>
                  <a:srgbClr val="000000"/>
                </a:solidFill>
                <a:latin typeface="Times New Roman"/>
                <a:ea typeface="Calibri"/>
              </a:rPr>
              <a:t>                    О</a:t>
            </a:r>
            <a:r>
              <a:rPr lang="uk-UA" dirty="0">
                <a:solidFill>
                  <a:srgbClr val="000000"/>
                </a:solidFill>
                <a:latin typeface="Times New Roman"/>
                <a:ea typeface="Calibri"/>
              </a:rPr>
              <a:t>. І. </a:t>
            </a:r>
            <a:r>
              <a:rPr lang="uk-UA" dirty="0" smtClean="0">
                <a:solidFill>
                  <a:srgbClr val="000000"/>
                </a:solidFill>
                <a:latin typeface="Times New Roman"/>
                <a:ea typeface="Calibri"/>
              </a:rPr>
              <a:t>Бондарчук, </a:t>
            </a:r>
            <a:r>
              <a:rPr lang="uk-UA" dirty="0">
                <a:solidFill>
                  <a:srgbClr val="000000"/>
                </a:solidFill>
                <a:latin typeface="Times New Roman"/>
                <a:ea typeface="Calibri"/>
              </a:rPr>
              <a:t>а також методики, що вже існують та їх модифікації щодо вивчення професійного розвитку педагогічних працівників.</a:t>
            </a:r>
            <a:endParaRPr lang="uk-UA" dirty="0"/>
          </a:p>
        </p:txBody>
      </p:sp>
    </p:spTree>
    <p:extLst>
      <p:ext uri="{BB962C8B-B14F-4D97-AF65-F5344CB8AC3E}">
        <p14:creationId xmlns:p14="http://schemas.microsoft.com/office/powerpoint/2010/main" val="24162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140308"/>
          </a:xfrm>
        </p:spPr>
        <p:txBody>
          <a:bodyPr>
            <a:normAutofit fontScale="90000"/>
          </a:bodyPr>
          <a:lstStyle/>
          <a:p>
            <a:r>
              <a:rPr lang="uk-UA" sz="800" dirty="0" smtClean="0"/>
              <a:t> </a:t>
            </a:r>
            <a:endParaRPr lang="uk-UA" sz="800" dirty="0"/>
          </a:p>
        </p:txBody>
      </p:sp>
      <p:sp>
        <p:nvSpPr>
          <p:cNvPr id="3" name="Объект 2"/>
          <p:cNvSpPr>
            <a:spLocks noGrp="1"/>
          </p:cNvSpPr>
          <p:nvPr>
            <p:ph idx="1"/>
          </p:nvPr>
        </p:nvSpPr>
        <p:spPr>
          <a:xfrm>
            <a:off x="457200" y="476672"/>
            <a:ext cx="8229600" cy="5649491"/>
          </a:xfrm>
        </p:spPr>
        <p:txBody>
          <a:bodyPr/>
          <a:lstStyle/>
          <a:p>
            <a:pPr algn="ctr"/>
            <a:r>
              <a:rPr lang="uk-UA" sz="1800" dirty="0" smtClean="0">
                <a:solidFill>
                  <a:srgbClr val="000000"/>
                </a:solidFill>
                <a:latin typeface="Times New Roman"/>
                <a:ea typeface="Calibri"/>
              </a:rPr>
              <a:t>Методична база дослідження показників професійного розвитку методичних працівників районних (міських) методичних кабінетів (центрів)</a:t>
            </a:r>
          </a:p>
          <a:p>
            <a:pPr algn="just"/>
            <a:endParaRPr lang="ru-RU" dirty="0">
              <a:solidFill>
                <a:srgbClr val="000000"/>
              </a:solidFill>
              <a:latin typeface="Times New Roman"/>
              <a:ea typeface="Calibri"/>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799932162"/>
              </p:ext>
            </p:extLst>
          </p:nvPr>
        </p:nvGraphicFramePr>
        <p:xfrm>
          <a:off x="395536" y="1196753"/>
          <a:ext cx="8208912" cy="5256584"/>
        </p:xfrm>
        <a:graphic>
          <a:graphicData uri="http://schemas.openxmlformats.org/drawingml/2006/table">
            <a:tbl>
              <a:tblPr firstRow="1" firstCol="1" bandRow="1" bandCol="1">
                <a:tableStyleId>{5C22544A-7EE6-4342-B048-85BDC9FD1C3A}</a:tableStyleId>
              </a:tblPr>
              <a:tblGrid>
                <a:gridCol w="3600400"/>
                <a:gridCol w="4608512"/>
              </a:tblGrid>
              <a:tr h="502257">
                <a:tc>
                  <a:txBody>
                    <a:bodyPr/>
                    <a:lstStyle/>
                    <a:p>
                      <a:pPr algn="ctr">
                        <a:lnSpc>
                          <a:spcPct val="115000"/>
                        </a:lnSpc>
                        <a:spcAft>
                          <a:spcPts val="0"/>
                        </a:spcAft>
                      </a:pPr>
                      <a:r>
                        <a:rPr lang="uk-UA" sz="1400" dirty="0">
                          <a:effectLst/>
                        </a:rPr>
                        <a:t>Критерії та показники професійного розвитку</a:t>
                      </a:r>
                      <a:endParaRPr lang="uk-UA" sz="1400" dirty="0">
                        <a:effectLst/>
                        <a:latin typeface="Calibri"/>
                        <a:ea typeface="Calibri"/>
                        <a:cs typeface="Times New Roman"/>
                      </a:endParaRPr>
                    </a:p>
                  </a:txBody>
                  <a:tcPr marL="58211" marR="58211" marT="0" marB="0" anchor="ctr"/>
                </a:tc>
                <a:tc>
                  <a:txBody>
                    <a:bodyPr/>
                    <a:lstStyle/>
                    <a:p>
                      <a:pPr algn="ctr">
                        <a:lnSpc>
                          <a:spcPct val="115000"/>
                        </a:lnSpc>
                        <a:spcAft>
                          <a:spcPts val="0"/>
                        </a:spcAft>
                      </a:pPr>
                      <a:r>
                        <a:rPr lang="uk-UA" sz="1400" b="1" dirty="0">
                          <a:effectLst/>
                        </a:rPr>
                        <a:t>Методики виміру</a:t>
                      </a:r>
                      <a:endParaRPr lang="uk-UA" sz="1400" b="1" dirty="0">
                        <a:effectLst/>
                        <a:latin typeface="Calibri"/>
                        <a:ea typeface="Calibri"/>
                        <a:cs typeface="Times New Roman"/>
                      </a:endParaRPr>
                    </a:p>
                  </a:txBody>
                  <a:tcPr marL="58211" marR="58211" marT="0" marB="0" anchor="ctr"/>
                </a:tc>
              </a:tr>
              <a:tr h="1506770">
                <a:tc>
                  <a:txBody>
                    <a:bodyPr/>
                    <a:lstStyle/>
                    <a:p>
                      <a:pPr algn="ctr">
                        <a:lnSpc>
                          <a:spcPct val="115000"/>
                        </a:lnSpc>
                        <a:spcAft>
                          <a:spcPts val="0"/>
                        </a:spcAft>
                      </a:pPr>
                      <a:r>
                        <a:rPr lang="uk-UA" sz="1400" dirty="0">
                          <a:effectLst/>
                        </a:rPr>
                        <a:t>Когнітивний</a:t>
                      </a:r>
                    </a:p>
                    <a:p>
                      <a:pPr marL="342900" lvl="0" indent="-342900">
                        <a:lnSpc>
                          <a:spcPct val="115000"/>
                        </a:lnSpc>
                        <a:spcAft>
                          <a:spcPts val="0"/>
                        </a:spcAft>
                        <a:buFont typeface="Symbol"/>
                        <a:buChar char=""/>
                        <a:tabLst>
                          <a:tab pos="90170" algn="l"/>
                          <a:tab pos="247650" algn="l"/>
                        </a:tabLst>
                      </a:pPr>
                      <a:r>
                        <a:rPr lang="uk-UA" sz="1400" dirty="0">
                          <a:effectLst/>
                        </a:rPr>
                        <a:t>професійно-педагогічна компетентність; </a:t>
                      </a:r>
                    </a:p>
                    <a:p>
                      <a:pPr marL="342900" lvl="0" indent="-342900">
                        <a:lnSpc>
                          <a:spcPct val="115000"/>
                        </a:lnSpc>
                        <a:spcAft>
                          <a:spcPts val="0"/>
                        </a:spcAft>
                        <a:buFont typeface="Symbol"/>
                        <a:buChar char=""/>
                        <a:tabLst>
                          <a:tab pos="90170" algn="l"/>
                          <a:tab pos="247650" algn="l"/>
                        </a:tabLst>
                      </a:pPr>
                      <a:r>
                        <a:rPr lang="uk-UA" sz="1400" dirty="0">
                          <a:effectLst/>
                        </a:rPr>
                        <a:t>продуктивність професійно-педагогічної діяльності;</a:t>
                      </a:r>
                    </a:p>
                    <a:p>
                      <a:pPr marL="342900" lvl="0" indent="-342900">
                        <a:lnSpc>
                          <a:spcPct val="115000"/>
                        </a:lnSpc>
                        <a:spcAft>
                          <a:spcPts val="0"/>
                        </a:spcAft>
                        <a:buFont typeface="Symbol"/>
                        <a:buChar char=""/>
                        <a:tabLst>
                          <a:tab pos="90170" algn="l"/>
                          <a:tab pos="247650" algn="l"/>
                        </a:tabLst>
                      </a:pPr>
                      <a:r>
                        <a:rPr lang="uk-UA" sz="1400" dirty="0">
                          <a:effectLst/>
                        </a:rPr>
                        <a:t>інноваційність</a:t>
                      </a:r>
                      <a:endParaRPr lang="uk-UA" sz="1400" dirty="0">
                        <a:effectLst/>
                        <a:latin typeface="Calibri"/>
                        <a:ea typeface="Calibri"/>
                        <a:cs typeface="Times New Roman"/>
                      </a:endParaRPr>
                    </a:p>
                  </a:txBody>
                  <a:tcPr marL="58211" marR="58211" marT="0" marB="0"/>
                </a:tc>
                <a:tc>
                  <a:txBody>
                    <a:bodyPr/>
                    <a:lstStyle/>
                    <a:p>
                      <a:pPr indent="102870">
                        <a:lnSpc>
                          <a:spcPct val="115000"/>
                        </a:lnSpc>
                        <a:spcAft>
                          <a:spcPts val="0"/>
                        </a:spcAft>
                      </a:pPr>
                      <a:r>
                        <a:rPr lang="uk-UA" sz="1400" dirty="0">
                          <a:effectLst/>
                        </a:rPr>
                        <a:t>Методика на визначення рівня професійної компетентності педагога </a:t>
                      </a:r>
                      <a:r>
                        <a:rPr lang="ru-RU" sz="1400" dirty="0">
                          <a:effectLst/>
                        </a:rPr>
                        <a:t>[</a:t>
                      </a:r>
                      <a:r>
                        <a:rPr lang="uk-UA" sz="1400" dirty="0">
                          <a:effectLst/>
                        </a:rPr>
                        <a:t>7</a:t>
                      </a:r>
                      <a:r>
                        <a:rPr lang="ru-RU" sz="1400" dirty="0">
                          <a:effectLst/>
                        </a:rPr>
                        <a:t>]</a:t>
                      </a:r>
                      <a:r>
                        <a:rPr lang="uk-UA" sz="1400" dirty="0">
                          <a:effectLst/>
                        </a:rPr>
                        <a:t>;</a:t>
                      </a:r>
                    </a:p>
                    <a:p>
                      <a:pPr indent="138430">
                        <a:lnSpc>
                          <a:spcPct val="115000"/>
                        </a:lnSpc>
                        <a:spcAft>
                          <a:spcPts val="0"/>
                        </a:spcAft>
                      </a:pPr>
                      <a:r>
                        <a:rPr lang="uk-UA" sz="1400" dirty="0">
                          <a:effectLst/>
                        </a:rPr>
                        <a:t>Методика виявлення рівня педагогічної майстерності </a:t>
                      </a:r>
                      <a:r>
                        <a:rPr lang="ru-RU" sz="1400" dirty="0">
                          <a:effectLst/>
                        </a:rPr>
                        <a:t>[</a:t>
                      </a:r>
                      <a:r>
                        <a:rPr lang="uk-UA" sz="1400" dirty="0">
                          <a:effectLst/>
                        </a:rPr>
                        <a:t>10</a:t>
                      </a:r>
                      <a:r>
                        <a:rPr lang="ru-RU" sz="1400" dirty="0">
                          <a:effectLst/>
                        </a:rPr>
                        <a:t>]</a:t>
                      </a:r>
                      <a:r>
                        <a:rPr lang="uk-UA" sz="1400" dirty="0">
                          <a:effectLst/>
                        </a:rPr>
                        <a:t>;</a:t>
                      </a:r>
                    </a:p>
                    <a:p>
                      <a:pPr indent="138430">
                        <a:lnSpc>
                          <a:spcPct val="115000"/>
                        </a:lnSpc>
                        <a:spcAft>
                          <a:spcPts val="0"/>
                        </a:spcAft>
                      </a:pPr>
                      <a:r>
                        <a:rPr lang="uk-UA" sz="1400" dirty="0">
                          <a:effectLst/>
                        </a:rPr>
                        <a:t>Методика «Креативний потенціал» </a:t>
                      </a:r>
                      <a:r>
                        <a:rPr lang="en-US" sz="1400" dirty="0">
                          <a:effectLst/>
                        </a:rPr>
                        <a:t>[</a:t>
                      </a:r>
                      <a:r>
                        <a:rPr lang="uk-UA" sz="1400" dirty="0">
                          <a:effectLst/>
                        </a:rPr>
                        <a:t>1</a:t>
                      </a:r>
                      <a:r>
                        <a:rPr lang="en-US" sz="1400" dirty="0">
                          <a:effectLst/>
                        </a:rPr>
                        <a:t>]</a:t>
                      </a:r>
                      <a:endParaRPr lang="uk-UA" sz="1400" dirty="0">
                        <a:effectLst/>
                        <a:latin typeface="Calibri"/>
                        <a:ea typeface="Calibri"/>
                        <a:cs typeface="Times New Roman"/>
                      </a:endParaRPr>
                    </a:p>
                  </a:txBody>
                  <a:tcPr marL="58211" marR="58211" marT="0" marB="0"/>
                </a:tc>
              </a:tr>
              <a:tr h="1506770">
                <a:tc>
                  <a:txBody>
                    <a:bodyPr/>
                    <a:lstStyle/>
                    <a:p>
                      <a:pPr algn="ctr">
                        <a:lnSpc>
                          <a:spcPct val="115000"/>
                        </a:lnSpc>
                        <a:spcAft>
                          <a:spcPts val="0"/>
                        </a:spcAft>
                        <a:tabLst>
                          <a:tab pos="90170" algn="l"/>
                        </a:tabLst>
                      </a:pPr>
                      <a:r>
                        <a:rPr lang="uk-UA" sz="1400" dirty="0">
                          <a:effectLst/>
                        </a:rPr>
                        <a:t>Праксеологічний</a:t>
                      </a:r>
                    </a:p>
                    <a:p>
                      <a:pPr marL="342900" lvl="0" indent="-342900">
                        <a:lnSpc>
                          <a:spcPct val="115000"/>
                        </a:lnSpc>
                        <a:spcAft>
                          <a:spcPts val="0"/>
                        </a:spcAft>
                        <a:buFont typeface="Symbol"/>
                        <a:buChar char=""/>
                        <a:tabLst>
                          <a:tab pos="90170" algn="l"/>
                          <a:tab pos="247650" algn="l"/>
                        </a:tabLst>
                      </a:pPr>
                      <a:r>
                        <a:rPr lang="uk-UA" sz="1400" dirty="0">
                          <a:effectLst/>
                        </a:rPr>
                        <a:t>емоційна стійкість;</a:t>
                      </a:r>
                    </a:p>
                    <a:p>
                      <a:pPr marL="342900" lvl="0" indent="-342900">
                        <a:lnSpc>
                          <a:spcPct val="115000"/>
                        </a:lnSpc>
                        <a:spcAft>
                          <a:spcPts val="0"/>
                        </a:spcAft>
                        <a:buFont typeface="Symbol"/>
                        <a:buChar char=""/>
                        <a:tabLst>
                          <a:tab pos="90170" algn="l"/>
                          <a:tab pos="247650" algn="l"/>
                        </a:tabLst>
                      </a:pPr>
                      <a:r>
                        <a:rPr lang="uk-UA" sz="1400" dirty="0">
                          <a:effectLst/>
                        </a:rPr>
                        <a:t>партнерська взаємодія та професійне спілкування;</a:t>
                      </a:r>
                    </a:p>
                    <a:p>
                      <a:pPr marL="342900" lvl="0" indent="-342900">
                        <a:lnSpc>
                          <a:spcPct val="115000"/>
                        </a:lnSpc>
                        <a:spcAft>
                          <a:spcPts val="0"/>
                        </a:spcAft>
                        <a:buFont typeface="Symbol"/>
                        <a:buChar char=""/>
                        <a:tabLst>
                          <a:tab pos="90170" algn="l"/>
                          <a:tab pos="247650" algn="l"/>
                        </a:tabLst>
                      </a:pPr>
                      <a:r>
                        <a:rPr lang="uk-UA" sz="1400" dirty="0">
                          <a:effectLst/>
                        </a:rPr>
                        <a:t>емпатія</a:t>
                      </a:r>
                      <a:endParaRPr lang="uk-UA" sz="1400" dirty="0">
                        <a:effectLst/>
                        <a:latin typeface="Calibri"/>
                        <a:ea typeface="Calibri"/>
                        <a:cs typeface="Times New Roman"/>
                      </a:endParaRPr>
                    </a:p>
                  </a:txBody>
                  <a:tcPr marL="58211" marR="58211" marT="0" marB="0"/>
                </a:tc>
                <a:tc>
                  <a:txBody>
                    <a:bodyPr/>
                    <a:lstStyle/>
                    <a:p>
                      <a:pPr indent="102870">
                        <a:lnSpc>
                          <a:spcPct val="115000"/>
                        </a:lnSpc>
                        <a:spcAft>
                          <a:spcPts val="0"/>
                        </a:spcAft>
                      </a:pPr>
                      <a:r>
                        <a:rPr lang="uk-UA" sz="1400" dirty="0">
                          <a:effectLst/>
                        </a:rPr>
                        <a:t>Методика на визначення рівня емоційної стабільності і здатності до керування психічним самопочуттям [7];</a:t>
                      </a:r>
                    </a:p>
                    <a:p>
                      <a:pPr indent="138430">
                        <a:lnSpc>
                          <a:spcPct val="115000"/>
                        </a:lnSpc>
                        <a:spcAft>
                          <a:spcPts val="0"/>
                        </a:spcAft>
                      </a:pPr>
                      <a:r>
                        <a:rPr lang="uk-UA" sz="1400" dirty="0">
                          <a:effectLst/>
                        </a:rPr>
                        <a:t>Методика на виявлення стилю взаємодії у професійній діяльності [1];</a:t>
                      </a:r>
                    </a:p>
                    <a:p>
                      <a:pPr indent="138430">
                        <a:lnSpc>
                          <a:spcPct val="115000"/>
                        </a:lnSpc>
                        <a:spcAft>
                          <a:spcPts val="0"/>
                        </a:spcAft>
                      </a:pPr>
                      <a:r>
                        <a:rPr lang="uk-UA" sz="1400" dirty="0">
                          <a:effectLst/>
                        </a:rPr>
                        <a:t>Методика на визначення рівня емпатії [6]</a:t>
                      </a:r>
                      <a:endParaRPr lang="uk-UA" sz="1400" dirty="0">
                        <a:effectLst/>
                        <a:latin typeface="Calibri"/>
                        <a:ea typeface="Calibri"/>
                        <a:cs typeface="Times New Roman"/>
                      </a:endParaRPr>
                    </a:p>
                  </a:txBody>
                  <a:tcPr marL="58211" marR="58211" marT="0" marB="0"/>
                </a:tc>
              </a:tr>
              <a:tr h="1740787">
                <a:tc>
                  <a:txBody>
                    <a:bodyPr/>
                    <a:lstStyle/>
                    <a:p>
                      <a:pPr algn="ctr">
                        <a:lnSpc>
                          <a:spcPct val="115000"/>
                        </a:lnSpc>
                        <a:spcAft>
                          <a:spcPts val="0"/>
                        </a:spcAft>
                        <a:tabLst>
                          <a:tab pos="90170" algn="l"/>
                        </a:tabLst>
                      </a:pPr>
                      <a:r>
                        <a:rPr lang="uk-UA" sz="1400" dirty="0">
                          <a:effectLst/>
                        </a:rPr>
                        <a:t>Мотиваційний</a:t>
                      </a:r>
                    </a:p>
                    <a:p>
                      <a:pPr marL="342900" lvl="0" indent="-342900">
                        <a:lnSpc>
                          <a:spcPct val="115000"/>
                        </a:lnSpc>
                        <a:spcAft>
                          <a:spcPts val="0"/>
                        </a:spcAft>
                        <a:buFont typeface="Symbol"/>
                        <a:buChar char=""/>
                        <a:tabLst>
                          <a:tab pos="90170" algn="l"/>
                          <a:tab pos="247650" algn="l"/>
                        </a:tabLst>
                      </a:pPr>
                      <a:r>
                        <a:rPr lang="uk-UA" sz="1400" dirty="0">
                          <a:effectLst/>
                        </a:rPr>
                        <a:t>інтереси, цінності;</a:t>
                      </a:r>
                    </a:p>
                    <a:p>
                      <a:pPr marL="342900" lvl="0" indent="-342900">
                        <a:lnSpc>
                          <a:spcPct val="115000"/>
                        </a:lnSpc>
                        <a:spcAft>
                          <a:spcPts val="0"/>
                        </a:spcAft>
                        <a:buFont typeface="Symbol"/>
                        <a:buChar char=""/>
                        <a:tabLst>
                          <a:tab pos="90170" algn="l"/>
                          <a:tab pos="247650" algn="l"/>
                        </a:tabLst>
                      </a:pPr>
                      <a:r>
                        <a:rPr lang="uk-UA" sz="1400" dirty="0">
                          <a:effectLst/>
                        </a:rPr>
                        <a:t>співвідношення внутрішньої та зовнішньої мотивації;</a:t>
                      </a:r>
                    </a:p>
                    <a:p>
                      <a:pPr marL="342900" lvl="0" indent="-342900">
                        <a:lnSpc>
                          <a:spcPct val="115000"/>
                        </a:lnSpc>
                        <a:spcAft>
                          <a:spcPts val="0"/>
                        </a:spcAft>
                        <a:buFont typeface="Symbol"/>
                        <a:buChar char=""/>
                        <a:tabLst>
                          <a:tab pos="90170" algn="l"/>
                          <a:tab pos="247650" algn="l"/>
                        </a:tabLst>
                      </a:pPr>
                      <a:r>
                        <a:rPr lang="uk-UA" sz="1400" dirty="0">
                          <a:effectLst/>
                        </a:rPr>
                        <a:t>саморозвиток у професійній діяльності</a:t>
                      </a:r>
                      <a:endParaRPr lang="uk-UA" sz="1400" dirty="0">
                        <a:effectLst/>
                        <a:latin typeface="Calibri"/>
                        <a:ea typeface="Calibri"/>
                        <a:cs typeface="Times New Roman"/>
                      </a:endParaRPr>
                    </a:p>
                  </a:txBody>
                  <a:tcPr marL="58211" marR="58211" marT="0" marB="0"/>
                </a:tc>
                <a:tc>
                  <a:txBody>
                    <a:bodyPr/>
                    <a:lstStyle/>
                    <a:p>
                      <a:pPr indent="111760">
                        <a:lnSpc>
                          <a:spcPct val="115000"/>
                        </a:lnSpc>
                        <a:spcAft>
                          <a:spcPts val="0"/>
                        </a:spcAft>
                      </a:pPr>
                      <a:r>
                        <a:rPr lang="uk-UA" sz="1400" dirty="0">
                          <a:effectLst/>
                        </a:rPr>
                        <a:t>Методика М. </a:t>
                      </a:r>
                      <a:r>
                        <a:rPr lang="uk-UA" sz="1400" dirty="0" err="1">
                          <a:effectLst/>
                        </a:rPr>
                        <a:t>Рокича</a:t>
                      </a:r>
                      <a:r>
                        <a:rPr lang="uk-UA" sz="1400" dirty="0">
                          <a:effectLst/>
                        </a:rPr>
                        <a:t> «Ціннісні орієнтації» [1];</a:t>
                      </a:r>
                    </a:p>
                    <a:p>
                      <a:pPr indent="190500">
                        <a:lnSpc>
                          <a:spcPct val="115000"/>
                        </a:lnSpc>
                        <a:spcAft>
                          <a:spcPts val="0"/>
                        </a:spcAft>
                      </a:pPr>
                      <a:r>
                        <a:rPr lang="uk-UA" sz="1400" dirty="0">
                          <a:effectLst/>
                        </a:rPr>
                        <a:t>Методика на визначення рівня мотивації професійно-педагогічної діяльності [2];</a:t>
                      </a:r>
                    </a:p>
                    <a:p>
                      <a:pPr indent="190500">
                        <a:lnSpc>
                          <a:spcPct val="115000"/>
                        </a:lnSpc>
                        <a:spcAft>
                          <a:spcPts val="0"/>
                        </a:spcAft>
                      </a:pPr>
                      <a:r>
                        <a:rPr lang="uk-UA" sz="1400" dirty="0">
                          <a:effectLst/>
                        </a:rPr>
                        <a:t>Методика «Здатність педагога до саморозвитку» [1]</a:t>
                      </a:r>
                      <a:endParaRPr lang="uk-UA" sz="1400" dirty="0">
                        <a:effectLst/>
                        <a:latin typeface="Calibri"/>
                        <a:ea typeface="Calibri"/>
                        <a:cs typeface="Times New Roman"/>
                      </a:endParaRPr>
                    </a:p>
                  </a:txBody>
                  <a:tcPr marL="58211" marR="58211" marT="0" marB="0"/>
                </a:tc>
              </a:tr>
            </a:tbl>
          </a:graphicData>
        </a:graphic>
      </p:graphicFrame>
    </p:spTree>
    <p:extLst>
      <p:ext uri="{BB962C8B-B14F-4D97-AF65-F5344CB8AC3E}">
        <p14:creationId xmlns:p14="http://schemas.microsoft.com/office/powerpoint/2010/main" val="165524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3"/>
            <a:ext cx="8260672" cy="140308"/>
          </a:xfrm>
        </p:spPr>
        <p:txBody>
          <a:bodyPr>
            <a:normAutofit fontScale="90000"/>
          </a:bodyPr>
          <a:lstStyle/>
          <a:p>
            <a:r>
              <a:rPr lang="uk-UA" sz="800" dirty="0" smtClean="0"/>
              <a:t>  </a:t>
            </a:r>
            <a:endParaRPr lang="uk-UA" sz="800" dirty="0"/>
          </a:p>
        </p:txBody>
      </p:sp>
      <p:sp>
        <p:nvSpPr>
          <p:cNvPr id="3" name="Объект 2"/>
          <p:cNvSpPr>
            <a:spLocks noGrp="1"/>
          </p:cNvSpPr>
          <p:nvPr>
            <p:ph idx="1"/>
          </p:nvPr>
        </p:nvSpPr>
        <p:spPr>
          <a:xfrm>
            <a:off x="457200" y="404664"/>
            <a:ext cx="8229600" cy="5721499"/>
          </a:xfrm>
        </p:spPr>
        <p:txBody>
          <a:bodyPr/>
          <a:lstStyle/>
          <a:p>
            <a:pPr algn="just">
              <a:lnSpc>
                <a:spcPct val="150000"/>
              </a:lnSpc>
              <a:spcAft>
                <a:spcPts val="0"/>
              </a:spcAft>
            </a:pPr>
            <a:r>
              <a:rPr lang="en-US" dirty="0" smtClean="0">
                <a:solidFill>
                  <a:srgbClr val="000000"/>
                </a:solidFill>
                <a:latin typeface="Times New Roman"/>
                <a:ea typeface="Calibri"/>
                <a:cs typeface="Times New Roman"/>
              </a:rPr>
              <a:t>  </a:t>
            </a:r>
            <a:r>
              <a:rPr lang="uk-UA" dirty="0" smtClean="0">
                <a:solidFill>
                  <a:srgbClr val="000000"/>
                </a:solidFill>
                <a:latin typeface="Times New Roman"/>
                <a:ea typeface="Calibri"/>
                <a:cs typeface="Times New Roman"/>
              </a:rPr>
              <a:t>Подальшим у нашому дослідженні буде проведення діагностування методичних працівників районних (міських) методичних кабінетів (центрів) та написання висновків.</a:t>
            </a:r>
            <a:endParaRPr lang="uk-UA" sz="1800" dirty="0" smtClean="0">
              <a:latin typeface="Calibri"/>
              <a:ea typeface="Calibri"/>
              <a:cs typeface="Times New Roman"/>
            </a:endParaRPr>
          </a:p>
          <a:p>
            <a:endParaRPr lang="uk-UA"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0738" y="3165801"/>
            <a:ext cx="265747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210030"/>
            <a:ext cx="3382963" cy="268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4759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103</TotalTime>
  <Words>1153</Words>
  <Application>Microsoft Office PowerPoint</Application>
  <PresentationFormat>Экран (4:3)</PresentationFormat>
  <Paragraphs>77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Аптека</vt:lpstr>
      <vt:lpstr>НАЦІОНАЛЬНА АКАДЕМІЯ ПЕДАГОГІЧНИХ НАУК УКРАЇНИ ДВНЗ «УНІВЕРСИТЕТ МЕНЕДЖМЕНТУ ОСВІТИ» ЦЕНТРАЛЬНИЙ ІНСТИТУТ ПІСЛЯДИПЛОМНОЇ ПЕДАГОГІЧНОЇ ОСВІТИ КАФЕДРА ФІЛОСОФІЇ І ОСВІТИ ДОРОСЛИХ</vt:lpstr>
      <vt:lpstr>Актуальність</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НАЦІОНАЛЬНА АКАДЕМІЯ ПЕДАГОГІЧНИХ НАУК УКРАЇНИ ДВНЗ «УНІВЕРСИТЕТ МЕНЕДЖМЕНТУ ОСВІТИ» ЦЕНТРАЛЬНИЙ ІНСТИТУТ ПІСЛЯДИПЛОМНОЇ ПЕДАГОГІЧНОЇ ОСВІТИ КАФЕДРА ФІЛОСОФІЇ І ОСВІТИ ДОРОСЛИХ</dc:title>
  <dc:creator>tana</dc:creator>
  <cp:lastModifiedBy>tana</cp:lastModifiedBy>
  <cp:revision>19</cp:revision>
  <dcterms:created xsi:type="dcterms:W3CDTF">2017-04-27T20:30:00Z</dcterms:created>
  <dcterms:modified xsi:type="dcterms:W3CDTF">2018-04-18T18:11:52Z</dcterms:modified>
</cp:coreProperties>
</file>