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3888432" cy="194421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Кравчинська Тетяна Сергіївна, кандидат педагогічних наук, старший викладач кафедри філософії і освіти дорослих ЦІППО ДВНЗ «Університет менеджменту освіти»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6480720" cy="18002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Інклюзивна освіта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в Новій українській школі: виклики для професійного розвитку педагогічних працівників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128"/>
            <a:ext cx="4864981" cy="234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2701"/>
            <a:ext cx="3651101" cy="252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43455"/>
            <a:ext cx="2480122" cy="14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 освіта потребує підтримки.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учителів відчувають брак підготовки до того, аби виконувати вимоги інклюзивного класу.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Ресурси:  матеріальні, людські, технічні, час.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6136" y="457200"/>
            <a:ext cx="2664296" cy="5715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7.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Необхідне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навчання і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ресурси.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037507" cy="23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1" y="5733256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474840" cy="5714999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Основи інклюзивної освіти. Навчально</a:t>
            </a:r>
            <a:r>
              <a:rPr lang="uk-UA" sz="2000" dirty="0">
                <a:solidFill>
                  <a:srgbClr val="002060"/>
                </a:solidFill>
                <a:latin typeface="Cambria Math"/>
                <a:ea typeface="Calibri"/>
                <a:cs typeface="Cambria Math"/>
              </a:rPr>
              <a:t>‐</a:t>
            </a: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методичний посібник: / за </a:t>
            </a:r>
            <a:r>
              <a:rPr lang="uk-UA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заг</a:t>
            </a: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ред</a:t>
            </a:r>
            <a:r>
              <a:rPr lang="uk-UA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uk-UA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Колупаєвої</a:t>
            </a: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А.А. – К: «А. С. К.», 2012. – 308 с.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Тім Лорман Сім стовпів інклюзивної освіти. Як перейти від запитання «чому?» до запитання «як?» // Дефектологія. Особлива дитина: навчання та виховання. – 2010 р. - № 3. – С. 3–11.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0" y="457200"/>
            <a:ext cx="3096344" cy="5715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2" y="5733256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066832" cy="28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6779096" cy="252028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ДЯКУЄМО ЗА УВАГУ!</a:t>
            </a:r>
            <a:endParaRPr lang="uk-UA" sz="4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2320" y="438919"/>
            <a:ext cx="243880" cy="5715000"/>
          </a:xfrm>
        </p:spPr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37124"/>
            <a:ext cx="47720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9950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1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457201"/>
            <a:ext cx="3898776" cy="3691880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ТІМ ЛОРМАН </a:t>
            </a:r>
            <a:endParaRPr lang="ru-RU" sz="2400" b="1" dirty="0">
              <a:solidFill>
                <a:srgbClr val="002060"/>
              </a:solidFill>
              <a:ea typeface="Calibri"/>
              <a:cs typeface="Aharoni" panose="02010803020104030203" pitchFamily="2" charset="-79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доктор філософії, професор факультету освіти, декан факультету досліджень і розвитку Університету Конкордії Едмонтон, Канада.</a:t>
            </a:r>
            <a:r>
              <a:rPr lang="uk-UA" sz="2000" dirty="0">
                <a:solidFill>
                  <a:srgbClr val="002060"/>
                </a:solidFill>
                <a:ea typeface="Calibri"/>
                <a:cs typeface="Aharoni" panose="02010803020104030203" pitchFamily="2" charset="-79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Наукові інтереси охоплюють інклюзивну освіту та педагогіку.</a:t>
            </a:r>
            <a:endParaRPr lang="ru-RU" sz="2000" dirty="0">
              <a:solidFill>
                <a:srgbClr val="002060"/>
              </a:solidFill>
              <a:ea typeface="Calibri"/>
              <a:cs typeface="Aharoni" panose="02010803020104030203" pitchFamily="2" charset="-79"/>
            </a:endParaRPr>
          </a:p>
          <a:p>
            <a:endParaRPr lang="uk-UA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20072" y="457200"/>
            <a:ext cx="3456384" cy="5715000"/>
          </a:xfrm>
        </p:spPr>
        <p:txBody>
          <a:bodyPr>
            <a:norm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2060"/>
                </a:solidFill>
              </a:rPr>
              <a:t>Сім </a:t>
            </a:r>
            <a:r>
              <a:rPr lang="uk-UA" b="1" dirty="0">
                <a:solidFill>
                  <a:srgbClr val="002060"/>
                </a:solidFill>
              </a:rPr>
              <a:t>стовпів </a:t>
            </a:r>
            <a:r>
              <a:rPr lang="uk-UA" b="1" dirty="0" smtClean="0">
                <a:solidFill>
                  <a:srgbClr val="002060"/>
                </a:solidFill>
              </a:rPr>
              <a:t>підтримки інклюзивної освіти </a:t>
            </a:r>
            <a:r>
              <a:rPr lang="uk-UA" b="1" dirty="0">
                <a:solidFill>
                  <a:srgbClr val="002060"/>
                </a:solidFill>
              </a:rPr>
              <a:t>(Тім Лорман</a:t>
            </a:r>
            <a:r>
              <a:rPr lang="uk-UA" b="1" dirty="0" smtClean="0">
                <a:solidFill>
                  <a:srgbClr val="002060"/>
                </a:solidFill>
              </a:rPr>
              <a:t>)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sz="2400" b="1" dirty="0">
                <a:solidFill>
                  <a:srgbClr val="002060"/>
                </a:solidFill>
              </a:rPr>
              <a:t/>
            </a:r>
            <a:br>
              <a:rPr lang="uk-UA" sz="2400" b="1" dirty="0">
                <a:solidFill>
                  <a:srgbClr val="002060"/>
                </a:solidFill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</a:br>
            <a:endParaRPr lang="uk-UA" sz="2000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08438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2"/>
            <a:ext cx="3657600" cy="605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Одним із пріоритетних завдань Нової української школи є формування інклюзивного освітнього середовища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</a:br>
            <a:endParaRPr lang="uk-UA" sz="1600" dirty="0">
              <a:solidFill>
                <a:srgbClr val="002060"/>
              </a:solidFill>
              <a:latin typeface="Times New Roman"/>
              <a:ea typeface="Calibri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uk-UA" sz="1600" dirty="0">
              <a:solidFill>
                <a:srgbClr val="002060"/>
              </a:solidFill>
              <a:latin typeface="Times New Roman"/>
              <a:ea typeface="Calibri"/>
              <a:cs typeface="Aharoni" panose="02010803020104030203" pitchFamily="2" charset="-79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Сім стовпів підтримки інклюзивної 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освіти</a:t>
            </a:r>
            <a:r>
              <a:rPr lang="ru-RU" sz="1600" dirty="0" smtClean="0">
                <a:solidFill>
                  <a:srgbClr val="002060"/>
                </a:solidFill>
                <a:ea typeface="Calibri"/>
                <a:cs typeface="Aharoni" panose="02010803020104030203" pitchFamily="2" charset="-79"/>
              </a:rPr>
              <a:t>: є 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взаємозалежними 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й окремо один від одного здатні надати лише незначну підтримку. Важливо розглядати всі аспекти створення базових умов для інклюзивної освіти, які одночасно і відокремлені однин від 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одного, 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і пов’язані однин з 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одним.</a:t>
            </a:r>
            <a:r>
              <a:rPr lang="uk-UA" sz="1600" dirty="0" smtClean="0">
                <a:solidFill>
                  <a:srgbClr val="002060"/>
                </a:solidFill>
                <a:ea typeface="Calibri"/>
                <a:cs typeface="Aharoni" panose="02010803020104030203" pitchFamily="2" charset="-79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Є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еластичними, і за відповідних умов вони забезпечують основу, яка є міцною і довготривалою.</a:t>
            </a:r>
            <a:endParaRPr lang="ru-RU" sz="1600" dirty="0">
              <a:solidFill>
                <a:srgbClr val="002060"/>
              </a:solidFill>
              <a:ea typeface="Calibri"/>
              <a:cs typeface="Aharoni" panose="02010803020104030203" pitchFamily="2" charset="-79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Кожен із семи стовпів підтримки представляє окрему тему</a:t>
            </a:r>
            <a:r>
              <a:rPr lang="uk-UA" sz="1600" dirty="0" smtClean="0">
                <a:solidFill>
                  <a:srgbClr val="002060"/>
                </a:solidFill>
                <a:latin typeface="Times New Roman"/>
                <a:ea typeface="Calibri"/>
                <a:cs typeface="Aharoni" panose="02010803020104030203" pitchFamily="2" charset="-79"/>
              </a:rPr>
              <a:t>.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655640" cy="5715000"/>
          </a:xfrm>
        </p:spPr>
        <p:txBody>
          <a:bodyPr>
            <a:norm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uk-UA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Більшість учителів працює в середовищах, де присутні діти з різноманітними потребами.</a:t>
            </a:r>
            <a:br>
              <a:rPr lang="uk-UA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2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Як </a:t>
            </a:r>
            <a:r>
              <a:rPr lang="uk-UA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надати їм найкращу підтримку, аби забезпечити всім цим дітям змістовну освіту?</a:t>
            </a:r>
            <a:br>
              <a:rPr lang="uk-UA" sz="2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8641804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457200"/>
            <a:ext cx="4258817" cy="5714999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Досягнення позитивного ставлення з боку освітян є головною передумовою забезпечення інклюзивної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освіти.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Формування позитивного ставлення до інклюзивної освіти необхідно здійснювати на всіх рівнях – від системи навчання студентів педагогічних навчальних закладів до підвищення кваліфікації досвідчених учителів</a:t>
            </a:r>
            <a:r>
              <a:rPr lang="uk-UA" dirty="0">
                <a:solidFill>
                  <a:srgbClr val="002060"/>
                </a:solidFill>
                <a:latin typeface="Cambria Math"/>
                <a:ea typeface="Calibri"/>
                <a:cs typeface="Cambria Math"/>
              </a:rPr>
              <a:t>‐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практиків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56176" y="457200"/>
            <a:ext cx="2547938" cy="5715000"/>
          </a:xfrm>
        </p:spPr>
        <p:txBody>
          <a:bodyPr/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</a:rPr>
              <a:t>1.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Розвиток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позитивного ставлення.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76396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5" y="5915594"/>
            <a:ext cx="86455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042792" cy="5714999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С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ьогодні існує низка міжнародних угод і декларацій, спрямованих на підтримку інклюзивної освіти. Найвагомішими з них – прийнятий в 1994 році ЮНЕСКО документ, відомий як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Саламанкська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Декларація.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Виховувати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почуття поваги до індивідуальних відмінностей; сприяти впровадженню практичної освітньої роботи через проведення консультацій, співпрацю та адаптацію; сприяти досягненню цілей інклюзивної освіти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розширювати повноваження вчителів за рахунок надання їм певного рівня автономії та визнання їхніх досягнень.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Працювати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атмосфері турботи, доброти, взаємної поваги та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підтримки.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24128" y="457200"/>
            <a:ext cx="2664296" cy="5715000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002060"/>
                </a:solidFill>
              </a:rPr>
              <a:t>2.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Політика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і лідерство, спрямовані на надання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підтримки.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59" y="116632"/>
            <a:ext cx="3306766" cy="20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6" y="5805264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3970784" cy="6192688"/>
          </a:xfrm>
        </p:spPr>
        <p:txBody>
          <a:bodyPr>
            <a:normAutofit fontScale="8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Школи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існують заради того, аби задовольняти освітні, емоційні, соціальні та інші потреби дітей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їм потрібно бути готовими до змін та адаптації відповідно до потреб цих особистостей, а не навпаки.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того, аби школи працювали ефективно, вкрай важливо, щоб вони змінювалися та адаптувалися для задоволення різноманітних потреб всіх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учнів.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Учителям потрібно поміркувати про свою нову роль – перехід від того, аби бути «вчителями гуманітарних наук» до того, аби стати «учителями дітей».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Всім тим, хто працює в галузі освіти необхідно ще раз звернути увагу і ретельно обміркувати головні питання – навіщо ми маємо школи, і чого потрібно навчити дітей, аби підготувати їх до життя після школи.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Учителям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потрібно працювати з дітьми для того, аби сприяти встановленню поміж усіма учнями класу дружніх і позитивних стосунків. Ключовою вимогою є взаємна підтримка і повага між учнями, незалежно від того, як вони сприймають рівень статусу або здібностей.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6096" y="1641004"/>
            <a:ext cx="3312368" cy="4531196"/>
          </a:xfrm>
        </p:spPr>
        <p:txBody>
          <a:bodyPr>
            <a:normAutofit fontScale="90000"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</a:rPr>
              <a:t>3.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Процеси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що відбуваються у школах і класах, які ґрунтуються на підтвердженій результатами досліджень практичній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діяльності.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"/>
            <a:ext cx="2652008" cy="195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6021288"/>
            <a:ext cx="8650287" cy="78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Для інклюзії корисні методи навчання, які більш орієнтовані на дитину, або навіть такі, що концентрують увагу на взаємовідносинах і навчанні в невеликих групах.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Універсальна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модель навчальної програми, яка функціонує на основі принципів: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1) 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надавати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численні варіанти представлення змісту;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2) 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надавати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численні варіанти для вираження та контролю;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3) 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надавати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численні варіанти для залучення і мотивації.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40152" y="457200"/>
            <a:ext cx="2520280" cy="5715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4.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Гнучка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навчальна програма і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викладання.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02"/>
            <a:ext cx="30765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1" y="5888298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762872" cy="5714999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Залучення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громади до шкіл є важливим елементом у досягненні інклюзивною освітою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успіху.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Найважливішою групою у широкій шкільній спільноті є батьки.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Без співпраці та допомоги батьків неможливо багато досягти, тому можна представили роль батьків такою, що розподіляється на три широкі сфери: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Батьки як люди, корті приймають рішення.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Батьки як вчителі. Батьки можуть допомагати в якості вчителів удома, в громаді, а також, в якості партнерів, у класі.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Батьки як захисники інтересів.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становлення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партнерських стосунків з місцевими, національними та міжнародними громадськими організаціями, які виконують функції надання допомоги.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457200"/>
            <a:ext cx="2304256" cy="5715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5.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Залучення громади.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184772" cy="193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5" y="5805264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3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199" y="457200"/>
            <a:ext cx="3975447" cy="5714999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Рефлексія стає дедалі важливою частиною методів постійного вдосконалення вчителів. Якщо освітяни прагнуть, аби їхні зусилля залишалися актуальними, їм потрібно вміти міркувати і навчатися.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457200"/>
            <a:ext cx="2376264" cy="5715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6.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Calibri"/>
              </a:rPr>
              <a:t>Змістовна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Calibri"/>
              </a:rPr>
              <a:t>рефлексія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612"/>
            <a:ext cx="2933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1003"/>
            <a:ext cx="86502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1633</TotalTime>
  <Words>710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Составная</vt:lpstr>
      <vt:lpstr>Інклюзивна освіта в Новій українській школі: виклики для професійного розвитку педагогічних працівників</vt:lpstr>
      <vt:lpstr>Сім стовпів підтримки інклюзивної освіти (Тім Лорман)   </vt:lpstr>
      <vt:lpstr>Більшість учителів працює в середовищах, де присутні діти з різноманітними потребами.  Як надати їм найкращу підтримку, аби забезпечити всім цим дітям змістовну освіту?  </vt:lpstr>
      <vt:lpstr>1. Розвиток позитивного ставлення. </vt:lpstr>
      <vt:lpstr>2. Політика і лідерство, спрямовані на надання підтримки.</vt:lpstr>
      <vt:lpstr>3. Процеси, що відбуваються у школах і класах, які ґрунтуються на підтвердженій результатами досліджень практичній діяльності.  </vt:lpstr>
      <vt:lpstr>4. Гнучка навчальна програма і викладання. </vt:lpstr>
      <vt:lpstr>5. Залучення громади. </vt:lpstr>
      <vt:lpstr>6. Змістовна рефлексія </vt:lpstr>
      <vt:lpstr>7. Необхідне навчання і ресурси. </vt:lpstr>
      <vt:lpstr> ЛІТЕРАТУРА: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tana</dc:creator>
  <cp:lastModifiedBy>tana</cp:lastModifiedBy>
  <cp:revision>29</cp:revision>
  <dcterms:created xsi:type="dcterms:W3CDTF">2018-02-19T18:33:06Z</dcterms:created>
  <dcterms:modified xsi:type="dcterms:W3CDTF">2018-04-05T21:08:44Z</dcterms:modified>
</cp:coreProperties>
</file>